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6" r:id="rId2"/>
    <p:sldId id="286" r:id="rId3"/>
    <p:sldId id="264" r:id="rId4"/>
    <p:sldId id="269" r:id="rId5"/>
    <p:sldId id="285" r:id="rId6"/>
    <p:sldId id="268" r:id="rId7"/>
    <p:sldId id="270" r:id="rId8"/>
    <p:sldId id="272" r:id="rId9"/>
    <p:sldId id="280" r:id="rId10"/>
    <p:sldId id="284" r:id="rId11"/>
    <p:sldId id="282" r:id="rId12"/>
    <p:sldId id="283" r:id="rId13"/>
    <p:sldId id="296" r:id="rId14"/>
    <p:sldId id="297" r:id="rId15"/>
    <p:sldId id="298" r:id="rId16"/>
    <p:sldId id="299" r:id="rId17"/>
    <p:sldId id="300" r:id="rId18"/>
    <p:sldId id="301" r:id="rId19"/>
    <p:sldId id="302" r:id="rId20"/>
    <p:sldId id="278" r:id="rId21"/>
    <p:sldId id="258" r:id="rId22"/>
    <p:sldId id="257" r:id="rId23"/>
    <p:sldId id="259" r:id="rId24"/>
    <p:sldId id="263" r:id="rId25"/>
    <p:sldId id="260" r:id="rId26"/>
    <p:sldId id="262" r:id="rId27"/>
    <p:sldId id="279" r:id="rId28"/>
    <p:sldId id="287" r:id="rId29"/>
    <p:sldId id="295" r:id="rId30"/>
    <p:sldId id="303" r:id="rId3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4790" autoAdjust="0"/>
  </p:normalViewPr>
  <p:slideViewPr>
    <p:cSldViewPr>
      <p:cViewPr>
        <p:scale>
          <a:sx n="60" d="100"/>
          <a:sy n="60" d="100"/>
        </p:scale>
        <p:origin x="-1674" y="-294"/>
      </p:cViewPr>
      <p:guideLst>
        <p:guide orient="horz" pos="2160"/>
        <p:guide pos="2880"/>
      </p:guideLst>
    </p:cSldViewPr>
  </p:slideViewPr>
  <p:notesTextViewPr>
    <p:cViewPr>
      <p:scale>
        <a:sx n="1" d="1"/>
        <a:sy n="1" d="1"/>
      </p:scale>
      <p:origin x="0" y="0"/>
    </p:cViewPr>
  </p:notesTextViewPr>
  <p:sorterViewPr>
    <p:cViewPr>
      <p:scale>
        <a:sx n="100" d="100"/>
        <a:sy n="100" d="100"/>
      </p:scale>
      <p:origin x="0" y="3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gif"/></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g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657B1-7099-4805-929E-5DEAFA91AF9B}" type="doc">
      <dgm:prSet loTypeId="urn:microsoft.com/office/officeart/2005/8/layout/vList3#1" loCatId="list" qsTypeId="urn:microsoft.com/office/officeart/2005/8/quickstyle/simple1" qsCatId="simple" csTypeId="urn:microsoft.com/office/officeart/2005/8/colors/colorful5" csCatId="colorful" phldr="1"/>
      <dgm:spPr/>
      <dgm:t>
        <a:bodyPr/>
        <a:lstStyle/>
        <a:p>
          <a:endParaRPr lang="pt-PT"/>
        </a:p>
      </dgm:t>
    </dgm:pt>
    <dgm:pt modelId="{C338E560-C092-4574-81D5-9DF7E65AC81C}">
      <dgm:prSet phldrT="[Texto]" custT="1"/>
      <dgm:spPr/>
      <dgm:t>
        <a:bodyPr/>
        <a:lstStyle/>
        <a:p>
          <a:r>
            <a:rPr lang="pt-PT" sz="1800" dirty="0" smtClean="0"/>
            <a:t>Hormona do Crescimento (GH)</a:t>
          </a:r>
          <a:endParaRPr lang="pt-PT" sz="1800" dirty="0"/>
        </a:p>
      </dgm:t>
    </dgm:pt>
    <dgm:pt modelId="{0B16FA65-194F-467F-B761-14246A7C15FE}" type="parTrans" cxnId="{A1832A35-C3E7-4F19-A2D5-EEDD063C6575}">
      <dgm:prSet/>
      <dgm:spPr/>
      <dgm:t>
        <a:bodyPr/>
        <a:lstStyle/>
        <a:p>
          <a:endParaRPr lang="pt-PT"/>
        </a:p>
      </dgm:t>
    </dgm:pt>
    <dgm:pt modelId="{E58F46AB-1144-4264-963B-DA617123CE01}" type="sibTrans" cxnId="{A1832A35-C3E7-4F19-A2D5-EEDD063C6575}">
      <dgm:prSet/>
      <dgm:spPr/>
      <dgm:t>
        <a:bodyPr/>
        <a:lstStyle/>
        <a:p>
          <a:endParaRPr lang="pt-PT"/>
        </a:p>
      </dgm:t>
    </dgm:pt>
    <dgm:pt modelId="{14ECBD7C-EF86-474A-975E-DC05FE1C3CFE}">
      <dgm:prSet phldrT="[Texto]" custT="1"/>
      <dgm:spPr/>
      <dgm:t>
        <a:bodyPr/>
        <a:lstStyle/>
        <a:p>
          <a:r>
            <a:rPr lang="pt-PT" sz="1400" dirty="0" smtClean="0"/>
            <a:t>Promove a síntese de proteínas e inibe a formação de gorduras e hidratos de carbono</a:t>
          </a:r>
          <a:endParaRPr lang="pt-PT" sz="1400" dirty="0"/>
        </a:p>
      </dgm:t>
    </dgm:pt>
    <dgm:pt modelId="{4E05493E-A110-40D3-8AE4-24757A3AA6F4}" type="parTrans" cxnId="{34524E5C-80FC-453E-A83E-8197F8F4552D}">
      <dgm:prSet/>
      <dgm:spPr/>
      <dgm:t>
        <a:bodyPr/>
        <a:lstStyle/>
        <a:p>
          <a:endParaRPr lang="pt-PT"/>
        </a:p>
      </dgm:t>
    </dgm:pt>
    <dgm:pt modelId="{DB0F57E6-B3A9-40FF-B9F5-93478BEFC06C}" type="sibTrans" cxnId="{34524E5C-80FC-453E-A83E-8197F8F4552D}">
      <dgm:prSet/>
      <dgm:spPr/>
      <dgm:t>
        <a:bodyPr/>
        <a:lstStyle/>
        <a:p>
          <a:endParaRPr lang="pt-PT"/>
        </a:p>
      </dgm:t>
    </dgm:pt>
    <dgm:pt modelId="{D723713A-FCBF-4334-80D9-5C204752B4B3}">
      <dgm:prSet phldrT="[Texto]" custT="1"/>
      <dgm:spPr/>
      <dgm:t>
        <a:bodyPr/>
        <a:lstStyle/>
        <a:p>
          <a:r>
            <a:rPr lang="pt-PT" sz="1800" dirty="0" smtClean="0"/>
            <a:t>Hormonas da Tiroide (T</a:t>
          </a:r>
          <a:r>
            <a:rPr lang="pt-PT" sz="1800" baseline="-25000" dirty="0" smtClean="0"/>
            <a:t>3</a:t>
          </a:r>
          <a:r>
            <a:rPr lang="pt-PT" sz="1800" baseline="0" dirty="0" smtClean="0"/>
            <a:t> e T</a:t>
          </a:r>
          <a:r>
            <a:rPr lang="pt-PT" sz="1800" baseline="-25000" dirty="0" smtClean="0"/>
            <a:t>4</a:t>
          </a:r>
          <a:r>
            <a:rPr lang="pt-PT" sz="1800" baseline="0" dirty="0" smtClean="0"/>
            <a:t>)</a:t>
          </a:r>
          <a:endParaRPr lang="pt-PT" sz="1800" dirty="0"/>
        </a:p>
      </dgm:t>
    </dgm:pt>
    <dgm:pt modelId="{74D786F3-D1C7-456E-AAF1-1FEACED7A2FD}" type="parTrans" cxnId="{A49973EB-BE95-4E1B-AEF4-C8CF9EEBC0CA}">
      <dgm:prSet/>
      <dgm:spPr/>
      <dgm:t>
        <a:bodyPr/>
        <a:lstStyle/>
        <a:p>
          <a:endParaRPr lang="pt-PT"/>
        </a:p>
      </dgm:t>
    </dgm:pt>
    <dgm:pt modelId="{B0849C02-B612-49E7-B09A-5CDF2073DB9B}" type="sibTrans" cxnId="{A49973EB-BE95-4E1B-AEF4-C8CF9EEBC0CA}">
      <dgm:prSet/>
      <dgm:spPr/>
      <dgm:t>
        <a:bodyPr/>
        <a:lstStyle/>
        <a:p>
          <a:endParaRPr lang="pt-PT"/>
        </a:p>
      </dgm:t>
    </dgm:pt>
    <dgm:pt modelId="{F8CDBE95-A54D-47AA-90DD-6AAF2304481F}">
      <dgm:prSet phldrT="[Texto]" custT="1"/>
      <dgm:spPr/>
      <dgm:t>
        <a:bodyPr/>
        <a:lstStyle/>
        <a:p>
          <a:r>
            <a:rPr lang="pt-PT" sz="1400" dirty="0" smtClean="0"/>
            <a:t>Essencial para o crescimento e desenvolvimento do sistema nervoso central</a:t>
          </a:r>
          <a:endParaRPr lang="pt-PT" sz="1400" dirty="0"/>
        </a:p>
      </dgm:t>
    </dgm:pt>
    <dgm:pt modelId="{504D3A90-5B09-41C0-8AEC-833A48DA33AC}" type="parTrans" cxnId="{FD06E0D2-13C6-40BF-B9A7-6F6496BE5D25}">
      <dgm:prSet/>
      <dgm:spPr/>
      <dgm:t>
        <a:bodyPr/>
        <a:lstStyle/>
        <a:p>
          <a:endParaRPr lang="pt-PT"/>
        </a:p>
      </dgm:t>
    </dgm:pt>
    <dgm:pt modelId="{6F28CBCD-DF66-46B7-900D-717AB2ABE9BE}" type="sibTrans" cxnId="{FD06E0D2-13C6-40BF-B9A7-6F6496BE5D25}">
      <dgm:prSet/>
      <dgm:spPr/>
      <dgm:t>
        <a:bodyPr/>
        <a:lstStyle/>
        <a:p>
          <a:endParaRPr lang="pt-PT"/>
        </a:p>
      </dgm:t>
    </dgm:pt>
    <dgm:pt modelId="{22D50692-B68E-482A-9C41-857A47099112}">
      <dgm:prSet phldrT="[Texto]" custT="1"/>
      <dgm:spPr/>
      <dgm:t>
        <a:bodyPr/>
        <a:lstStyle/>
        <a:p>
          <a:r>
            <a:rPr lang="pt-PT" sz="1400" dirty="0" smtClean="0"/>
            <a:t>Necessária para a proliferação de células da cartilagem na placa de crescimento</a:t>
          </a:r>
          <a:endParaRPr lang="pt-PT" sz="1400" dirty="0"/>
        </a:p>
      </dgm:t>
    </dgm:pt>
    <dgm:pt modelId="{92DBA2B3-8F87-4E3B-85E8-783B0307D2E1}" type="parTrans" cxnId="{5CFD4C87-ECCB-4418-B586-4874EA53834B}">
      <dgm:prSet/>
      <dgm:spPr/>
      <dgm:t>
        <a:bodyPr/>
        <a:lstStyle/>
        <a:p>
          <a:endParaRPr lang="pt-PT"/>
        </a:p>
      </dgm:t>
    </dgm:pt>
    <dgm:pt modelId="{A2E618C6-F42C-460F-B313-6C66B308B956}" type="sibTrans" cxnId="{5CFD4C87-ECCB-4418-B586-4874EA53834B}">
      <dgm:prSet/>
      <dgm:spPr/>
      <dgm:t>
        <a:bodyPr/>
        <a:lstStyle/>
        <a:p>
          <a:endParaRPr lang="pt-PT"/>
        </a:p>
      </dgm:t>
    </dgm:pt>
    <dgm:pt modelId="{1DD85F7A-1B92-47D4-B85D-B75BA3930E1F}">
      <dgm:prSet phldrT="[Texto]" custT="1"/>
      <dgm:spPr/>
      <dgm:t>
        <a:bodyPr/>
        <a:lstStyle/>
        <a:p>
          <a:r>
            <a:rPr lang="pt-PT" sz="1400" dirty="0" smtClean="0"/>
            <a:t>Em conjunto com a GH promove a formação de cartilagem e osso  </a:t>
          </a:r>
          <a:endParaRPr lang="pt-PT" sz="1400" dirty="0"/>
        </a:p>
      </dgm:t>
    </dgm:pt>
    <dgm:pt modelId="{8C10EFD2-5DBD-410C-A116-56DF74A2AB98}" type="parTrans" cxnId="{6580448D-7E00-4F36-A87E-AC2E33347497}">
      <dgm:prSet/>
      <dgm:spPr/>
      <dgm:t>
        <a:bodyPr/>
        <a:lstStyle/>
        <a:p>
          <a:endParaRPr lang="pt-PT"/>
        </a:p>
      </dgm:t>
    </dgm:pt>
    <dgm:pt modelId="{242AA8E8-3119-4957-8C6D-0D24FB3D81A2}" type="sibTrans" cxnId="{6580448D-7E00-4F36-A87E-AC2E33347497}">
      <dgm:prSet/>
      <dgm:spPr/>
      <dgm:t>
        <a:bodyPr/>
        <a:lstStyle/>
        <a:p>
          <a:endParaRPr lang="pt-PT"/>
        </a:p>
      </dgm:t>
    </dgm:pt>
    <dgm:pt modelId="{0A287D69-19C4-4B3B-A423-9C393FFE1E04}">
      <dgm:prSet/>
      <dgm:spPr/>
      <dgm:t>
        <a:bodyPr/>
        <a:lstStyle/>
        <a:p>
          <a:r>
            <a:rPr lang="pt-PT" dirty="0" smtClean="0"/>
            <a:t>IGF – </a:t>
          </a:r>
          <a:r>
            <a:rPr lang="pt-PT" dirty="0" err="1" smtClean="0"/>
            <a:t>Insuline-like</a:t>
          </a:r>
          <a:r>
            <a:rPr lang="pt-PT" dirty="0" smtClean="0"/>
            <a:t> </a:t>
          </a:r>
          <a:r>
            <a:rPr lang="pt-PT" dirty="0" err="1" smtClean="0"/>
            <a:t>Growth</a:t>
          </a:r>
          <a:r>
            <a:rPr lang="pt-PT" dirty="0" smtClean="0"/>
            <a:t> Factor</a:t>
          </a:r>
          <a:endParaRPr lang="pt-PT" dirty="0"/>
        </a:p>
      </dgm:t>
    </dgm:pt>
    <dgm:pt modelId="{AC3E17A2-596E-4B75-B4C7-059E529561ED}" type="parTrans" cxnId="{82A28ED2-2786-403E-8EF8-67FA56D7E6D5}">
      <dgm:prSet/>
      <dgm:spPr/>
      <dgm:t>
        <a:bodyPr/>
        <a:lstStyle/>
        <a:p>
          <a:endParaRPr lang="pt-PT"/>
        </a:p>
      </dgm:t>
    </dgm:pt>
    <dgm:pt modelId="{A9937007-4EE9-41B8-8D56-7AA40AB8882B}" type="sibTrans" cxnId="{82A28ED2-2786-403E-8EF8-67FA56D7E6D5}">
      <dgm:prSet/>
      <dgm:spPr/>
      <dgm:t>
        <a:bodyPr/>
        <a:lstStyle/>
        <a:p>
          <a:endParaRPr lang="pt-PT"/>
        </a:p>
      </dgm:t>
    </dgm:pt>
    <dgm:pt modelId="{9A7A33DB-AF60-4F3A-A9B4-356EA329A186}">
      <dgm:prSet/>
      <dgm:spPr/>
      <dgm:t>
        <a:bodyPr/>
        <a:lstStyle/>
        <a:p>
          <a:r>
            <a:rPr lang="pt-PT" dirty="0" smtClean="0"/>
            <a:t>Promove o crescimento do tecido muscular através da acumulação de glicogénio e da transferência de aminoácidos nas células para a síntese proteica</a:t>
          </a:r>
          <a:endParaRPr lang="pt-PT" dirty="0"/>
        </a:p>
      </dgm:t>
    </dgm:pt>
    <dgm:pt modelId="{89EA2EBE-65A5-4838-8A20-91C67511C0C2}" type="sibTrans" cxnId="{3C4BE506-2FF2-49F7-AAF4-3C31084BE0D8}">
      <dgm:prSet/>
      <dgm:spPr/>
      <dgm:t>
        <a:bodyPr/>
        <a:lstStyle/>
        <a:p>
          <a:endParaRPr lang="pt-PT"/>
        </a:p>
      </dgm:t>
    </dgm:pt>
    <dgm:pt modelId="{F4184999-6113-407C-8F43-D442F122225B}" type="parTrans" cxnId="{3C4BE506-2FF2-49F7-AAF4-3C31084BE0D8}">
      <dgm:prSet/>
      <dgm:spPr/>
      <dgm:t>
        <a:bodyPr/>
        <a:lstStyle/>
        <a:p>
          <a:endParaRPr lang="pt-PT"/>
        </a:p>
      </dgm:t>
    </dgm:pt>
    <dgm:pt modelId="{317A63D1-7E4A-478F-AB5A-308CDA3C30A3}">
      <dgm:prSet/>
      <dgm:spPr/>
      <dgm:t>
        <a:bodyPr/>
        <a:lstStyle/>
        <a:p>
          <a:r>
            <a:rPr lang="pt-PT" dirty="0" smtClean="0"/>
            <a:t>Promove o crescimento do tecido conjuntivo, cartilagem e osso</a:t>
          </a:r>
          <a:endParaRPr lang="pt-PT" dirty="0"/>
        </a:p>
      </dgm:t>
    </dgm:pt>
    <dgm:pt modelId="{A0BA9FC3-3528-494D-BF86-5F84A5194C38}" type="parTrans" cxnId="{3600DFD5-BA4B-4DB6-979A-C30C41AB1DF8}">
      <dgm:prSet/>
      <dgm:spPr/>
      <dgm:t>
        <a:bodyPr/>
        <a:lstStyle/>
        <a:p>
          <a:endParaRPr lang="pt-PT"/>
        </a:p>
      </dgm:t>
    </dgm:pt>
    <dgm:pt modelId="{BAAB8D52-4F0E-4754-AEA7-F77AF7248827}" type="sibTrans" cxnId="{3600DFD5-BA4B-4DB6-979A-C30C41AB1DF8}">
      <dgm:prSet/>
      <dgm:spPr/>
      <dgm:t>
        <a:bodyPr/>
        <a:lstStyle/>
        <a:p>
          <a:endParaRPr lang="pt-PT"/>
        </a:p>
      </dgm:t>
    </dgm:pt>
    <dgm:pt modelId="{1FEDA6AC-CA6A-4B07-ACFA-A56E6F8FE7E3}" type="pres">
      <dgm:prSet presAssocID="{989657B1-7099-4805-929E-5DEAFA91AF9B}" presName="linearFlow" presStyleCnt="0">
        <dgm:presLayoutVars>
          <dgm:dir/>
          <dgm:resizeHandles val="exact"/>
        </dgm:presLayoutVars>
      </dgm:prSet>
      <dgm:spPr/>
      <dgm:t>
        <a:bodyPr/>
        <a:lstStyle/>
        <a:p>
          <a:endParaRPr lang="pt-PT"/>
        </a:p>
      </dgm:t>
    </dgm:pt>
    <dgm:pt modelId="{20062614-ACE3-4673-B3D0-999BDDDA456B}" type="pres">
      <dgm:prSet presAssocID="{C338E560-C092-4574-81D5-9DF7E65AC81C}" presName="composite" presStyleCnt="0"/>
      <dgm:spPr/>
    </dgm:pt>
    <dgm:pt modelId="{EBD0E477-E482-4CAB-BDF8-5091366734B7}" type="pres">
      <dgm:prSet presAssocID="{C338E560-C092-4574-81D5-9DF7E65AC81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t>
        <a:bodyPr/>
        <a:lstStyle/>
        <a:p>
          <a:endParaRPr lang="pt-PT"/>
        </a:p>
      </dgm:t>
    </dgm:pt>
    <dgm:pt modelId="{525C928E-8BE8-4C38-B769-3AF2C2A15147}" type="pres">
      <dgm:prSet presAssocID="{C338E560-C092-4574-81D5-9DF7E65AC81C}" presName="txShp" presStyleLbl="node1" presStyleIdx="0" presStyleCnt="3">
        <dgm:presLayoutVars>
          <dgm:bulletEnabled val="1"/>
        </dgm:presLayoutVars>
      </dgm:prSet>
      <dgm:spPr/>
      <dgm:t>
        <a:bodyPr/>
        <a:lstStyle/>
        <a:p>
          <a:endParaRPr lang="pt-PT"/>
        </a:p>
      </dgm:t>
    </dgm:pt>
    <dgm:pt modelId="{0D1399A2-452A-42AA-A1F0-142415B4746E}" type="pres">
      <dgm:prSet presAssocID="{E58F46AB-1144-4264-963B-DA617123CE01}" presName="spacing" presStyleCnt="0"/>
      <dgm:spPr/>
    </dgm:pt>
    <dgm:pt modelId="{23AF316C-B777-4323-AEB0-4254DA1288F4}" type="pres">
      <dgm:prSet presAssocID="{D723713A-FCBF-4334-80D9-5C204752B4B3}" presName="composite" presStyleCnt="0"/>
      <dgm:spPr/>
    </dgm:pt>
    <dgm:pt modelId="{B296469A-4B18-4973-8A55-5B8563436680}" type="pres">
      <dgm:prSet presAssocID="{D723713A-FCBF-4334-80D9-5C204752B4B3}"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pt-PT"/>
        </a:p>
      </dgm:t>
    </dgm:pt>
    <dgm:pt modelId="{3009CF87-2F1F-492E-8A63-D83C1641864B}" type="pres">
      <dgm:prSet presAssocID="{D723713A-FCBF-4334-80D9-5C204752B4B3}" presName="txShp" presStyleLbl="node1" presStyleIdx="1" presStyleCnt="3">
        <dgm:presLayoutVars>
          <dgm:bulletEnabled val="1"/>
        </dgm:presLayoutVars>
      </dgm:prSet>
      <dgm:spPr/>
      <dgm:t>
        <a:bodyPr/>
        <a:lstStyle/>
        <a:p>
          <a:endParaRPr lang="pt-PT"/>
        </a:p>
      </dgm:t>
    </dgm:pt>
    <dgm:pt modelId="{00E022AF-BFB5-44ED-8296-F2DCD6F45224}" type="pres">
      <dgm:prSet presAssocID="{B0849C02-B612-49E7-B09A-5CDF2073DB9B}" presName="spacing" presStyleCnt="0"/>
      <dgm:spPr/>
    </dgm:pt>
    <dgm:pt modelId="{57828ADD-1FD3-4746-A414-0B85B83AFB3B}" type="pres">
      <dgm:prSet presAssocID="{0A287D69-19C4-4B3B-A423-9C393FFE1E04}" presName="composite" presStyleCnt="0"/>
      <dgm:spPr/>
    </dgm:pt>
    <dgm:pt modelId="{5818C60F-A2B0-48B1-978D-272861A6060E}" type="pres">
      <dgm:prSet presAssocID="{0A287D69-19C4-4B3B-A423-9C393FFE1E04}"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t>
        <a:bodyPr/>
        <a:lstStyle/>
        <a:p>
          <a:endParaRPr lang="pt-PT"/>
        </a:p>
      </dgm:t>
    </dgm:pt>
    <dgm:pt modelId="{2B8150E4-869D-4E49-9304-C1C7FE767989}" type="pres">
      <dgm:prSet presAssocID="{0A287D69-19C4-4B3B-A423-9C393FFE1E04}" presName="txShp" presStyleLbl="node1" presStyleIdx="2" presStyleCnt="3">
        <dgm:presLayoutVars>
          <dgm:bulletEnabled val="1"/>
        </dgm:presLayoutVars>
      </dgm:prSet>
      <dgm:spPr/>
      <dgm:t>
        <a:bodyPr/>
        <a:lstStyle/>
        <a:p>
          <a:endParaRPr lang="pt-PT"/>
        </a:p>
      </dgm:t>
    </dgm:pt>
  </dgm:ptLst>
  <dgm:cxnLst>
    <dgm:cxn modelId="{5CFD4C87-ECCB-4418-B586-4874EA53834B}" srcId="{C338E560-C092-4574-81D5-9DF7E65AC81C}" destId="{22D50692-B68E-482A-9C41-857A47099112}" srcOrd="1" destOrd="0" parTransId="{92DBA2B3-8F87-4E3B-85E8-783B0307D2E1}" sibTransId="{A2E618C6-F42C-460F-B313-6C66B308B956}"/>
    <dgm:cxn modelId="{82A28ED2-2786-403E-8EF8-67FA56D7E6D5}" srcId="{989657B1-7099-4805-929E-5DEAFA91AF9B}" destId="{0A287D69-19C4-4B3B-A423-9C393FFE1E04}" srcOrd="2" destOrd="0" parTransId="{AC3E17A2-596E-4B75-B4C7-059E529561ED}" sibTransId="{A9937007-4EE9-41B8-8D56-7AA40AB8882B}"/>
    <dgm:cxn modelId="{EDA67EC9-85D9-4D71-9649-ECA35B422512}" type="presOf" srcId="{14ECBD7C-EF86-474A-975E-DC05FE1C3CFE}" destId="{525C928E-8BE8-4C38-B769-3AF2C2A15147}" srcOrd="0" destOrd="1" presId="urn:microsoft.com/office/officeart/2005/8/layout/vList3#1"/>
    <dgm:cxn modelId="{6580448D-7E00-4F36-A87E-AC2E33347497}" srcId="{D723713A-FCBF-4334-80D9-5C204752B4B3}" destId="{1DD85F7A-1B92-47D4-B85D-B75BA3930E1F}" srcOrd="1" destOrd="0" parTransId="{8C10EFD2-5DBD-410C-A116-56DF74A2AB98}" sibTransId="{242AA8E8-3119-4957-8C6D-0D24FB3D81A2}"/>
    <dgm:cxn modelId="{EBE21A5C-2EA6-456D-A978-BAE0A9B584BD}" type="presOf" srcId="{22D50692-B68E-482A-9C41-857A47099112}" destId="{525C928E-8BE8-4C38-B769-3AF2C2A15147}" srcOrd="0" destOrd="2" presId="urn:microsoft.com/office/officeart/2005/8/layout/vList3#1"/>
    <dgm:cxn modelId="{8CE615D2-4902-4D18-B493-0789E12D296E}" type="presOf" srcId="{C338E560-C092-4574-81D5-9DF7E65AC81C}" destId="{525C928E-8BE8-4C38-B769-3AF2C2A15147}" srcOrd="0" destOrd="0" presId="urn:microsoft.com/office/officeart/2005/8/layout/vList3#1"/>
    <dgm:cxn modelId="{55904176-63C3-4069-B48A-891AF59B7CCC}" type="presOf" srcId="{D723713A-FCBF-4334-80D9-5C204752B4B3}" destId="{3009CF87-2F1F-492E-8A63-D83C1641864B}" srcOrd="0" destOrd="0" presId="urn:microsoft.com/office/officeart/2005/8/layout/vList3#1"/>
    <dgm:cxn modelId="{3C4BE506-2FF2-49F7-AAF4-3C31084BE0D8}" srcId="{0A287D69-19C4-4B3B-A423-9C393FFE1E04}" destId="{9A7A33DB-AF60-4F3A-A9B4-356EA329A186}" srcOrd="0" destOrd="0" parTransId="{F4184999-6113-407C-8F43-D442F122225B}" sibTransId="{89EA2EBE-65A5-4838-8A20-91C67511C0C2}"/>
    <dgm:cxn modelId="{8B9012C7-BACD-43BB-BD84-FC59B0D5145E}" type="presOf" srcId="{989657B1-7099-4805-929E-5DEAFA91AF9B}" destId="{1FEDA6AC-CA6A-4B07-ACFA-A56E6F8FE7E3}" srcOrd="0" destOrd="0" presId="urn:microsoft.com/office/officeart/2005/8/layout/vList3#1"/>
    <dgm:cxn modelId="{34524E5C-80FC-453E-A83E-8197F8F4552D}" srcId="{C338E560-C092-4574-81D5-9DF7E65AC81C}" destId="{14ECBD7C-EF86-474A-975E-DC05FE1C3CFE}" srcOrd="0" destOrd="0" parTransId="{4E05493E-A110-40D3-8AE4-24757A3AA6F4}" sibTransId="{DB0F57E6-B3A9-40FF-B9F5-93478BEFC06C}"/>
    <dgm:cxn modelId="{A1832A35-C3E7-4F19-A2D5-EEDD063C6575}" srcId="{989657B1-7099-4805-929E-5DEAFA91AF9B}" destId="{C338E560-C092-4574-81D5-9DF7E65AC81C}" srcOrd="0" destOrd="0" parTransId="{0B16FA65-194F-467F-B761-14246A7C15FE}" sibTransId="{E58F46AB-1144-4264-963B-DA617123CE01}"/>
    <dgm:cxn modelId="{3600DFD5-BA4B-4DB6-979A-C30C41AB1DF8}" srcId="{0A287D69-19C4-4B3B-A423-9C393FFE1E04}" destId="{317A63D1-7E4A-478F-AB5A-308CDA3C30A3}" srcOrd="1" destOrd="0" parTransId="{A0BA9FC3-3528-494D-BF86-5F84A5194C38}" sibTransId="{BAAB8D52-4F0E-4754-AEA7-F77AF7248827}"/>
    <dgm:cxn modelId="{8DDF0361-B05C-468D-B5CA-864FC180690F}" type="presOf" srcId="{F8CDBE95-A54D-47AA-90DD-6AAF2304481F}" destId="{3009CF87-2F1F-492E-8A63-D83C1641864B}" srcOrd="0" destOrd="1" presId="urn:microsoft.com/office/officeart/2005/8/layout/vList3#1"/>
    <dgm:cxn modelId="{42D9A568-D8A0-4794-9874-341A5B7313C3}" type="presOf" srcId="{1DD85F7A-1B92-47D4-B85D-B75BA3930E1F}" destId="{3009CF87-2F1F-492E-8A63-D83C1641864B}" srcOrd="0" destOrd="2" presId="urn:microsoft.com/office/officeart/2005/8/layout/vList3#1"/>
    <dgm:cxn modelId="{BDA390C1-68F0-4396-AC4A-CDAA274E9ED4}" type="presOf" srcId="{9A7A33DB-AF60-4F3A-A9B4-356EA329A186}" destId="{2B8150E4-869D-4E49-9304-C1C7FE767989}" srcOrd="0" destOrd="1" presId="urn:microsoft.com/office/officeart/2005/8/layout/vList3#1"/>
    <dgm:cxn modelId="{C6EB7C43-D352-4A15-A21F-F3AED03BB377}" type="presOf" srcId="{0A287D69-19C4-4B3B-A423-9C393FFE1E04}" destId="{2B8150E4-869D-4E49-9304-C1C7FE767989}" srcOrd="0" destOrd="0" presId="urn:microsoft.com/office/officeart/2005/8/layout/vList3#1"/>
    <dgm:cxn modelId="{A49973EB-BE95-4E1B-AEF4-C8CF9EEBC0CA}" srcId="{989657B1-7099-4805-929E-5DEAFA91AF9B}" destId="{D723713A-FCBF-4334-80D9-5C204752B4B3}" srcOrd="1" destOrd="0" parTransId="{74D786F3-D1C7-456E-AAF1-1FEACED7A2FD}" sibTransId="{B0849C02-B612-49E7-B09A-5CDF2073DB9B}"/>
    <dgm:cxn modelId="{579C2997-BDC9-487D-8903-D869D56BA98A}" type="presOf" srcId="{317A63D1-7E4A-478F-AB5A-308CDA3C30A3}" destId="{2B8150E4-869D-4E49-9304-C1C7FE767989}" srcOrd="0" destOrd="2" presId="urn:microsoft.com/office/officeart/2005/8/layout/vList3#1"/>
    <dgm:cxn modelId="{FD06E0D2-13C6-40BF-B9A7-6F6496BE5D25}" srcId="{D723713A-FCBF-4334-80D9-5C204752B4B3}" destId="{F8CDBE95-A54D-47AA-90DD-6AAF2304481F}" srcOrd="0" destOrd="0" parTransId="{504D3A90-5B09-41C0-8AEC-833A48DA33AC}" sibTransId="{6F28CBCD-DF66-46B7-900D-717AB2ABE9BE}"/>
    <dgm:cxn modelId="{E54E5E3D-AD27-4E71-85DB-C31CCE25ED0C}" type="presParOf" srcId="{1FEDA6AC-CA6A-4B07-ACFA-A56E6F8FE7E3}" destId="{20062614-ACE3-4673-B3D0-999BDDDA456B}" srcOrd="0" destOrd="0" presId="urn:microsoft.com/office/officeart/2005/8/layout/vList3#1"/>
    <dgm:cxn modelId="{1C4753FC-4F8D-4D4A-B94F-2653485A20EE}" type="presParOf" srcId="{20062614-ACE3-4673-B3D0-999BDDDA456B}" destId="{EBD0E477-E482-4CAB-BDF8-5091366734B7}" srcOrd="0" destOrd="0" presId="urn:microsoft.com/office/officeart/2005/8/layout/vList3#1"/>
    <dgm:cxn modelId="{74D7B4B3-5104-4665-AC2B-1D7F981B2F1E}" type="presParOf" srcId="{20062614-ACE3-4673-B3D0-999BDDDA456B}" destId="{525C928E-8BE8-4C38-B769-3AF2C2A15147}" srcOrd="1" destOrd="0" presId="urn:microsoft.com/office/officeart/2005/8/layout/vList3#1"/>
    <dgm:cxn modelId="{C91E9CE9-D975-4E3A-86A2-0E75095430A5}" type="presParOf" srcId="{1FEDA6AC-CA6A-4B07-ACFA-A56E6F8FE7E3}" destId="{0D1399A2-452A-42AA-A1F0-142415B4746E}" srcOrd="1" destOrd="0" presId="urn:microsoft.com/office/officeart/2005/8/layout/vList3#1"/>
    <dgm:cxn modelId="{1D2848AE-9E11-48B2-9D2B-76BA96960D38}" type="presParOf" srcId="{1FEDA6AC-CA6A-4B07-ACFA-A56E6F8FE7E3}" destId="{23AF316C-B777-4323-AEB0-4254DA1288F4}" srcOrd="2" destOrd="0" presId="urn:microsoft.com/office/officeart/2005/8/layout/vList3#1"/>
    <dgm:cxn modelId="{B4501BAD-FE8B-4E64-9361-0D8619E3F22D}" type="presParOf" srcId="{23AF316C-B777-4323-AEB0-4254DA1288F4}" destId="{B296469A-4B18-4973-8A55-5B8563436680}" srcOrd="0" destOrd="0" presId="urn:microsoft.com/office/officeart/2005/8/layout/vList3#1"/>
    <dgm:cxn modelId="{1B8C3AE1-3596-4D10-9011-108C26B12C22}" type="presParOf" srcId="{23AF316C-B777-4323-AEB0-4254DA1288F4}" destId="{3009CF87-2F1F-492E-8A63-D83C1641864B}" srcOrd="1" destOrd="0" presId="urn:microsoft.com/office/officeart/2005/8/layout/vList3#1"/>
    <dgm:cxn modelId="{5680D5CB-7CC5-4325-AC2D-42FEA6BDEC77}" type="presParOf" srcId="{1FEDA6AC-CA6A-4B07-ACFA-A56E6F8FE7E3}" destId="{00E022AF-BFB5-44ED-8296-F2DCD6F45224}" srcOrd="3" destOrd="0" presId="urn:microsoft.com/office/officeart/2005/8/layout/vList3#1"/>
    <dgm:cxn modelId="{2EFAF027-8552-46B7-86D6-1EA2FA0C2490}" type="presParOf" srcId="{1FEDA6AC-CA6A-4B07-ACFA-A56E6F8FE7E3}" destId="{57828ADD-1FD3-4746-A414-0B85B83AFB3B}" srcOrd="4" destOrd="0" presId="urn:microsoft.com/office/officeart/2005/8/layout/vList3#1"/>
    <dgm:cxn modelId="{FA6286E2-BCA5-426A-A0CB-C1FFA5A90570}" type="presParOf" srcId="{57828ADD-1FD3-4746-A414-0B85B83AFB3B}" destId="{5818C60F-A2B0-48B1-978D-272861A6060E}" srcOrd="0" destOrd="0" presId="urn:microsoft.com/office/officeart/2005/8/layout/vList3#1"/>
    <dgm:cxn modelId="{83C70ABC-1C09-4E7D-B351-ED8A857BB080}" type="presParOf" srcId="{57828ADD-1FD3-4746-A414-0B85B83AFB3B}" destId="{2B8150E4-869D-4E49-9304-C1C7FE767989}"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69825-D89C-4787-8D57-22F956329BD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pt-PT"/>
        </a:p>
      </dgm:t>
    </dgm:pt>
    <dgm:pt modelId="{68540576-CE48-4F0B-A99C-17CB02460558}">
      <dgm:prSet phldrT="[Texto]"/>
      <dgm:spPr/>
      <dgm:t>
        <a:bodyPr/>
        <a:lstStyle/>
        <a:p>
          <a:r>
            <a:rPr lang="pt-PT" dirty="0" smtClean="0"/>
            <a:t>A</a:t>
          </a:r>
          <a:endParaRPr lang="pt-PT" dirty="0"/>
        </a:p>
      </dgm:t>
    </dgm:pt>
    <dgm:pt modelId="{C8CEA474-48D9-4338-977A-091F9086F0A8}" type="parTrans" cxnId="{12E7F712-A9C6-4549-8113-463F400AB1AF}">
      <dgm:prSet/>
      <dgm:spPr/>
      <dgm:t>
        <a:bodyPr/>
        <a:lstStyle/>
        <a:p>
          <a:endParaRPr lang="pt-PT"/>
        </a:p>
      </dgm:t>
    </dgm:pt>
    <dgm:pt modelId="{C93D4FD5-7664-4954-B5F9-BCFC5E28FB82}" type="sibTrans" cxnId="{12E7F712-A9C6-4549-8113-463F400AB1AF}">
      <dgm:prSet/>
      <dgm:spPr/>
      <dgm:t>
        <a:bodyPr/>
        <a:lstStyle/>
        <a:p>
          <a:endParaRPr lang="pt-PT"/>
        </a:p>
      </dgm:t>
    </dgm:pt>
    <dgm:pt modelId="{EF1E3003-13CD-43EA-BE1A-265DEA135383}">
      <dgm:prSet phldrT="[Texto]" custT="1"/>
      <dgm:spPr/>
      <dgm:t>
        <a:bodyPr/>
        <a:lstStyle/>
        <a:p>
          <a:pPr algn="just"/>
          <a:r>
            <a:rPr lang="pt-PT" sz="1400" dirty="0" smtClean="0"/>
            <a:t>Após a remoção das restrições de crescimento, dá-se um aumento da velocidade de crescimento, o que vai levar à eliminação de qualquer atraso do crescimento que eventualmente exista. A velocidade de crescimento regressa ao normal assim que é alcançada a estatura “normal”.</a:t>
          </a:r>
          <a:endParaRPr lang="pt-PT" sz="1400" dirty="0"/>
        </a:p>
      </dgm:t>
    </dgm:pt>
    <dgm:pt modelId="{21E42E4F-0D6A-47CF-BC78-634457173FC8}" type="parTrans" cxnId="{2226840D-77B8-4ACB-8E07-12DF2AF7B472}">
      <dgm:prSet/>
      <dgm:spPr/>
      <dgm:t>
        <a:bodyPr/>
        <a:lstStyle/>
        <a:p>
          <a:endParaRPr lang="pt-PT"/>
        </a:p>
      </dgm:t>
    </dgm:pt>
    <dgm:pt modelId="{979E7614-C45E-4E8F-A30E-0C6793A7E219}" type="sibTrans" cxnId="{2226840D-77B8-4ACB-8E07-12DF2AF7B472}">
      <dgm:prSet/>
      <dgm:spPr/>
      <dgm:t>
        <a:bodyPr/>
        <a:lstStyle/>
        <a:p>
          <a:endParaRPr lang="pt-PT"/>
        </a:p>
      </dgm:t>
    </dgm:pt>
    <dgm:pt modelId="{C387B3E2-9028-471D-B074-15783375F58D}">
      <dgm:prSet phldrT="[Texto]"/>
      <dgm:spPr/>
      <dgm:t>
        <a:bodyPr/>
        <a:lstStyle/>
        <a:p>
          <a:r>
            <a:rPr lang="pt-PT" smtClean="0"/>
            <a:t>AB</a:t>
          </a:r>
          <a:endParaRPr lang="pt-PT" dirty="0"/>
        </a:p>
      </dgm:t>
    </dgm:pt>
    <dgm:pt modelId="{9BFDC5BD-0310-41B1-B367-C66CFA8BCCD3}" type="parTrans" cxnId="{160633C9-2335-4EF6-96B9-B925D6EE6ED5}">
      <dgm:prSet/>
      <dgm:spPr/>
      <dgm:t>
        <a:bodyPr/>
        <a:lstStyle/>
        <a:p>
          <a:endParaRPr lang="pt-PT"/>
        </a:p>
      </dgm:t>
    </dgm:pt>
    <dgm:pt modelId="{B6A8B125-44E1-4918-86D8-7AA0FCECBA66}" type="sibTrans" cxnId="{160633C9-2335-4EF6-96B9-B925D6EE6ED5}">
      <dgm:prSet/>
      <dgm:spPr/>
      <dgm:t>
        <a:bodyPr/>
        <a:lstStyle/>
        <a:p>
          <a:endParaRPr lang="pt-PT"/>
        </a:p>
      </dgm:t>
    </dgm:pt>
    <dgm:pt modelId="{1B4305DF-D196-4516-BE94-3673D5E546C6}">
      <dgm:prSet phldrT="[Texto]" custT="1"/>
      <dgm:spPr/>
      <dgm:t>
        <a:bodyPr/>
        <a:lstStyle/>
        <a:p>
          <a:pPr algn="just"/>
          <a:r>
            <a:rPr lang="pt-PT" sz="1400" dirty="0" smtClean="0"/>
            <a:t>É um tipo de crescimento que se encontra com interposto entre os Tipos A e B pois demostra um padrão diferente dos mesmos. Este tipo foi sugerido, uma  vez que em algumas curvas de crescimento de crianças com doenças como Défice de GH, Doença Celíaca, Hipotiroidismo ou que nasceram prematuras, mostram um padrão diferente dos tipos clássicos.</a:t>
          </a:r>
          <a:endParaRPr lang="pt-PT" sz="1400" dirty="0"/>
        </a:p>
      </dgm:t>
    </dgm:pt>
    <dgm:pt modelId="{D0C06CC1-3FDA-4F5C-B86C-EC39ABC7170E}" type="parTrans" cxnId="{113B2ABA-2B25-4424-970C-2A09968D415B}">
      <dgm:prSet/>
      <dgm:spPr/>
      <dgm:t>
        <a:bodyPr/>
        <a:lstStyle/>
        <a:p>
          <a:endParaRPr lang="pt-PT"/>
        </a:p>
      </dgm:t>
    </dgm:pt>
    <dgm:pt modelId="{3D3E3B41-E038-4768-966C-1CCDE91C51FD}" type="sibTrans" cxnId="{113B2ABA-2B25-4424-970C-2A09968D415B}">
      <dgm:prSet/>
      <dgm:spPr/>
      <dgm:t>
        <a:bodyPr/>
        <a:lstStyle/>
        <a:p>
          <a:endParaRPr lang="pt-PT"/>
        </a:p>
      </dgm:t>
    </dgm:pt>
    <dgm:pt modelId="{06CBBFBB-0FC9-45D0-9908-89BA088FFB2D}">
      <dgm:prSet phldrT="[Texto]"/>
      <dgm:spPr/>
      <dgm:t>
        <a:bodyPr/>
        <a:lstStyle/>
        <a:p>
          <a:r>
            <a:rPr lang="pt-PT" dirty="0" smtClean="0"/>
            <a:t>C</a:t>
          </a:r>
          <a:endParaRPr lang="pt-PT" dirty="0"/>
        </a:p>
      </dgm:t>
    </dgm:pt>
    <dgm:pt modelId="{6A9D9810-6061-46F9-9A1B-1634C430600B}" type="parTrans" cxnId="{DC3B49D6-A21C-45EE-9792-58E297489DDA}">
      <dgm:prSet/>
      <dgm:spPr/>
      <dgm:t>
        <a:bodyPr/>
        <a:lstStyle/>
        <a:p>
          <a:endParaRPr lang="pt-PT"/>
        </a:p>
      </dgm:t>
    </dgm:pt>
    <dgm:pt modelId="{F96E2BA8-2BF1-47E6-8BA4-F0BECBEBED1A}" type="sibTrans" cxnId="{DC3B49D6-A21C-45EE-9792-58E297489DDA}">
      <dgm:prSet/>
      <dgm:spPr/>
      <dgm:t>
        <a:bodyPr/>
        <a:lstStyle/>
        <a:p>
          <a:endParaRPr lang="pt-PT"/>
        </a:p>
      </dgm:t>
    </dgm:pt>
    <dgm:pt modelId="{6F870653-CF9A-4501-A55E-5AE8359CA76A}">
      <dgm:prSet phldrT="[Texto]"/>
      <dgm:spPr/>
      <dgm:t>
        <a:bodyPr/>
        <a:lstStyle/>
        <a:p>
          <a:r>
            <a:rPr lang="pt-PT" dirty="0" smtClean="0"/>
            <a:t>B</a:t>
          </a:r>
          <a:endParaRPr lang="pt-PT" dirty="0"/>
        </a:p>
      </dgm:t>
    </dgm:pt>
    <dgm:pt modelId="{5CB01D9F-7237-44A7-B559-411EDADCD7CC}" type="parTrans" cxnId="{98C3907E-2188-4FD6-BE17-658D23BABAC0}">
      <dgm:prSet/>
      <dgm:spPr/>
      <dgm:t>
        <a:bodyPr/>
        <a:lstStyle/>
        <a:p>
          <a:endParaRPr lang="pt-PT"/>
        </a:p>
      </dgm:t>
    </dgm:pt>
    <dgm:pt modelId="{01C462E7-BBE4-469F-9CEE-67F0CF9E46E8}" type="sibTrans" cxnId="{98C3907E-2188-4FD6-BE17-658D23BABAC0}">
      <dgm:prSet/>
      <dgm:spPr/>
      <dgm:t>
        <a:bodyPr/>
        <a:lstStyle/>
        <a:p>
          <a:endParaRPr lang="pt-PT"/>
        </a:p>
      </dgm:t>
    </dgm:pt>
    <dgm:pt modelId="{9D973341-C196-4448-91D2-7FA4340D32E7}">
      <dgm:prSet phldrT="[Texto]" custT="1"/>
      <dgm:spPr/>
      <dgm:t>
        <a:bodyPr/>
        <a:lstStyle/>
        <a:p>
          <a:r>
            <a:rPr lang="pt-PT" sz="1400" dirty="0" smtClean="0"/>
            <a:t>Após a remoção das restrições de crescimento ocorre um atraso do mesmo prolongado, em parte porque o </a:t>
          </a:r>
          <a:r>
            <a:rPr lang="pt-PT" sz="1400" dirty="0" err="1" smtClean="0"/>
            <a:t>catch-up</a:t>
          </a:r>
          <a:r>
            <a:rPr lang="pt-PT" sz="1400" dirty="0" smtClean="0"/>
            <a:t> é em taxas menos rápidas. Em compensação o período de crescimento é mais longo que o normal, existindo assim uma compensação para o atraso ocorrido inicialmente. Para tal acontecer regista-se um ligeiro aumento da velocidade de crescimento (em comparação com a média) para a idade cronológica.</a:t>
          </a:r>
          <a:endParaRPr lang="pt-PT" sz="1400" dirty="0"/>
        </a:p>
      </dgm:t>
    </dgm:pt>
    <dgm:pt modelId="{A0B30263-FCE8-4324-BAA0-A7724670AAC3}" type="parTrans" cxnId="{D13C11FB-24D8-40E2-AB12-AC00130CDC37}">
      <dgm:prSet/>
      <dgm:spPr/>
      <dgm:t>
        <a:bodyPr/>
        <a:lstStyle/>
        <a:p>
          <a:endParaRPr lang="pt-PT"/>
        </a:p>
      </dgm:t>
    </dgm:pt>
    <dgm:pt modelId="{48FD97A4-94B0-48C9-B368-744676CB2879}" type="sibTrans" cxnId="{D13C11FB-24D8-40E2-AB12-AC00130CDC37}">
      <dgm:prSet/>
      <dgm:spPr/>
      <dgm:t>
        <a:bodyPr/>
        <a:lstStyle/>
        <a:p>
          <a:endParaRPr lang="pt-PT"/>
        </a:p>
      </dgm:t>
    </dgm:pt>
    <dgm:pt modelId="{1D17CA13-06A9-4374-B13D-491FB0857E0A}">
      <dgm:prSet phldrT="[Texto]" custT="1"/>
      <dgm:spPr/>
      <dgm:t>
        <a:bodyPr/>
        <a:lstStyle/>
        <a:p>
          <a:pPr algn="just"/>
          <a:r>
            <a:rPr lang="pt-PT" sz="1400" dirty="0" smtClean="0"/>
            <a:t>É uma mistura do tipo A e B. Após remoção da restrição de crescimento ocorre um aumento da velocidade de crescimento bem como um desenvolvimento prolongado.</a:t>
          </a:r>
          <a:endParaRPr lang="pt-PT" sz="1100" dirty="0"/>
        </a:p>
      </dgm:t>
    </dgm:pt>
    <dgm:pt modelId="{94459350-C3D8-4384-BE90-F59EA21015CB}" type="parTrans" cxnId="{47F2F7B1-40C2-479F-8796-59D9F3E2611E}">
      <dgm:prSet/>
      <dgm:spPr/>
      <dgm:t>
        <a:bodyPr/>
        <a:lstStyle/>
        <a:p>
          <a:endParaRPr lang="pt-PT"/>
        </a:p>
      </dgm:t>
    </dgm:pt>
    <dgm:pt modelId="{C2F0AA8E-92E7-48DE-B8FE-81F83801B8D1}" type="sibTrans" cxnId="{47F2F7B1-40C2-479F-8796-59D9F3E2611E}">
      <dgm:prSet/>
      <dgm:spPr/>
      <dgm:t>
        <a:bodyPr/>
        <a:lstStyle/>
        <a:p>
          <a:endParaRPr lang="pt-PT"/>
        </a:p>
      </dgm:t>
    </dgm:pt>
    <dgm:pt modelId="{79B58647-0344-464C-A8B5-8803C7F875C0}" type="pres">
      <dgm:prSet presAssocID="{8A269825-D89C-4787-8D57-22F956329BD9}" presName="linearFlow" presStyleCnt="0">
        <dgm:presLayoutVars>
          <dgm:dir/>
          <dgm:animLvl val="lvl"/>
          <dgm:resizeHandles val="exact"/>
        </dgm:presLayoutVars>
      </dgm:prSet>
      <dgm:spPr/>
      <dgm:t>
        <a:bodyPr/>
        <a:lstStyle/>
        <a:p>
          <a:endParaRPr lang="pt-PT"/>
        </a:p>
      </dgm:t>
    </dgm:pt>
    <dgm:pt modelId="{EB8DB998-85BC-4296-9C82-424871E39A16}" type="pres">
      <dgm:prSet presAssocID="{68540576-CE48-4F0B-A99C-17CB02460558}" presName="composite" presStyleCnt="0"/>
      <dgm:spPr/>
    </dgm:pt>
    <dgm:pt modelId="{245F8EC6-723D-4799-954E-78F5A4E6303A}" type="pres">
      <dgm:prSet presAssocID="{68540576-CE48-4F0B-A99C-17CB02460558}" presName="parentText" presStyleLbl="alignNode1" presStyleIdx="0" presStyleCnt="4">
        <dgm:presLayoutVars>
          <dgm:chMax val="1"/>
          <dgm:bulletEnabled val="1"/>
        </dgm:presLayoutVars>
      </dgm:prSet>
      <dgm:spPr/>
      <dgm:t>
        <a:bodyPr/>
        <a:lstStyle/>
        <a:p>
          <a:endParaRPr lang="pt-PT"/>
        </a:p>
      </dgm:t>
    </dgm:pt>
    <dgm:pt modelId="{BC52A971-EC6B-4D9B-85A5-72E3A4F14807}" type="pres">
      <dgm:prSet presAssocID="{68540576-CE48-4F0B-A99C-17CB02460558}" presName="descendantText" presStyleLbl="alignAcc1" presStyleIdx="0" presStyleCnt="4">
        <dgm:presLayoutVars>
          <dgm:bulletEnabled val="1"/>
        </dgm:presLayoutVars>
      </dgm:prSet>
      <dgm:spPr/>
      <dgm:t>
        <a:bodyPr/>
        <a:lstStyle/>
        <a:p>
          <a:endParaRPr lang="pt-PT"/>
        </a:p>
      </dgm:t>
    </dgm:pt>
    <dgm:pt modelId="{635B0C83-4ED1-4B53-88F3-5A278E934C21}" type="pres">
      <dgm:prSet presAssocID="{C93D4FD5-7664-4954-B5F9-BCFC5E28FB82}" presName="sp" presStyleCnt="0"/>
      <dgm:spPr/>
    </dgm:pt>
    <dgm:pt modelId="{C3F0090A-A71F-4D28-9672-4ABFCD29A0B3}" type="pres">
      <dgm:prSet presAssocID="{C387B3E2-9028-471D-B074-15783375F58D}" presName="composite" presStyleCnt="0"/>
      <dgm:spPr/>
    </dgm:pt>
    <dgm:pt modelId="{6F2BEE1C-ABE8-4185-928D-F887DA16100D}" type="pres">
      <dgm:prSet presAssocID="{C387B3E2-9028-471D-B074-15783375F58D}" presName="parentText" presStyleLbl="alignNode1" presStyleIdx="1" presStyleCnt="4">
        <dgm:presLayoutVars>
          <dgm:chMax val="1"/>
          <dgm:bulletEnabled val="1"/>
        </dgm:presLayoutVars>
      </dgm:prSet>
      <dgm:spPr/>
      <dgm:t>
        <a:bodyPr/>
        <a:lstStyle/>
        <a:p>
          <a:endParaRPr lang="pt-PT"/>
        </a:p>
      </dgm:t>
    </dgm:pt>
    <dgm:pt modelId="{9E25B723-8917-4D36-A06A-AEF58C784507}" type="pres">
      <dgm:prSet presAssocID="{C387B3E2-9028-471D-B074-15783375F58D}" presName="descendantText" presStyleLbl="alignAcc1" presStyleIdx="1" presStyleCnt="4" custScaleY="126779">
        <dgm:presLayoutVars>
          <dgm:bulletEnabled val="1"/>
        </dgm:presLayoutVars>
      </dgm:prSet>
      <dgm:spPr/>
      <dgm:t>
        <a:bodyPr/>
        <a:lstStyle/>
        <a:p>
          <a:endParaRPr lang="pt-PT"/>
        </a:p>
      </dgm:t>
    </dgm:pt>
    <dgm:pt modelId="{6B1D342F-7CB5-4789-A838-1DD0BDDE0491}" type="pres">
      <dgm:prSet presAssocID="{B6A8B125-44E1-4918-86D8-7AA0FCECBA66}" presName="sp" presStyleCnt="0"/>
      <dgm:spPr/>
    </dgm:pt>
    <dgm:pt modelId="{0C6F501F-4C7E-4B3F-99EB-1E7553A691B9}" type="pres">
      <dgm:prSet presAssocID="{06CBBFBB-0FC9-45D0-9908-89BA088FFB2D}" presName="composite" presStyleCnt="0"/>
      <dgm:spPr/>
    </dgm:pt>
    <dgm:pt modelId="{52C12C55-82B5-400A-B2D3-845343B89E32}" type="pres">
      <dgm:prSet presAssocID="{06CBBFBB-0FC9-45D0-9908-89BA088FFB2D}" presName="parentText" presStyleLbl="alignNode1" presStyleIdx="2" presStyleCnt="4" custLinFactNeighborX="-16351" custLinFactNeighborY="927">
        <dgm:presLayoutVars>
          <dgm:chMax val="1"/>
          <dgm:bulletEnabled val="1"/>
        </dgm:presLayoutVars>
      </dgm:prSet>
      <dgm:spPr/>
      <dgm:t>
        <a:bodyPr/>
        <a:lstStyle/>
        <a:p>
          <a:endParaRPr lang="pt-PT"/>
        </a:p>
      </dgm:t>
    </dgm:pt>
    <dgm:pt modelId="{324E4338-02C8-4773-A9C6-9DFE516621D0}" type="pres">
      <dgm:prSet presAssocID="{06CBBFBB-0FC9-45D0-9908-89BA088FFB2D}" presName="descendantText" presStyleLbl="alignAcc1" presStyleIdx="2" presStyleCnt="4" custScaleY="117055">
        <dgm:presLayoutVars>
          <dgm:bulletEnabled val="1"/>
        </dgm:presLayoutVars>
      </dgm:prSet>
      <dgm:spPr/>
      <dgm:t>
        <a:bodyPr/>
        <a:lstStyle/>
        <a:p>
          <a:endParaRPr lang="pt-PT"/>
        </a:p>
      </dgm:t>
    </dgm:pt>
    <dgm:pt modelId="{A9D78EAA-D095-4E8F-BAF2-21780F9D8D48}" type="pres">
      <dgm:prSet presAssocID="{F96E2BA8-2BF1-47E6-8BA4-F0BECBEBED1A}" presName="sp" presStyleCnt="0"/>
      <dgm:spPr/>
    </dgm:pt>
    <dgm:pt modelId="{7410609D-5D5D-40F7-B80F-6F884FF1C041}" type="pres">
      <dgm:prSet presAssocID="{6F870653-CF9A-4501-A55E-5AE8359CA76A}" presName="composite" presStyleCnt="0"/>
      <dgm:spPr/>
    </dgm:pt>
    <dgm:pt modelId="{DBB971DE-0CAB-4FF6-B466-0CE9EB6B069B}" type="pres">
      <dgm:prSet presAssocID="{6F870653-CF9A-4501-A55E-5AE8359CA76A}" presName="parentText" presStyleLbl="alignNode1" presStyleIdx="3" presStyleCnt="4">
        <dgm:presLayoutVars>
          <dgm:chMax val="1"/>
          <dgm:bulletEnabled val="1"/>
        </dgm:presLayoutVars>
      </dgm:prSet>
      <dgm:spPr/>
      <dgm:t>
        <a:bodyPr/>
        <a:lstStyle/>
        <a:p>
          <a:endParaRPr lang="pt-PT"/>
        </a:p>
      </dgm:t>
    </dgm:pt>
    <dgm:pt modelId="{ED14F220-3A7D-4C58-AC3E-585CECB6B722}" type="pres">
      <dgm:prSet presAssocID="{6F870653-CF9A-4501-A55E-5AE8359CA76A}" presName="descendantText" presStyleLbl="alignAcc1" presStyleIdx="3" presStyleCnt="4" custScaleX="97180" custScaleY="172371">
        <dgm:presLayoutVars>
          <dgm:bulletEnabled val="1"/>
        </dgm:presLayoutVars>
      </dgm:prSet>
      <dgm:spPr/>
      <dgm:t>
        <a:bodyPr/>
        <a:lstStyle/>
        <a:p>
          <a:endParaRPr lang="pt-PT"/>
        </a:p>
      </dgm:t>
    </dgm:pt>
  </dgm:ptLst>
  <dgm:cxnLst>
    <dgm:cxn modelId="{E63DEFE1-45F6-422F-BA8A-0C66CAA01376}" type="presOf" srcId="{EF1E3003-13CD-43EA-BE1A-265DEA135383}" destId="{BC52A971-EC6B-4D9B-85A5-72E3A4F14807}" srcOrd="0" destOrd="0" presId="urn:microsoft.com/office/officeart/2005/8/layout/chevron2"/>
    <dgm:cxn modelId="{12E7F712-A9C6-4549-8113-463F400AB1AF}" srcId="{8A269825-D89C-4787-8D57-22F956329BD9}" destId="{68540576-CE48-4F0B-A99C-17CB02460558}" srcOrd="0" destOrd="0" parTransId="{C8CEA474-48D9-4338-977A-091F9086F0A8}" sibTransId="{C93D4FD5-7664-4954-B5F9-BCFC5E28FB82}"/>
    <dgm:cxn modelId="{98C3907E-2188-4FD6-BE17-658D23BABAC0}" srcId="{8A269825-D89C-4787-8D57-22F956329BD9}" destId="{6F870653-CF9A-4501-A55E-5AE8359CA76A}" srcOrd="3" destOrd="0" parTransId="{5CB01D9F-7237-44A7-B559-411EDADCD7CC}" sibTransId="{01C462E7-BBE4-469F-9CEE-67F0CF9E46E8}"/>
    <dgm:cxn modelId="{C4D16AB0-A762-4E94-AE2F-73F89DFAEC77}" type="presOf" srcId="{8A269825-D89C-4787-8D57-22F956329BD9}" destId="{79B58647-0344-464C-A8B5-8803C7F875C0}" srcOrd="0" destOrd="0" presId="urn:microsoft.com/office/officeart/2005/8/layout/chevron2"/>
    <dgm:cxn modelId="{DC3B49D6-A21C-45EE-9792-58E297489DDA}" srcId="{8A269825-D89C-4787-8D57-22F956329BD9}" destId="{06CBBFBB-0FC9-45D0-9908-89BA088FFB2D}" srcOrd="2" destOrd="0" parTransId="{6A9D9810-6061-46F9-9A1B-1634C430600B}" sibTransId="{F96E2BA8-2BF1-47E6-8BA4-F0BECBEBED1A}"/>
    <dgm:cxn modelId="{2226840D-77B8-4ACB-8E07-12DF2AF7B472}" srcId="{68540576-CE48-4F0B-A99C-17CB02460558}" destId="{EF1E3003-13CD-43EA-BE1A-265DEA135383}" srcOrd="0" destOrd="0" parTransId="{21E42E4F-0D6A-47CF-BC78-634457173FC8}" sibTransId="{979E7614-C45E-4E8F-A30E-0C6793A7E219}"/>
    <dgm:cxn modelId="{A420F089-7900-4703-BA6A-C00830615C39}" type="presOf" srcId="{C387B3E2-9028-471D-B074-15783375F58D}" destId="{6F2BEE1C-ABE8-4185-928D-F887DA16100D}" srcOrd="0" destOrd="0" presId="urn:microsoft.com/office/officeart/2005/8/layout/chevron2"/>
    <dgm:cxn modelId="{FFEB598A-3C91-445C-B766-D86A38B8283F}" type="presOf" srcId="{06CBBFBB-0FC9-45D0-9908-89BA088FFB2D}" destId="{52C12C55-82B5-400A-B2D3-845343B89E32}" srcOrd="0" destOrd="0" presId="urn:microsoft.com/office/officeart/2005/8/layout/chevron2"/>
    <dgm:cxn modelId="{FB7B0E99-B1A2-4000-BDD4-E840FAAC7D05}" type="presOf" srcId="{1B4305DF-D196-4516-BE94-3673D5E546C6}" destId="{9E25B723-8917-4D36-A06A-AEF58C784507}" srcOrd="0" destOrd="0" presId="urn:microsoft.com/office/officeart/2005/8/layout/chevron2"/>
    <dgm:cxn modelId="{3F49DB77-C11D-4585-B932-0F31C75B7E8E}" type="presOf" srcId="{68540576-CE48-4F0B-A99C-17CB02460558}" destId="{245F8EC6-723D-4799-954E-78F5A4E6303A}" srcOrd="0" destOrd="0" presId="urn:microsoft.com/office/officeart/2005/8/layout/chevron2"/>
    <dgm:cxn modelId="{070963CD-7F1A-4B4B-A784-6D0F9481CC80}" type="presOf" srcId="{9D973341-C196-4448-91D2-7FA4340D32E7}" destId="{ED14F220-3A7D-4C58-AC3E-585CECB6B722}" srcOrd="0" destOrd="0" presId="urn:microsoft.com/office/officeart/2005/8/layout/chevron2"/>
    <dgm:cxn modelId="{113B2ABA-2B25-4424-970C-2A09968D415B}" srcId="{C387B3E2-9028-471D-B074-15783375F58D}" destId="{1B4305DF-D196-4516-BE94-3673D5E546C6}" srcOrd="0" destOrd="0" parTransId="{D0C06CC1-3FDA-4F5C-B86C-EC39ABC7170E}" sibTransId="{3D3E3B41-E038-4768-966C-1CCDE91C51FD}"/>
    <dgm:cxn modelId="{D13C11FB-24D8-40E2-AB12-AC00130CDC37}" srcId="{6F870653-CF9A-4501-A55E-5AE8359CA76A}" destId="{9D973341-C196-4448-91D2-7FA4340D32E7}" srcOrd="0" destOrd="0" parTransId="{A0B30263-FCE8-4324-BAA0-A7724670AAC3}" sibTransId="{48FD97A4-94B0-48C9-B368-744676CB2879}"/>
    <dgm:cxn modelId="{160633C9-2335-4EF6-96B9-B925D6EE6ED5}" srcId="{8A269825-D89C-4787-8D57-22F956329BD9}" destId="{C387B3E2-9028-471D-B074-15783375F58D}" srcOrd="1" destOrd="0" parTransId="{9BFDC5BD-0310-41B1-B367-C66CFA8BCCD3}" sibTransId="{B6A8B125-44E1-4918-86D8-7AA0FCECBA66}"/>
    <dgm:cxn modelId="{20AB7205-376C-4646-AF98-8DE67F74F119}" type="presOf" srcId="{1D17CA13-06A9-4374-B13D-491FB0857E0A}" destId="{324E4338-02C8-4773-A9C6-9DFE516621D0}" srcOrd="0" destOrd="0" presId="urn:microsoft.com/office/officeart/2005/8/layout/chevron2"/>
    <dgm:cxn modelId="{10457756-65CC-49E3-953A-1A0AD5B259B2}" type="presOf" srcId="{6F870653-CF9A-4501-A55E-5AE8359CA76A}" destId="{DBB971DE-0CAB-4FF6-B466-0CE9EB6B069B}" srcOrd="0" destOrd="0" presId="urn:microsoft.com/office/officeart/2005/8/layout/chevron2"/>
    <dgm:cxn modelId="{47F2F7B1-40C2-479F-8796-59D9F3E2611E}" srcId="{06CBBFBB-0FC9-45D0-9908-89BA088FFB2D}" destId="{1D17CA13-06A9-4374-B13D-491FB0857E0A}" srcOrd="0" destOrd="0" parTransId="{94459350-C3D8-4384-BE90-F59EA21015CB}" sibTransId="{C2F0AA8E-92E7-48DE-B8FE-81F83801B8D1}"/>
    <dgm:cxn modelId="{32BF0BAB-CBB9-479A-8B99-7BC3DECF83A4}" type="presParOf" srcId="{79B58647-0344-464C-A8B5-8803C7F875C0}" destId="{EB8DB998-85BC-4296-9C82-424871E39A16}" srcOrd="0" destOrd="0" presId="urn:microsoft.com/office/officeart/2005/8/layout/chevron2"/>
    <dgm:cxn modelId="{E3F8C757-E11B-422D-A75D-2A862BCC8029}" type="presParOf" srcId="{EB8DB998-85BC-4296-9C82-424871E39A16}" destId="{245F8EC6-723D-4799-954E-78F5A4E6303A}" srcOrd="0" destOrd="0" presId="urn:microsoft.com/office/officeart/2005/8/layout/chevron2"/>
    <dgm:cxn modelId="{40574C2F-ECF0-4916-99D3-B054A255871E}" type="presParOf" srcId="{EB8DB998-85BC-4296-9C82-424871E39A16}" destId="{BC52A971-EC6B-4D9B-85A5-72E3A4F14807}" srcOrd="1" destOrd="0" presId="urn:microsoft.com/office/officeart/2005/8/layout/chevron2"/>
    <dgm:cxn modelId="{319CBC42-F2C8-4721-A4B6-AECC1F2F82A0}" type="presParOf" srcId="{79B58647-0344-464C-A8B5-8803C7F875C0}" destId="{635B0C83-4ED1-4B53-88F3-5A278E934C21}" srcOrd="1" destOrd="0" presId="urn:microsoft.com/office/officeart/2005/8/layout/chevron2"/>
    <dgm:cxn modelId="{11130107-5D61-4925-9FAA-20CC8C2C28C3}" type="presParOf" srcId="{79B58647-0344-464C-A8B5-8803C7F875C0}" destId="{C3F0090A-A71F-4D28-9672-4ABFCD29A0B3}" srcOrd="2" destOrd="0" presId="urn:microsoft.com/office/officeart/2005/8/layout/chevron2"/>
    <dgm:cxn modelId="{69B3CE3A-DD17-4CAC-824D-CCEFC22017A1}" type="presParOf" srcId="{C3F0090A-A71F-4D28-9672-4ABFCD29A0B3}" destId="{6F2BEE1C-ABE8-4185-928D-F887DA16100D}" srcOrd="0" destOrd="0" presId="urn:microsoft.com/office/officeart/2005/8/layout/chevron2"/>
    <dgm:cxn modelId="{EBC7E0A8-9A46-4761-B3C5-A495C893DDD9}" type="presParOf" srcId="{C3F0090A-A71F-4D28-9672-4ABFCD29A0B3}" destId="{9E25B723-8917-4D36-A06A-AEF58C784507}" srcOrd="1" destOrd="0" presId="urn:microsoft.com/office/officeart/2005/8/layout/chevron2"/>
    <dgm:cxn modelId="{C3D344FF-2805-4CA2-BAF6-962EB8A10E71}" type="presParOf" srcId="{79B58647-0344-464C-A8B5-8803C7F875C0}" destId="{6B1D342F-7CB5-4789-A838-1DD0BDDE0491}" srcOrd="3" destOrd="0" presId="urn:microsoft.com/office/officeart/2005/8/layout/chevron2"/>
    <dgm:cxn modelId="{73803D28-7432-480F-83BA-171958637935}" type="presParOf" srcId="{79B58647-0344-464C-A8B5-8803C7F875C0}" destId="{0C6F501F-4C7E-4B3F-99EB-1E7553A691B9}" srcOrd="4" destOrd="0" presId="urn:microsoft.com/office/officeart/2005/8/layout/chevron2"/>
    <dgm:cxn modelId="{D954A8CA-490B-4CB5-A8EA-9D74F3BFE8F2}" type="presParOf" srcId="{0C6F501F-4C7E-4B3F-99EB-1E7553A691B9}" destId="{52C12C55-82B5-400A-B2D3-845343B89E32}" srcOrd="0" destOrd="0" presId="urn:microsoft.com/office/officeart/2005/8/layout/chevron2"/>
    <dgm:cxn modelId="{4BD769F0-4F11-4642-8C7E-2E270B6304BE}" type="presParOf" srcId="{0C6F501F-4C7E-4B3F-99EB-1E7553A691B9}" destId="{324E4338-02C8-4773-A9C6-9DFE516621D0}" srcOrd="1" destOrd="0" presId="urn:microsoft.com/office/officeart/2005/8/layout/chevron2"/>
    <dgm:cxn modelId="{DEE42B2F-B6BF-479D-811D-1786EEDD0B6E}" type="presParOf" srcId="{79B58647-0344-464C-A8B5-8803C7F875C0}" destId="{A9D78EAA-D095-4E8F-BAF2-21780F9D8D48}" srcOrd="5" destOrd="0" presId="urn:microsoft.com/office/officeart/2005/8/layout/chevron2"/>
    <dgm:cxn modelId="{5B760DC4-5920-40C2-80CF-8814F7AE7635}" type="presParOf" srcId="{79B58647-0344-464C-A8B5-8803C7F875C0}" destId="{7410609D-5D5D-40F7-B80F-6F884FF1C041}" srcOrd="6" destOrd="0" presId="urn:microsoft.com/office/officeart/2005/8/layout/chevron2"/>
    <dgm:cxn modelId="{FEA68D83-9B19-4C91-AE30-AE3F0A7936FB}" type="presParOf" srcId="{7410609D-5D5D-40F7-B80F-6F884FF1C041}" destId="{DBB971DE-0CAB-4FF6-B466-0CE9EB6B069B}" srcOrd="0" destOrd="0" presId="urn:microsoft.com/office/officeart/2005/8/layout/chevron2"/>
    <dgm:cxn modelId="{17F7A888-4C3E-4563-8BDB-1935804E86D1}" type="presParOf" srcId="{7410609D-5D5D-40F7-B80F-6F884FF1C041}" destId="{ED14F220-3A7D-4C58-AC3E-585CECB6B7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7BDD71-0CCD-4B01-9192-9991EBA145C8}"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pt-PT"/>
        </a:p>
      </dgm:t>
    </dgm:pt>
    <dgm:pt modelId="{932D62F4-61BA-489F-BE8B-C446CE3D5101}">
      <dgm:prSet phldrT="[Texto]"/>
      <dgm:spPr/>
      <dgm:t>
        <a:bodyPr/>
        <a:lstStyle/>
        <a:p>
          <a:r>
            <a:rPr lang="pt-PT" dirty="0" smtClean="0"/>
            <a:t>Aumento da tolerância à Glucose</a:t>
          </a:r>
          <a:endParaRPr lang="pt-PT" dirty="0"/>
        </a:p>
      </dgm:t>
    </dgm:pt>
    <dgm:pt modelId="{B18A4E8C-FF19-4045-9975-3E1E99B281B4}" type="parTrans" cxnId="{81582939-D57B-4D1A-963C-FAE1374A6D82}">
      <dgm:prSet/>
      <dgm:spPr/>
      <dgm:t>
        <a:bodyPr/>
        <a:lstStyle/>
        <a:p>
          <a:endParaRPr lang="pt-PT"/>
        </a:p>
      </dgm:t>
    </dgm:pt>
    <dgm:pt modelId="{F39BD8A3-05E8-466E-8E2F-D7F743310196}" type="sibTrans" cxnId="{81582939-D57B-4D1A-963C-FAE1374A6D82}">
      <dgm:prSet/>
      <dgm:spPr/>
      <dgm:t>
        <a:bodyPr/>
        <a:lstStyle/>
        <a:p>
          <a:endParaRPr lang="pt-PT"/>
        </a:p>
      </dgm:t>
    </dgm:pt>
    <dgm:pt modelId="{E6EA47C0-2845-4894-B2B1-F75396445285}">
      <dgm:prSet phldrT="[Texto]"/>
      <dgm:spPr/>
      <dgm:t>
        <a:bodyPr/>
        <a:lstStyle/>
        <a:p>
          <a:r>
            <a:rPr lang="pt-PT" dirty="0" smtClean="0"/>
            <a:t>Provocada</a:t>
          </a:r>
          <a:r>
            <a:rPr lang="pt-PT" baseline="0" dirty="0" smtClean="0"/>
            <a:t> por resistência à insulina</a:t>
          </a:r>
          <a:endParaRPr lang="pt-PT" dirty="0"/>
        </a:p>
      </dgm:t>
    </dgm:pt>
    <dgm:pt modelId="{C0A376AC-44A5-488D-B66D-B319DB895488}" type="parTrans" cxnId="{01CBD9F9-B25C-4047-920E-120E1A218F0E}">
      <dgm:prSet/>
      <dgm:spPr/>
      <dgm:t>
        <a:bodyPr/>
        <a:lstStyle/>
        <a:p>
          <a:endParaRPr lang="pt-PT"/>
        </a:p>
      </dgm:t>
    </dgm:pt>
    <dgm:pt modelId="{1E503EF5-BE6D-433E-B30E-82A7533C5347}" type="sibTrans" cxnId="{01CBD9F9-B25C-4047-920E-120E1A218F0E}">
      <dgm:prSet/>
      <dgm:spPr/>
      <dgm:t>
        <a:bodyPr/>
        <a:lstStyle/>
        <a:p>
          <a:endParaRPr lang="pt-PT"/>
        </a:p>
      </dgm:t>
    </dgm:pt>
    <dgm:pt modelId="{B70E502B-B9CE-4DCD-9B57-B30AC5E3EE22}" type="pres">
      <dgm:prSet presAssocID="{F47BDD71-0CCD-4B01-9192-9991EBA145C8}" presName="diagram" presStyleCnt="0">
        <dgm:presLayoutVars>
          <dgm:dir/>
          <dgm:resizeHandles val="exact"/>
        </dgm:presLayoutVars>
      </dgm:prSet>
      <dgm:spPr/>
      <dgm:t>
        <a:bodyPr/>
        <a:lstStyle/>
        <a:p>
          <a:endParaRPr lang="pt-PT"/>
        </a:p>
      </dgm:t>
    </dgm:pt>
    <dgm:pt modelId="{99F2B273-DCB0-427A-B3E3-F7442DFBA8A0}" type="pres">
      <dgm:prSet presAssocID="{932D62F4-61BA-489F-BE8B-C446CE3D5101}" presName="node" presStyleLbl="node1" presStyleIdx="0" presStyleCnt="2">
        <dgm:presLayoutVars>
          <dgm:bulletEnabled val="1"/>
        </dgm:presLayoutVars>
      </dgm:prSet>
      <dgm:spPr/>
      <dgm:t>
        <a:bodyPr/>
        <a:lstStyle/>
        <a:p>
          <a:endParaRPr lang="pt-PT"/>
        </a:p>
      </dgm:t>
    </dgm:pt>
    <dgm:pt modelId="{B87249E4-E4F3-424A-A4DD-975D7C297246}" type="pres">
      <dgm:prSet presAssocID="{F39BD8A3-05E8-466E-8E2F-D7F743310196}" presName="sibTrans" presStyleLbl="sibTrans2D1" presStyleIdx="0" presStyleCnt="1"/>
      <dgm:spPr/>
      <dgm:t>
        <a:bodyPr/>
        <a:lstStyle/>
        <a:p>
          <a:endParaRPr lang="pt-PT"/>
        </a:p>
      </dgm:t>
    </dgm:pt>
    <dgm:pt modelId="{561B27D8-B443-4BD8-8CC7-7B0F423EB3C5}" type="pres">
      <dgm:prSet presAssocID="{F39BD8A3-05E8-466E-8E2F-D7F743310196}" presName="connectorText" presStyleLbl="sibTrans2D1" presStyleIdx="0" presStyleCnt="1"/>
      <dgm:spPr/>
      <dgm:t>
        <a:bodyPr/>
        <a:lstStyle/>
        <a:p>
          <a:endParaRPr lang="pt-PT"/>
        </a:p>
      </dgm:t>
    </dgm:pt>
    <dgm:pt modelId="{D273E0D4-997B-44EF-873B-BAB6F27F9D39}" type="pres">
      <dgm:prSet presAssocID="{E6EA47C0-2845-4894-B2B1-F75396445285}" presName="node" presStyleLbl="node1" presStyleIdx="1" presStyleCnt="2">
        <dgm:presLayoutVars>
          <dgm:bulletEnabled val="1"/>
        </dgm:presLayoutVars>
      </dgm:prSet>
      <dgm:spPr/>
      <dgm:t>
        <a:bodyPr/>
        <a:lstStyle/>
        <a:p>
          <a:endParaRPr lang="pt-PT"/>
        </a:p>
      </dgm:t>
    </dgm:pt>
  </dgm:ptLst>
  <dgm:cxnLst>
    <dgm:cxn modelId="{0DD653B4-8152-4ABA-90DD-661CF8BDC9FA}" type="presOf" srcId="{F39BD8A3-05E8-466E-8E2F-D7F743310196}" destId="{561B27D8-B443-4BD8-8CC7-7B0F423EB3C5}" srcOrd="1" destOrd="0" presId="urn:microsoft.com/office/officeart/2005/8/layout/process5"/>
    <dgm:cxn modelId="{81582939-D57B-4D1A-963C-FAE1374A6D82}" srcId="{F47BDD71-0CCD-4B01-9192-9991EBA145C8}" destId="{932D62F4-61BA-489F-BE8B-C446CE3D5101}" srcOrd="0" destOrd="0" parTransId="{B18A4E8C-FF19-4045-9975-3E1E99B281B4}" sibTransId="{F39BD8A3-05E8-466E-8E2F-D7F743310196}"/>
    <dgm:cxn modelId="{D800D88C-EFF3-431B-A003-CE956D4FB7BD}" type="presOf" srcId="{E6EA47C0-2845-4894-B2B1-F75396445285}" destId="{D273E0D4-997B-44EF-873B-BAB6F27F9D39}" srcOrd="0" destOrd="0" presId="urn:microsoft.com/office/officeart/2005/8/layout/process5"/>
    <dgm:cxn modelId="{7F1272E9-DACC-46B2-A3EC-55B9BF135901}" type="presOf" srcId="{F47BDD71-0CCD-4B01-9192-9991EBA145C8}" destId="{B70E502B-B9CE-4DCD-9B57-B30AC5E3EE22}" srcOrd="0" destOrd="0" presId="urn:microsoft.com/office/officeart/2005/8/layout/process5"/>
    <dgm:cxn modelId="{01CBD9F9-B25C-4047-920E-120E1A218F0E}" srcId="{F47BDD71-0CCD-4B01-9192-9991EBA145C8}" destId="{E6EA47C0-2845-4894-B2B1-F75396445285}" srcOrd="1" destOrd="0" parTransId="{C0A376AC-44A5-488D-B66D-B319DB895488}" sibTransId="{1E503EF5-BE6D-433E-B30E-82A7533C5347}"/>
    <dgm:cxn modelId="{57416ED8-FBF5-4AB0-821A-431444FE97CA}" type="presOf" srcId="{F39BD8A3-05E8-466E-8E2F-D7F743310196}" destId="{B87249E4-E4F3-424A-A4DD-975D7C297246}" srcOrd="0" destOrd="0" presId="urn:microsoft.com/office/officeart/2005/8/layout/process5"/>
    <dgm:cxn modelId="{04A63C27-63F9-4315-9C32-31196C3C3CA9}" type="presOf" srcId="{932D62F4-61BA-489F-BE8B-C446CE3D5101}" destId="{99F2B273-DCB0-427A-B3E3-F7442DFBA8A0}" srcOrd="0" destOrd="0" presId="urn:microsoft.com/office/officeart/2005/8/layout/process5"/>
    <dgm:cxn modelId="{87CF1DFF-37A7-4A3F-A8F8-E7C511EC1A20}" type="presParOf" srcId="{B70E502B-B9CE-4DCD-9B57-B30AC5E3EE22}" destId="{99F2B273-DCB0-427A-B3E3-F7442DFBA8A0}" srcOrd="0" destOrd="0" presId="urn:microsoft.com/office/officeart/2005/8/layout/process5"/>
    <dgm:cxn modelId="{CDC2D938-EF61-437F-AA9C-1F47F11D28B1}" type="presParOf" srcId="{B70E502B-B9CE-4DCD-9B57-B30AC5E3EE22}" destId="{B87249E4-E4F3-424A-A4DD-975D7C297246}" srcOrd="1" destOrd="0" presId="urn:microsoft.com/office/officeart/2005/8/layout/process5"/>
    <dgm:cxn modelId="{8FBF4DB6-DE84-4B4E-81FD-C44D99D93505}" type="presParOf" srcId="{B87249E4-E4F3-424A-A4DD-975D7C297246}" destId="{561B27D8-B443-4BD8-8CC7-7B0F423EB3C5}" srcOrd="0" destOrd="0" presId="urn:microsoft.com/office/officeart/2005/8/layout/process5"/>
    <dgm:cxn modelId="{B805451F-D7D9-43B1-82F5-E65BA1D0576C}" type="presParOf" srcId="{B70E502B-B9CE-4DCD-9B57-B30AC5E3EE22}" destId="{D273E0D4-997B-44EF-873B-BAB6F27F9D39}"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E636EA-6ECC-4388-8527-1D57D94746F3}"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pt-PT"/>
        </a:p>
      </dgm:t>
    </dgm:pt>
    <dgm:pt modelId="{30AFAD12-B938-4C0C-8CA3-A5726DACD8DE}">
      <dgm:prSet phldrT="[Texto]"/>
      <dgm:spPr/>
      <dgm:t>
        <a:bodyPr/>
        <a:lstStyle/>
        <a:p>
          <a:r>
            <a:rPr lang="pt-PT" dirty="0" smtClean="0"/>
            <a:t>0 a 2 anos</a:t>
          </a:r>
          <a:endParaRPr lang="pt-PT" dirty="0"/>
        </a:p>
      </dgm:t>
    </dgm:pt>
    <dgm:pt modelId="{3A333717-C388-41F4-9EB1-197D5314113B}" type="parTrans" cxnId="{AFDF1E61-3420-43F9-88EA-90FA80126AC9}">
      <dgm:prSet/>
      <dgm:spPr/>
      <dgm:t>
        <a:bodyPr/>
        <a:lstStyle/>
        <a:p>
          <a:endParaRPr lang="pt-PT"/>
        </a:p>
      </dgm:t>
    </dgm:pt>
    <dgm:pt modelId="{4F5CA9DE-BE08-4BD7-BE87-C3CFC95679E5}" type="sibTrans" cxnId="{AFDF1E61-3420-43F9-88EA-90FA80126AC9}">
      <dgm:prSet/>
      <dgm:spPr/>
      <dgm:t>
        <a:bodyPr/>
        <a:lstStyle/>
        <a:p>
          <a:endParaRPr lang="pt-PT"/>
        </a:p>
      </dgm:t>
    </dgm:pt>
    <dgm:pt modelId="{17B3736C-4DE6-40C5-8F94-C0C1B4FEEE37}">
      <dgm:prSet phldrT="[Texto]"/>
      <dgm:spPr/>
      <dgm:t>
        <a:bodyPr/>
        <a:lstStyle/>
        <a:p>
          <a:r>
            <a:rPr lang="pt-PT" dirty="0" smtClean="0"/>
            <a:t>4 vezes por ano</a:t>
          </a:r>
          <a:endParaRPr lang="pt-PT" dirty="0"/>
        </a:p>
      </dgm:t>
    </dgm:pt>
    <dgm:pt modelId="{0F3F9167-C911-459D-A29E-7EF046768E92}" type="parTrans" cxnId="{CE01FF83-15B1-4C7B-9D1C-0B25F5C143A2}">
      <dgm:prSet/>
      <dgm:spPr/>
      <dgm:t>
        <a:bodyPr/>
        <a:lstStyle/>
        <a:p>
          <a:endParaRPr lang="pt-PT"/>
        </a:p>
      </dgm:t>
    </dgm:pt>
    <dgm:pt modelId="{8265DCC7-1885-466A-8CB3-D13B69BDA980}" type="sibTrans" cxnId="{CE01FF83-15B1-4C7B-9D1C-0B25F5C143A2}">
      <dgm:prSet/>
      <dgm:spPr/>
      <dgm:t>
        <a:bodyPr/>
        <a:lstStyle/>
        <a:p>
          <a:endParaRPr lang="pt-PT"/>
        </a:p>
      </dgm:t>
    </dgm:pt>
    <dgm:pt modelId="{9629085E-F3F2-4E17-A075-E5D70A2A47CA}">
      <dgm:prSet phldrT="[Texto]"/>
      <dgm:spPr/>
      <dgm:t>
        <a:bodyPr/>
        <a:lstStyle/>
        <a:p>
          <a:r>
            <a:rPr lang="pt-PT" dirty="0" smtClean="0"/>
            <a:t>Anualmente</a:t>
          </a:r>
          <a:endParaRPr lang="pt-PT" dirty="0"/>
        </a:p>
      </dgm:t>
    </dgm:pt>
    <dgm:pt modelId="{292F712F-465D-44F8-89F0-E283DDAF84F6}" type="parTrans" cxnId="{9B55C984-3EEF-415F-9C2D-6302D053DDA8}">
      <dgm:prSet/>
      <dgm:spPr/>
      <dgm:t>
        <a:bodyPr/>
        <a:lstStyle/>
        <a:p>
          <a:endParaRPr lang="pt-PT"/>
        </a:p>
      </dgm:t>
    </dgm:pt>
    <dgm:pt modelId="{2BF9872C-79A0-4062-B5C2-9DCBB21860DF}" type="sibTrans" cxnId="{9B55C984-3EEF-415F-9C2D-6302D053DDA8}">
      <dgm:prSet/>
      <dgm:spPr/>
      <dgm:t>
        <a:bodyPr/>
        <a:lstStyle/>
        <a:p>
          <a:endParaRPr lang="pt-PT"/>
        </a:p>
      </dgm:t>
    </dgm:pt>
    <dgm:pt modelId="{936E8522-ED5C-4112-96BC-482553429C29}">
      <dgm:prSet phldrT="[Texto]"/>
      <dgm:spPr/>
      <dgm:t>
        <a:bodyPr/>
        <a:lstStyle/>
        <a:p>
          <a:r>
            <a:rPr lang="pt-PT" dirty="0" smtClean="0"/>
            <a:t>8 a 18 anos</a:t>
          </a:r>
          <a:endParaRPr lang="pt-PT" dirty="0"/>
        </a:p>
      </dgm:t>
    </dgm:pt>
    <dgm:pt modelId="{EBB9C186-124A-494C-AC08-60671AE5C979}" type="parTrans" cxnId="{CA0B0C55-0777-4355-85DC-3FB21A446129}">
      <dgm:prSet/>
      <dgm:spPr/>
      <dgm:t>
        <a:bodyPr/>
        <a:lstStyle/>
        <a:p>
          <a:endParaRPr lang="pt-PT"/>
        </a:p>
      </dgm:t>
    </dgm:pt>
    <dgm:pt modelId="{4AC8D8D9-4A8E-4982-8B0B-0CDE8AD9AE40}" type="sibTrans" cxnId="{CA0B0C55-0777-4355-85DC-3FB21A446129}">
      <dgm:prSet/>
      <dgm:spPr/>
      <dgm:t>
        <a:bodyPr/>
        <a:lstStyle/>
        <a:p>
          <a:endParaRPr lang="pt-PT"/>
        </a:p>
      </dgm:t>
    </dgm:pt>
    <dgm:pt modelId="{B700B31A-6ECA-4CED-97E4-BFA35FFE7348}">
      <dgm:prSet phldrT="[Texto]"/>
      <dgm:spPr/>
      <dgm:t>
        <a:bodyPr/>
        <a:lstStyle/>
        <a:p>
          <a:r>
            <a:rPr lang="pt-PT" dirty="0" smtClean="0"/>
            <a:t>2 vezes por ano</a:t>
          </a:r>
          <a:endParaRPr lang="pt-PT" dirty="0"/>
        </a:p>
      </dgm:t>
    </dgm:pt>
    <dgm:pt modelId="{36131512-A738-4D0B-8561-74015638FD6F}" type="parTrans" cxnId="{A5F15288-138B-4343-A06C-9E7EA33C32F2}">
      <dgm:prSet/>
      <dgm:spPr/>
      <dgm:t>
        <a:bodyPr/>
        <a:lstStyle/>
        <a:p>
          <a:endParaRPr lang="pt-PT"/>
        </a:p>
      </dgm:t>
    </dgm:pt>
    <dgm:pt modelId="{32AFEB6B-727E-40E5-B14A-3E4E96EF5E46}" type="sibTrans" cxnId="{A5F15288-138B-4343-A06C-9E7EA33C32F2}">
      <dgm:prSet/>
      <dgm:spPr/>
      <dgm:t>
        <a:bodyPr/>
        <a:lstStyle/>
        <a:p>
          <a:endParaRPr lang="pt-PT"/>
        </a:p>
      </dgm:t>
    </dgm:pt>
    <dgm:pt modelId="{8C72301D-70DB-4384-BB2D-FF910563A873}">
      <dgm:prSet phldrT="[Texto]"/>
      <dgm:spPr/>
      <dgm:t>
        <a:bodyPr/>
        <a:lstStyle/>
        <a:p>
          <a:r>
            <a:rPr lang="pt-PT" dirty="0" smtClean="0"/>
            <a:t>2 a 8 anos</a:t>
          </a:r>
          <a:endParaRPr lang="pt-PT" dirty="0"/>
        </a:p>
      </dgm:t>
    </dgm:pt>
    <dgm:pt modelId="{D591F26D-4240-4B2A-BB06-4744157C713F}" type="sibTrans" cxnId="{B09C5503-3745-4789-8564-0DCABBA4298C}">
      <dgm:prSet/>
      <dgm:spPr/>
      <dgm:t>
        <a:bodyPr/>
        <a:lstStyle/>
        <a:p>
          <a:endParaRPr lang="pt-PT"/>
        </a:p>
      </dgm:t>
    </dgm:pt>
    <dgm:pt modelId="{091DE20E-AFBF-4B9E-8ED7-2C2F9CC54EEE}" type="parTrans" cxnId="{B09C5503-3745-4789-8564-0DCABBA4298C}">
      <dgm:prSet/>
      <dgm:spPr/>
      <dgm:t>
        <a:bodyPr/>
        <a:lstStyle/>
        <a:p>
          <a:endParaRPr lang="pt-PT"/>
        </a:p>
      </dgm:t>
    </dgm:pt>
    <dgm:pt modelId="{DD028D0C-6637-4FBB-ACA2-9588239A5377}" type="pres">
      <dgm:prSet presAssocID="{A8E636EA-6ECC-4388-8527-1D57D94746F3}" presName="Name0" presStyleCnt="0">
        <dgm:presLayoutVars>
          <dgm:dir/>
          <dgm:resizeHandles val="exact"/>
        </dgm:presLayoutVars>
      </dgm:prSet>
      <dgm:spPr/>
      <dgm:t>
        <a:bodyPr/>
        <a:lstStyle/>
        <a:p>
          <a:endParaRPr lang="pt-PT"/>
        </a:p>
      </dgm:t>
    </dgm:pt>
    <dgm:pt modelId="{EB70B453-B958-4EA6-A053-2E53C82F1792}" type="pres">
      <dgm:prSet presAssocID="{30AFAD12-B938-4C0C-8CA3-A5726DACD8DE}" presName="node" presStyleLbl="node1" presStyleIdx="0" presStyleCnt="3">
        <dgm:presLayoutVars>
          <dgm:bulletEnabled val="1"/>
        </dgm:presLayoutVars>
      </dgm:prSet>
      <dgm:spPr/>
      <dgm:t>
        <a:bodyPr/>
        <a:lstStyle/>
        <a:p>
          <a:endParaRPr lang="pt-PT"/>
        </a:p>
      </dgm:t>
    </dgm:pt>
    <dgm:pt modelId="{343B7548-A422-4ED6-B84D-B87BEACBABE9}" type="pres">
      <dgm:prSet presAssocID="{4F5CA9DE-BE08-4BD7-BE87-C3CFC95679E5}" presName="sibTrans" presStyleCnt="0"/>
      <dgm:spPr/>
    </dgm:pt>
    <dgm:pt modelId="{3E572A59-307E-4CAF-B3F4-4A70EE5D5297}" type="pres">
      <dgm:prSet presAssocID="{8C72301D-70DB-4384-BB2D-FF910563A873}" presName="node" presStyleLbl="node1" presStyleIdx="1" presStyleCnt="3">
        <dgm:presLayoutVars>
          <dgm:bulletEnabled val="1"/>
        </dgm:presLayoutVars>
      </dgm:prSet>
      <dgm:spPr/>
      <dgm:t>
        <a:bodyPr/>
        <a:lstStyle/>
        <a:p>
          <a:endParaRPr lang="pt-PT"/>
        </a:p>
      </dgm:t>
    </dgm:pt>
    <dgm:pt modelId="{92CA0D1E-1CAE-4672-A326-015A4C928BAD}" type="pres">
      <dgm:prSet presAssocID="{D591F26D-4240-4B2A-BB06-4744157C713F}" presName="sibTrans" presStyleCnt="0"/>
      <dgm:spPr/>
    </dgm:pt>
    <dgm:pt modelId="{D88F2B96-52D6-4AB7-A57F-ABE745D1078E}" type="pres">
      <dgm:prSet presAssocID="{936E8522-ED5C-4112-96BC-482553429C29}" presName="node" presStyleLbl="node1" presStyleIdx="2" presStyleCnt="3">
        <dgm:presLayoutVars>
          <dgm:bulletEnabled val="1"/>
        </dgm:presLayoutVars>
      </dgm:prSet>
      <dgm:spPr/>
      <dgm:t>
        <a:bodyPr/>
        <a:lstStyle/>
        <a:p>
          <a:endParaRPr lang="pt-PT"/>
        </a:p>
      </dgm:t>
    </dgm:pt>
  </dgm:ptLst>
  <dgm:cxnLst>
    <dgm:cxn modelId="{AFDF1E61-3420-43F9-88EA-90FA80126AC9}" srcId="{A8E636EA-6ECC-4388-8527-1D57D94746F3}" destId="{30AFAD12-B938-4C0C-8CA3-A5726DACD8DE}" srcOrd="0" destOrd="0" parTransId="{3A333717-C388-41F4-9EB1-197D5314113B}" sibTransId="{4F5CA9DE-BE08-4BD7-BE87-C3CFC95679E5}"/>
    <dgm:cxn modelId="{A5F15288-138B-4343-A06C-9E7EA33C32F2}" srcId="{936E8522-ED5C-4112-96BC-482553429C29}" destId="{B700B31A-6ECA-4CED-97E4-BFA35FFE7348}" srcOrd="0" destOrd="0" parTransId="{36131512-A738-4D0B-8561-74015638FD6F}" sibTransId="{32AFEB6B-727E-40E5-B14A-3E4E96EF5E46}"/>
    <dgm:cxn modelId="{F0D71099-7715-413C-8AEA-B1A55114C2DF}" type="presOf" srcId="{8C72301D-70DB-4384-BB2D-FF910563A873}" destId="{3E572A59-307E-4CAF-B3F4-4A70EE5D5297}" srcOrd="0" destOrd="0" presId="urn:microsoft.com/office/officeart/2005/8/layout/hList6"/>
    <dgm:cxn modelId="{BE13CB8B-FC47-4BB4-95B5-54B0999D6DF9}" type="presOf" srcId="{30AFAD12-B938-4C0C-8CA3-A5726DACD8DE}" destId="{EB70B453-B958-4EA6-A053-2E53C82F1792}" srcOrd="0" destOrd="0" presId="urn:microsoft.com/office/officeart/2005/8/layout/hList6"/>
    <dgm:cxn modelId="{1E28B413-67FE-40C0-BFAF-C302C64AB0FF}" type="presOf" srcId="{B700B31A-6ECA-4CED-97E4-BFA35FFE7348}" destId="{D88F2B96-52D6-4AB7-A57F-ABE745D1078E}" srcOrd="0" destOrd="1" presId="urn:microsoft.com/office/officeart/2005/8/layout/hList6"/>
    <dgm:cxn modelId="{FDF9E4F8-6ADC-4306-85CD-16D80E63061B}" type="presOf" srcId="{9629085E-F3F2-4E17-A075-E5D70A2A47CA}" destId="{3E572A59-307E-4CAF-B3F4-4A70EE5D5297}" srcOrd="0" destOrd="1" presId="urn:microsoft.com/office/officeart/2005/8/layout/hList6"/>
    <dgm:cxn modelId="{C8B4689D-8E2B-4E1B-B0C0-F99041E3E639}" type="presOf" srcId="{936E8522-ED5C-4112-96BC-482553429C29}" destId="{D88F2B96-52D6-4AB7-A57F-ABE745D1078E}" srcOrd="0" destOrd="0" presId="urn:microsoft.com/office/officeart/2005/8/layout/hList6"/>
    <dgm:cxn modelId="{DD6879C0-B764-4CD2-98F8-955E17E1ECEE}" type="presOf" srcId="{17B3736C-4DE6-40C5-8F94-C0C1B4FEEE37}" destId="{EB70B453-B958-4EA6-A053-2E53C82F1792}" srcOrd="0" destOrd="1" presId="urn:microsoft.com/office/officeart/2005/8/layout/hList6"/>
    <dgm:cxn modelId="{9B55C984-3EEF-415F-9C2D-6302D053DDA8}" srcId="{8C72301D-70DB-4384-BB2D-FF910563A873}" destId="{9629085E-F3F2-4E17-A075-E5D70A2A47CA}" srcOrd="0" destOrd="0" parTransId="{292F712F-465D-44F8-89F0-E283DDAF84F6}" sibTransId="{2BF9872C-79A0-4062-B5C2-9DCBB21860DF}"/>
    <dgm:cxn modelId="{CA0B0C55-0777-4355-85DC-3FB21A446129}" srcId="{A8E636EA-6ECC-4388-8527-1D57D94746F3}" destId="{936E8522-ED5C-4112-96BC-482553429C29}" srcOrd="2" destOrd="0" parTransId="{EBB9C186-124A-494C-AC08-60671AE5C979}" sibTransId="{4AC8D8D9-4A8E-4982-8B0B-0CDE8AD9AE40}"/>
    <dgm:cxn modelId="{B09C5503-3745-4789-8564-0DCABBA4298C}" srcId="{A8E636EA-6ECC-4388-8527-1D57D94746F3}" destId="{8C72301D-70DB-4384-BB2D-FF910563A873}" srcOrd="1" destOrd="0" parTransId="{091DE20E-AFBF-4B9E-8ED7-2C2F9CC54EEE}" sibTransId="{D591F26D-4240-4B2A-BB06-4744157C713F}"/>
    <dgm:cxn modelId="{CE01FF83-15B1-4C7B-9D1C-0B25F5C143A2}" srcId="{30AFAD12-B938-4C0C-8CA3-A5726DACD8DE}" destId="{17B3736C-4DE6-40C5-8F94-C0C1B4FEEE37}" srcOrd="0" destOrd="0" parTransId="{0F3F9167-C911-459D-A29E-7EF046768E92}" sibTransId="{8265DCC7-1885-466A-8CB3-D13B69BDA980}"/>
    <dgm:cxn modelId="{0D0B1611-8413-425A-8117-89D81815B07E}" type="presOf" srcId="{A8E636EA-6ECC-4388-8527-1D57D94746F3}" destId="{DD028D0C-6637-4FBB-ACA2-9588239A5377}" srcOrd="0" destOrd="0" presId="urn:microsoft.com/office/officeart/2005/8/layout/hList6"/>
    <dgm:cxn modelId="{EC6BD949-F972-48CD-9788-429D5944E44C}" type="presParOf" srcId="{DD028D0C-6637-4FBB-ACA2-9588239A5377}" destId="{EB70B453-B958-4EA6-A053-2E53C82F1792}" srcOrd="0" destOrd="0" presId="urn:microsoft.com/office/officeart/2005/8/layout/hList6"/>
    <dgm:cxn modelId="{1E58CFB1-5D13-41E4-8005-76EDD61C48DD}" type="presParOf" srcId="{DD028D0C-6637-4FBB-ACA2-9588239A5377}" destId="{343B7548-A422-4ED6-B84D-B87BEACBABE9}" srcOrd="1" destOrd="0" presId="urn:microsoft.com/office/officeart/2005/8/layout/hList6"/>
    <dgm:cxn modelId="{2A1C91DC-5AED-4DC2-9122-7FDBF8B5F9EC}" type="presParOf" srcId="{DD028D0C-6637-4FBB-ACA2-9588239A5377}" destId="{3E572A59-307E-4CAF-B3F4-4A70EE5D5297}" srcOrd="2" destOrd="0" presId="urn:microsoft.com/office/officeart/2005/8/layout/hList6"/>
    <dgm:cxn modelId="{A01C6315-581D-41C2-BBE0-2CACD18F7815}" type="presParOf" srcId="{DD028D0C-6637-4FBB-ACA2-9588239A5377}" destId="{92CA0D1E-1CAE-4672-A326-015A4C928BAD}" srcOrd="3" destOrd="0" presId="urn:microsoft.com/office/officeart/2005/8/layout/hList6"/>
    <dgm:cxn modelId="{EDA7947D-0B3A-40CD-9C06-80BD2C8E0F21}" type="presParOf" srcId="{DD028D0C-6637-4FBB-ACA2-9588239A5377}" destId="{D88F2B96-52D6-4AB7-A57F-ABE745D1078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928E-8BE8-4C38-B769-3AF2C2A15147}">
      <dsp:nvSpPr>
        <dsp:cNvPr id="0" name=""/>
        <dsp:cNvSpPr/>
      </dsp:nvSpPr>
      <dsp:spPr>
        <a:xfrm rot="10800000">
          <a:off x="1692784" y="1710"/>
          <a:ext cx="5472684" cy="125730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68580" rIns="128016" bIns="68580" numCol="1" spcCol="1270" anchor="t" anchorCtr="0">
          <a:noAutofit/>
        </a:bodyPr>
        <a:lstStyle/>
        <a:p>
          <a:pPr lvl="0" algn="l" defTabSz="800100">
            <a:lnSpc>
              <a:spcPct val="90000"/>
            </a:lnSpc>
            <a:spcBef>
              <a:spcPct val="0"/>
            </a:spcBef>
            <a:spcAft>
              <a:spcPct val="35000"/>
            </a:spcAft>
          </a:pPr>
          <a:r>
            <a:rPr lang="pt-PT" sz="1800" kern="1200" dirty="0" smtClean="0"/>
            <a:t>Hormona do Crescimento (GH)</a:t>
          </a:r>
          <a:endParaRPr lang="pt-PT" sz="1800" kern="1200" dirty="0"/>
        </a:p>
        <a:p>
          <a:pPr marL="114300" lvl="1" indent="-114300" algn="l" defTabSz="622300">
            <a:lnSpc>
              <a:spcPct val="90000"/>
            </a:lnSpc>
            <a:spcBef>
              <a:spcPct val="0"/>
            </a:spcBef>
            <a:spcAft>
              <a:spcPct val="15000"/>
            </a:spcAft>
            <a:buChar char="••"/>
          </a:pPr>
          <a:r>
            <a:rPr lang="pt-PT" sz="1400" kern="1200" dirty="0" smtClean="0"/>
            <a:t>Promove a síntese de proteínas e inibe a formação de gorduras e hidratos de carbono</a:t>
          </a:r>
          <a:endParaRPr lang="pt-PT" sz="1400" kern="1200" dirty="0"/>
        </a:p>
        <a:p>
          <a:pPr marL="114300" lvl="1" indent="-114300" algn="l" defTabSz="622300">
            <a:lnSpc>
              <a:spcPct val="90000"/>
            </a:lnSpc>
            <a:spcBef>
              <a:spcPct val="0"/>
            </a:spcBef>
            <a:spcAft>
              <a:spcPct val="15000"/>
            </a:spcAft>
            <a:buChar char="••"/>
          </a:pPr>
          <a:r>
            <a:rPr lang="pt-PT" sz="1400" kern="1200" dirty="0" smtClean="0"/>
            <a:t>Necessária para a proliferação de células da cartilagem na placa de crescimento</a:t>
          </a:r>
          <a:endParaRPr lang="pt-PT" sz="1400" kern="1200" dirty="0"/>
        </a:p>
      </dsp:txBody>
      <dsp:txXfrm rot="10800000">
        <a:off x="2007110" y="1710"/>
        <a:ext cx="5158358" cy="1257304"/>
      </dsp:txXfrm>
    </dsp:sp>
    <dsp:sp modelId="{EBD0E477-E482-4CAB-BDF8-5091366734B7}">
      <dsp:nvSpPr>
        <dsp:cNvPr id="0" name=""/>
        <dsp:cNvSpPr/>
      </dsp:nvSpPr>
      <dsp:spPr>
        <a:xfrm>
          <a:off x="1064131" y="1710"/>
          <a:ext cx="1257304" cy="12573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9CF87-2F1F-492E-8A63-D83C1641864B}">
      <dsp:nvSpPr>
        <dsp:cNvPr id="0" name=""/>
        <dsp:cNvSpPr/>
      </dsp:nvSpPr>
      <dsp:spPr>
        <a:xfrm rot="10800000">
          <a:off x="1692784" y="1634329"/>
          <a:ext cx="5472684" cy="1257304"/>
        </a:xfrm>
        <a:prstGeom prst="homePlate">
          <a:avLst/>
        </a:prstGeom>
        <a:solidFill>
          <a:schemeClr val="accent5">
            <a:hueOff val="-2510283"/>
            <a:satOff val="20547"/>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68580" rIns="128016" bIns="68580" numCol="1" spcCol="1270" anchor="t" anchorCtr="0">
          <a:noAutofit/>
        </a:bodyPr>
        <a:lstStyle/>
        <a:p>
          <a:pPr lvl="0" algn="l" defTabSz="800100">
            <a:lnSpc>
              <a:spcPct val="90000"/>
            </a:lnSpc>
            <a:spcBef>
              <a:spcPct val="0"/>
            </a:spcBef>
            <a:spcAft>
              <a:spcPct val="35000"/>
            </a:spcAft>
          </a:pPr>
          <a:r>
            <a:rPr lang="pt-PT" sz="1800" kern="1200" dirty="0" smtClean="0"/>
            <a:t>Hormonas da Tiroide (T</a:t>
          </a:r>
          <a:r>
            <a:rPr lang="pt-PT" sz="1800" kern="1200" baseline="-25000" dirty="0" smtClean="0"/>
            <a:t>3</a:t>
          </a:r>
          <a:r>
            <a:rPr lang="pt-PT" sz="1800" kern="1200" baseline="0" dirty="0" smtClean="0"/>
            <a:t> e T</a:t>
          </a:r>
          <a:r>
            <a:rPr lang="pt-PT" sz="1800" kern="1200" baseline="-25000" dirty="0" smtClean="0"/>
            <a:t>4</a:t>
          </a:r>
          <a:r>
            <a:rPr lang="pt-PT" sz="1800" kern="1200" baseline="0" dirty="0" smtClean="0"/>
            <a:t>)</a:t>
          </a:r>
          <a:endParaRPr lang="pt-PT" sz="1800" kern="1200" dirty="0"/>
        </a:p>
        <a:p>
          <a:pPr marL="114300" lvl="1" indent="-114300" algn="l" defTabSz="622300">
            <a:lnSpc>
              <a:spcPct val="90000"/>
            </a:lnSpc>
            <a:spcBef>
              <a:spcPct val="0"/>
            </a:spcBef>
            <a:spcAft>
              <a:spcPct val="15000"/>
            </a:spcAft>
            <a:buChar char="••"/>
          </a:pPr>
          <a:r>
            <a:rPr lang="pt-PT" sz="1400" kern="1200" dirty="0" smtClean="0"/>
            <a:t>Essencial para o crescimento e desenvolvimento do sistema nervoso central</a:t>
          </a:r>
          <a:endParaRPr lang="pt-PT" sz="1400" kern="1200" dirty="0"/>
        </a:p>
        <a:p>
          <a:pPr marL="114300" lvl="1" indent="-114300" algn="l" defTabSz="622300">
            <a:lnSpc>
              <a:spcPct val="90000"/>
            </a:lnSpc>
            <a:spcBef>
              <a:spcPct val="0"/>
            </a:spcBef>
            <a:spcAft>
              <a:spcPct val="15000"/>
            </a:spcAft>
            <a:buChar char="••"/>
          </a:pPr>
          <a:r>
            <a:rPr lang="pt-PT" sz="1400" kern="1200" dirty="0" smtClean="0"/>
            <a:t>Em conjunto com a GH promove a formação de cartilagem e osso  </a:t>
          </a:r>
          <a:endParaRPr lang="pt-PT" sz="1400" kern="1200" dirty="0"/>
        </a:p>
      </dsp:txBody>
      <dsp:txXfrm rot="10800000">
        <a:off x="2007110" y="1634329"/>
        <a:ext cx="5158358" cy="1257304"/>
      </dsp:txXfrm>
    </dsp:sp>
    <dsp:sp modelId="{B296469A-4B18-4973-8A55-5B8563436680}">
      <dsp:nvSpPr>
        <dsp:cNvPr id="0" name=""/>
        <dsp:cNvSpPr/>
      </dsp:nvSpPr>
      <dsp:spPr>
        <a:xfrm>
          <a:off x="1064131" y="1634329"/>
          <a:ext cx="1257304" cy="125730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8150E4-869D-4E49-9304-C1C7FE767989}">
      <dsp:nvSpPr>
        <dsp:cNvPr id="0" name=""/>
        <dsp:cNvSpPr/>
      </dsp:nvSpPr>
      <dsp:spPr>
        <a:xfrm rot="10800000">
          <a:off x="1692784" y="3266948"/>
          <a:ext cx="5472684" cy="1257304"/>
        </a:xfrm>
        <a:prstGeom prst="homePlate">
          <a:avLst/>
        </a:prstGeom>
        <a:solidFill>
          <a:schemeClr val="accent5">
            <a:hueOff val="-5020566"/>
            <a:satOff val="41093"/>
            <a:lumOff val="-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64770" rIns="120904" bIns="64770" numCol="1" spcCol="1270" anchor="t" anchorCtr="0">
          <a:noAutofit/>
        </a:bodyPr>
        <a:lstStyle/>
        <a:p>
          <a:pPr lvl="0" algn="l" defTabSz="755650">
            <a:lnSpc>
              <a:spcPct val="90000"/>
            </a:lnSpc>
            <a:spcBef>
              <a:spcPct val="0"/>
            </a:spcBef>
            <a:spcAft>
              <a:spcPct val="35000"/>
            </a:spcAft>
          </a:pPr>
          <a:r>
            <a:rPr lang="pt-PT" sz="1700" kern="1200" dirty="0" smtClean="0"/>
            <a:t>IGF – </a:t>
          </a:r>
          <a:r>
            <a:rPr lang="pt-PT" sz="1700" kern="1200" dirty="0" err="1" smtClean="0"/>
            <a:t>Insuline-like</a:t>
          </a:r>
          <a:r>
            <a:rPr lang="pt-PT" sz="1700" kern="1200" dirty="0" smtClean="0"/>
            <a:t> </a:t>
          </a:r>
          <a:r>
            <a:rPr lang="pt-PT" sz="1700" kern="1200" dirty="0" err="1" smtClean="0"/>
            <a:t>Growth</a:t>
          </a:r>
          <a:r>
            <a:rPr lang="pt-PT" sz="1700" kern="1200" dirty="0" smtClean="0"/>
            <a:t> Factor</a:t>
          </a:r>
          <a:endParaRPr lang="pt-PT" sz="1700" kern="1200" dirty="0"/>
        </a:p>
        <a:p>
          <a:pPr marL="114300" lvl="1" indent="-114300" algn="l" defTabSz="577850">
            <a:lnSpc>
              <a:spcPct val="90000"/>
            </a:lnSpc>
            <a:spcBef>
              <a:spcPct val="0"/>
            </a:spcBef>
            <a:spcAft>
              <a:spcPct val="15000"/>
            </a:spcAft>
            <a:buChar char="••"/>
          </a:pPr>
          <a:r>
            <a:rPr lang="pt-PT" sz="1300" kern="1200" dirty="0" smtClean="0"/>
            <a:t>Promove o crescimento do tecido muscular através da acumulação de glicogénio e da transferência de aminoácidos nas células para a síntese proteica</a:t>
          </a:r>
          <a:endParaRPr lang="pt-PT" sz="1300" kern="1200" dirty="0"/>
        </a:p>
        <a:p>
          <a:pPr marL="114300" lvl="1" indent="-114300" algn="l" defTabSz="577850">
            <a:lnSpc>
              <a:spcPct val="90000"/>
            </a:lnSpc>
            <a:spcBef>
              <a:spcPct val="0"/>
            </a:spcBef>
            <a:spcAft>
              <a:spcPct val="15000"/>
            </a:spcAft>
            <a:buChar char="••"/>
          </a:pPr>
          <a:r>
            <a:rPr lang="pt-PT" sz="1300" kern="1200" dirty="0" smtClean="0"/>
            <a:t>Promove o crescimento do tecido conjuntivo, cartilagem e osso</a:t>
          </a:r>
          <a:endParaRPr lang="pt-PT" sz="1300" kern="1200" dirty="0"/>
        </a:p>
      </dsp:txBody>
      <dsp:txXfrm rot="10800000">
        <a:off x="2007110" y="3266948"/>
        <a:ext cx="5158358" cy="1257304"/>
      </dsp:txXfrm>
    </dsp:sp>
    <dsp:sp modelId="{5818C60F-A2B0-48B1-978D-272861A6060E}">
      <dsp:nvSpPr>
        <dsp:cNvPr id="0" name=""/>
        <dsp:cNvSpPr/>
      </dsp:nvSpPr>
      <dsp:spPr>
        <a:xfrm>
          <a:off x="1064131" y="3266948"/>
          <a:ext cx="1257304" cy="125730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8EC6-723D-4799-954E-78F5A4E6303A}">
      <dsp:nvSpPr>
        <dsp:cNvPr id="0" name=""/>
        <dsp:cNvSpPr/>
      </dsp:nvSpPr>
      <dsp:spPr>
        <a:xfrm rot="5400000">
          <a:off x="-168564" y="171325"/>
          <a:ext cx="1123762" cy="78663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A</a:t>
          </a:r>
          <a:endParaRPr lang="pt-PT" sz="2200" kern="1200" dirty="0"/>
        </a:p>
      </dsp:txBody>
      <dsp:txXfrm rot="-5400000">
        <a:off x="1" y="396078"/>
        <a:ext cx="786633" cy="337129"/>
      </dsp:txXfrm>
    </dsp:sp>
    <dsp:sp modelId="{BC52A971-EC6B-4D9B-85A5-72E3A4F14807}">
      <dsp:nvSpPr>
        <dsp:cNvPr id="0" name=""/>
        <dsp:cNvSpPr/>
      </dsp:nvSpPr>
      <dsp:spPr>
        <a:xfrm rot="5400000">
          <a:off x="4142894" y="-3353499"/>
          <a:ext cx="730445" cy="744296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pt-PT" sz="1400" kern="1200" dirty="0" smtClean="0"/>
            <a:t>Após a remoção das restrições de crescimento, dá-se um aumento da velocidade de crescimento, o que vai levar à eliminação de qualquer atraso do crescimento que eventualmente exista. A velocidade de crescimento regressa ao normal assim que é alcançada a estatura “normal”.</a:t>
          </a:r>
          <a:endParaRPr lang="pt-PT" sz="1400" kern="1200" dirty="0"/>
        </a:p>
      </dsp:txBody>
      <dsp:txXfrm rot="-5400000">
        <a:off x="786634" y="38418"/>
        <a:ext cx="7407309" cy="659131"/>
      </dsp:txXfrm>
    </dsp:sp>
    <dsp:sp modelId="{6F2BEE1C-ABE8-4185-928D-F887DA16100D}">
      <dsp:nvSpPr>
        <dsp:cNvPr id="0" name=""/>
        <dsp:cNvSpPr/>
      </dsp:nvSpPr>
      <dsp:spPr>
        <a:xfrm rot="5400000">
          <a:off x="-168564" y="1259885"/>
          <a:ext cx="1123762" cy="786633"/>
        </a:xfrm>
        <a:prstGeom prst="chevron">
          <a:avLst/>
        </a:prstGeom>
        <a:solidFill>
          <a:schemeClr val="accent5">
            <a:hueOff val="-1673522"/>
            <a:satOff val="13698"/>
            <a:lumOff val="-2222"/>
            <a:alphaOff val="0"/>
          </a:schemeClr>
        </a:solidFill>
        <a:ln w="25400" cap="flat" cmpd="sng" algn="ctr">
          <a:solidFill>
            <a:schemeClr val="accent5">
              <a:hueOff val="-1673522"/>
              <a:satOff val="13698"/>
              <a:lumOff val="-22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smtClean="0"/>
            <a:t>AB</a:t>
          </a:r>
          <a:endParaRPr lang="pt-PT" sz="2200" kern="1200" dirty="0"/>
        </a:p>
      </dsp:txBody>
      <dsp:txXfrm rot="-5400000">
        <a:off x="1" y="1484638"/>
        <a:ext cx="786633" cy="337129"/>
      </dsp:txXfrm>
    </dsp:sp>
    <dsp:sp modelId="{9E25B723-8917-4D36-A06A-AEF58C784507}">
      <dsp:nvSpPr>
        <dsp:cNvPr id="0" name=""/>
        <dsp:cNvSpPr/>
      </dsp:nvSpPr>
      <dsp:spPr>
        <a:xfrm rot="5400000">
          <a:off x="4045091" y="-2264939"/>
          <a:ext cx="926051" cy="7442966"/>
        </a:xfrm>
        <a:prstGeom prst="round2SameRect">
          <a:avLst/>
        </a:prstGeom>
        <a:solidFill>
          <a:schemeClr val="lt1">
            <a:alpha val="90000"/>
            <a:hueOff val="0"/>
            <a:satOff val="0"/>
            <a:lumOff val="0"/>
            <a:alphaOff val="0"/>
          </a:schemeClr>
        </a:solidFill>
        <a:ln w="25400" cap="flat" cmpd="sng" algn="ctr">
          <a:solidFill>
            <a:schemeClr val="accent5">
              <a:hueOff val="-1673522"/>
              <a:satOff val="13698"/>
              <a:lumOff val="-2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pt-PT" sz="1400" kern="1200" dirty="0" smtClean="0"/>
            <a:t>É um tipo de crescimento que se encontra com interposto entre os Tipos A e B pois demostra um padrão diferente dos mesmos. Este tipo foi sugerido, uma  vez que em algumas curvas de crescimento de crianças com doenças como Défice de GH, Doença Celíaca, Hipotiroidismo ou que nasceram prematuras, mostram um padrão diferente dos tipos clássicos.</a:t>
          </a:r>
          <a:endParaRPr lang="pt-PT" sz="1400" kern="1200" dirty="0"/>
        </a:p>
      </dsp:txBody>
      <dsp:txXfrm rot="-5400000">
        <a:off x="786634" y="1038724"/>
        <a:ext cx="7397760" cy="835639"/>
      </dsp:txXfrm>
    </dsp:sp>
    <dsp:sp modelId="{52C12C55-82B5-400A-B2D3-845343B89E32}">
      <dsp:nvSpPr>
        <dsp:cNvPr id="0" name=""/>
        <dsp:cNvSpPr/>
      </dsp:nvSpPr>
      <dsp:spPr>
        <a:xfrm rot="5400000">
          <a:off x="-168564" y="2323348"/>
          <a:ext cx="1123762" cy="786633"/>
        </a:xfrm>
        <a:prstGeom prst="chevron">
          <a:avLst/>
        </a:prstGeom>
        <a:solidFill>
          <a:schemeClr val="accent5">
            <a:hueOff val="-3347044"/>
            <a:satOff val="27395"/>
            <a:lumOff val="-4444"/>
            <a:alphaOff val="0"/>
          </a:schemeClr>
        </a:solidFill>
        <a:ln w="25400" cap="flat" cmpd="sng" algn="ctr">
          <a:solidFill>
            <a:schemeClr val="accent5">
              <a:hueOff val="-3347044"/>
              <a:satOff val="27395"/>
              <a:lumOff val="-44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C</a:t>
          </a:r>
          <a:endParaRPr lang="pt-PT" sz="2200" kern="1200" dirty="0"/>
        </a:p>
      </dsp:txBody>
      <dsp:txXfrm rot="-5400000">
        <a:off x="1" y="2548101"/>
        <a:ext cx="786633" cy="337129"/>
      </dsp:txXfrm>
    </dsp:sp>
    <dsp:sp modelId="{324E4338-02C8-4773-A9C6-9DFE516621D0}">
      <dsp:nvSpPr>
        <dsp:cNvPr id="0" name=""/>
        <dsp:cNvSpPr/>
      </dsp:nvSpPr>
      <dsp:spPr>
        <a:xfrm rot="5400000">
          <a:off x="4080605" y="-1211893"/>
          <a:ext cx="855023" cy="7442966"/>
        </a:xfrm>
        <a:prstGeom prst="round2SameRect">
          <a:avLst/>
        </a:prstGeom>
        <a:solidFill>
          <a:schemeClr val="lt1">
            <a:alpha val="90000"/>
            <a:hueOff val="0"/>
            <a:satOff val="0"/>
            <a:lumOff val="0"/>
            <a:alphaOff val="0"/>
          </a:schemeClr>
        </a:solidFill>
        <a:ln w="25400" cap="flat" cmpd="sng" algn="ctr">
          <a:solidFill>
            <a:schemeClr val="accent5">
              <a:hueOff val="-3347044"/>
              <a:satOff val="27395"/>
              <a:lumOff val="-4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pt-PT" sz="1400" kern="1200" dirty="0" smtClean="0"/>
            <a:t>É uma mistura do tipo A e B. Após remoção da restrição de crescimento ocorre um aumento da velocidade de crescimento bem como um desenvolvimento prolongado.</a:t>
          </a:r>
          <a:endParaRPr lang="pt-PT" sz="1100" kern="1200" dirty="0"/>
        </a:p>
      </dsp:txBody>
      <dsp:txXfrm rot="-5400000">
        <a:off x="786634" y="2123817"/>
        <a:ext cx="7401227" cy="771545"/>
      </dsp:txXfrm>
    </dsp:sp>
    <dsp:sp modelId="{DBB971DE-0CAB-4FF6-B466-0CE9EB6B069B}">
      <dsp:nvSpPr>
        <dsp:cNvPr id="0" name=""/>
        <dsp:cNvSpPr/>
      </dsp:nvSpPr>
      <dsp:spPr>
        <a:xfrm rot="5400000">
          <a:off x="-168564" y="3568003"/>
          <a:ext cx="1123762" cy="786633"/>
        </a:xfrm>
        <a:prstGeom prst="chevron">
          <a:avLst/>
        </a:prstGeom>
        <a:solidFill>
          <a:schemeClr val="accent5">
            <a:hueOff val="-5020566"/>
            <a:satOff val="41093"/>
            <a:lumOff val="-6666"/>
            <a:alphaOff val="0"/>
          </a:schemeClr>
        </a:solidFill>
        <a:ln w="25400" cap="flat" cmpd="sng" algn="ctr">
          <a:solidFill>
            <a:schemeClr val="accent5">
              <a:hueOff val="-5020566"/>
              <a:satOff val="41093"/>
              <a:lumOff val="-66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B</a:t>
          </a:r>
          <a:endParaRPr lang="pt-PT" sz="2200" kern="1200" dirty="0"/>
        </a:p>
      </dsp:txBody>
      <dsp:txXfrm rot="-5400000">
        <a:off x="1" y="3792756"/>
        <a:ext cx="786633" cy="337129"/>
      </dsp:txXfrm>
    </dsp:sp>
    <dsp:sp modelId="{ED14F220-3A7D-4C58-AC3E-585CECB6B722}">
      <dsp:nvSpPr>
        <dsp:cNvPr id="0" name=""/>
        <dsp:cNvSpPr/>
      </dsp:nvSpPr>
      <dsp:spPr>
        <a:xfrm rot="5400000">
          <a:off x="3878578" y="148125"/>
          <a:ext cx="1259076" cy="7233074"/>
        </a:xfrm>
        <a:prstGeom prst="round2SameRect">
          <a:avLst/>
        </a:prstGeom>
        <a:solidFill>
          <a:schemeClr val="lt1">
            <a:alpha val="90000"/>
            <a:hueOff val="0"/>
            <a:satOff val="0"/>
            <a:lumOff val="0"/>
            <a:alphaOff val="0"/>
          </a:schemeClr>
        </a:solidFill>
        <a:ln w="25400" cap="flat" cmpd="sng" algn="ctr">
          <a:solidFill>
            <a:schemeClr val="accent5">
              <a:hueOff val="-5020566"/>
              <a:satOff val="41093"/>
              <a:lumOff val="-66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PT" sz="1400" kern="1200" dirty="0" smtClean="0"/>
            <a:t>Após a remoção das restrições de crescimento ocorre um atraso do mesmo prolongado, em parte porque o </a:t>
          </a:r>
          <a:r>
            <a:rPr lang="pt-PT" sz="1400" kern="1200" dirty="0" err="1" smtClean="0"/>
            <a:t>catch-up</a:t>
          </a:r>
          <a:r>
            <a:rPr lang="pt-PT" sz="1400" kern="1200" dirty="0" smtClean="0"/>
            <a:t> é em taxas menos rápidas. Em compensação o período de crescimento é mais longo que o normal, existindo assim uma compensação para o atraso ocorrido inicialmente. Para tal acontecer regista-se um ligeiro aumento da velocidade de crescimento (em comparação com a média) para a idade cronológica.</a:t>
          </a:r>
          <a:endParaRPr lang="pt-PT" sz="1400" kern="1200" dirty="0"/>
        </a:p>
      </dsp:txBody>
      <dsp:txXfrm rot="-5400000">
        <a:off x="891580" y="3196587"/>
        <a:ext cx="7171611" cy="1136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2B273-DCB0-427A-B3E3-F7442DFBA8A0}">
      <dsp:nvSpPr>
        <dsp:cNvPr id="0" name=""/>
        <dsp:cNvSpPr/>
      </dsp:nvSpPr>
      <dsp:spPr>
        <a:xfrm>
          <a:off x="1190" y="606449"/>
          <a:ext cx="2539007" cy="15234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PT" sz="2800" kern="1200" dirty="0" smtClean="0"/>
            <a:t>Aumento da tolerância à Glucose</a:t>
          </a:r>
          <a:endParaRPr lang="pt-PT" sz="2800" kern="1200" dirty="0"/>
        </a:p>
      </dsp:txBody>
      <dsp:txXfrm>
        <a:off x="45809" y="651068"/>
        <a:ext cx="2449769" cy="1434166"/>
      </dsp:txXfrm>
    </dsp:sp>
    <dsp:sp modelId="{B87249E4-E4F3-424A-A4DD-975D7C297246}">
      <dsp:nvSpPr>
        <dsp:cNvPr id="0" name=""/>
        <dsp:cNvSpPr/>
      </dsp:nvSpPr>
      <dsp:spPr>
        <a:xfrm>
          <a:off x="2763631" y="1053315"/>
          <a:ext cx="538269" cy="6296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PT" sz="2300" kern="1200"/>
        </a:p>
      </dsp:txBody>
      <dsp:txXfrm>
        <a:off x="2763631" y="1179250"/>
        <a:ext cx="376788" cy="377803"/>
      </dsp:txXfrm>
    </dsp:sp>
    <dsp:sp modelId="{D273E0D4-997B-44EF-873B-BAB6F27F9D39}">
      <dsp:nvSpPr>
        <dsp:cNvPr id="0" name=""/>
        <dsp:cNvSpPr/>
      </dsp:nvSpPr>
      <dsp:spPr>
        <a:xfrm>
          <a:off x="3555801" y="606449"/>
          <a:ext cx="2539007" cy="15234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PT" sz="2800" kern="1200" dirty="0" smtClean="0"/>
            <a:t>Provocada</a:t>
          </a:r>
          <a:r>
            <a:rPr lang="pt-PT" sz="2800" kern="1200" baseline="0" dirty="0" smtClean="0"/>
            <a:t> por resistência à insulina</a:t>
          </a:r>
          <a:endParaRPr lang="pt-PT" sz="2800" kern="1200" dirty="0"/>
        </a:p>
      </dsp:txBody>
      <dsp:txXfrm>
        <a:off x="3600420" y="651068"/>
        <a:ext cx="2449769" cy="1434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0B453-B958-4EA6-A053-2E53C82F1792}">
      <dsp:nvSpPr>
        <dsp:cNvPr id="0" name=""/>
        <dsp:cNvSpPr/>
      </dsp:nvSpPr>
      <dsp:spPr>
        <a:xfrm rot="16200000">
          <a:off x="-83877" y="84621"/>
          <a:ext cx="2104008" cy="1934765"/>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695" bIns="0" numCol="1" spcCol="1270" anchor="t" anchorCtr="0">
          <a:noAutofit/>
        </a:bodyPr>
        <a:lstStyle/>
        <a:p>
          <a:pPr lvl="0" algn="l" defTabSz="1200150">
            <a:lnSpc>
              <a:spcPct val="90000"/>
            </a:lnSpc>
            <a:spcBef>
              <a:spcPct val="0"/>
            </a:spcBef>
            <a:spcAft>
              <a:spcPct val="35000"/>
            </a:spcAft>
          </a:pPr>
          <a:r>
            <a:rPr lang="pt-PT" sz="2700" kern="1200" dirty="0" smtClean="0"/>
            <a:t>0 a 2 anos</a:t>
          </a:r>
          <a:endParaRPr lang="pt-PT" sz="2700" kern="1200" dirty="0"/>
        </a:p>
        <a:p>
          <a:pPr marL="228600" lvl="1" indent="-228600" algn="l" defTabSz="933450">
            <a:lnSpc>
              <a:spcPct val="90000"/>
            </a:lnSpc>
            <a:spcBef>
              <a:spcPct val="0"/>
            </a:spcBef>
            <a:spcAft>
              <a:spcPct val="15000"/>
            </a:spcAft>
            <a:buChar char="••"/>
          </a:pPr>
          <a:r>
            <a:rPr lang="pt-PT" sz="2100" kern="1200" dirty="0" smtClean="0"/>
            <a:t>4 vezes por ano</a:t>
          </a:r>
          <a:endParaRPr lang="pt-PT" sz="2100" kern="1200" dirty="0"/>
        </a:p>
      </dsp:txBody>
      <dsp:txXfrm rot="5400000">
        <a:off x="745" y="420801"/>
        <a:ext cx="1934765" cy="1262404"/>
      </dsp:txXfrm>
    </dsp:sp>
    <dsp:sp modelId="{3E572A59-307E-4CAF-B3F4-4A70EE5D5297}">
      <dsp:nvSpPr>
        <dsp:cNvPr id="0" name=""/>
        <dsp:cNvSpPr/>
      </dsp:nvSpPr>
      <dsp:spPr>
        <a:xfrm rot="16200000">
          <a:off x="1995996" y="84621"/>
          <a:ext cx="2104008" cy="1934765"/>
        </a:xfrm>
        <a:prstGeom prst="flowChartManualOperation">
          <a:avLst/>
        </a:prstGeom>
        <a:solidFill>
          <a:schemeClr val="accent5">
            <a:hueOff val="-2510283"/>
            <a:satOff val="20547"/>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695" bIns="0" numCol="1" spcCol="1270" anchor="t" anchorCtr="0">
          <a:noAutofit/>
        </a:bodyPr>
        <a:lstStyle/>
        <a:p>
          <a:pPr lvl="0" algn="l" defTabSz="1200150">
            <a:lnSpc>
              <a:spcPct val="90000"/>
            </a:lnSpc>
            <a:spcBef>
              <a:spcPct val="0"/>
            </a:spcBef>
            <a:spcAft>
              <a:spcPct val="35000"/>
            </a:spcAft>
          </a:pPr>
          <a:r>
            <a:rPr lang="pt-PT" sz="2700" kern="1200" dirty="0" smtClean="0"/>
            <a:t>2 a 8 anos</a:t>
          </a:r>
          <a:endParaRPr lang="pt-PT" sz="2700" kern="1200" dirty="0"/>
        </a:p>
        <a:p>
          <a:pPr marL="228600" lvl="1" indent="-228600" algn="l" defTabSz="933450">
            <a:lnSpc>
              <a:spcPct val="90000"/>
            </a:lnSpc>
            <a:spcBef>
              <a:spcPct val="0"/>
            </a:spcBef>
            <a:spcAft>
              <a:spcPct val="15000"/>
            </a:spcAft>
            <a:buChar char="••"/>
          </a:pPr>
          <a:r>
            <a:rPr lang="pt-PT" sz="2100" kern="1200" dirty="0" smtClean="0"/>
            <a:t>Anualmente</a:t>
          </a:r>
          <a:endParaRPr lang="pt-PT" sz="2100" kern="1200" dirty="0"/>
        </a:p>
      </dsp:txBody>
      <dsp:txXfrm rot="5400000">
        <a:off x="2080618" y="420801"/>
        <a:ext cx="1934765" cy="1262404"/>
      </dsp:txXfrm>
    </dsp:sp>
    <dsp:sp modelId="{D88F2B96-52D6-4AB7-A57F-ABE745D1078E}">
      <dsp:nvSpPr>
        <dsp:cNvPr id="0" name=""/>
        <dsp:cNvSpPr/>
      </dsp:nvSpPr>
      <dsp:spPr>
        <a:xfrm rot="16200000">
          <a:off x="4075869" y="84621"/>
          <a:ext cx="2104008" cy="1934765"/>
        </a:xfrm>
        <a:prstGeom prst="flowChartManualOperation">
          <a:avLst/>
        </a:prstGeom>
        <a:solidFill>
          <a:schemeClr val="accent5">
            <a:hueOff val="-5020566"/>
            <a:satOff val="41093"/>
            <a:lumOff val="-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695" bIns="0" numCol="1" spcCol="1270" anchor="t" anchorCtr="0">
          <a:noAutofit/>
        </a:bodyPr>
        <a:lstStyle/>
        <a:p>
          <a:pPr lvl="0" algn="l" defTabSz="1200150">
            <a:lnSpc>
              <a:spcPct val="90000"/>
            </a:lnSpc>
            <a:spcBef>
              <a:spcPct val="0"/>
            </a:spcBef>
            <a:spcAft>
              <a:spcPct val="35000"/>
            </a:spcAft>
          </a:pPr>
          <a:r>
            <a:rPr lang="pt-PT" sz="2700" kern="1200" dirty="0" smtClean="0"/>
            <a:t>8 a 18 anos</a:t>
          </a:r>
          <a:endParaRPr lang="pt-PT" sz="2700" kern="1200" dirty="0"/>
        </a:p>
        <a:p>
          <a:pPr marL="228600" lvl="1" indent="-228600" algn="l" defTabSz="933450">
            <a:lnSpc>
              <a:spcPct val="90000"/>
            </a:lnSpc>
            <a:spcBef>
              <a:spcPct val="0"/>
            </a:spcBef>
            <a:spcAft>
              <a:spcPct val="15000"/>
            </a:spcAft>
            <a:buChar char="••"/>
          </a:pPr>
          <a:r>
            <a:rPr lang="pt-PT" sz="2100" kern="1200" dirty="0" smtClean="0"/>
            <a:t>2 vezes por ano</a:t>
          </a:r>
          <a:endParaRPr lang="pt-PT" sz="2100" kern="1200" dirty="0"/>
        </a:p>
      </dsp:txBody>
      <dsp:txXfrm rot="5400000">
        <a:off x="4160491" y="420801"/>
        <a:ext cx="1934765" cy="126240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04727-B4A7-469B-B87E-1B9121DB4F5B}" type="datetimeFigureOut">
              <a:rPr lang="pt-PT" smtClean="0"/>
              <a:pPr/>
              <a:t>26/06/2013</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F2853-584C-4895-A7CF-77199EF58AC7}" type="slidenum">
              <a:rPr lang="pt-PT" smtClean="0"/>
              <a:pPr/>
              <a:t>‹nº›</a:t>
            </a:fld>
            <a:endParaRPr lang="pt-PT"/>
          </a:p>
        </p:txBody>
      </p:sp>
    </p:spTree>
    <p:extLst>
      <p:ext uri="{BB962C8B-B14F-4D97-AF65-F5344CB8AC3E}">
        <p14:creationId xmlns:p14="http://schemas.microsoft.com/office/powerpoint/2010/main" val="239557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Curva de velocidade</a:t>
            </a:r>
            <a:r>
              <a:rPr lang="pt-PT" baseline="0" dirty="0" smtClean="0"/>
              <a:t> de crescimento normal</a:t>
            </a:r>
            <a:endParaRPr lang="pt-PT" dirty="0"/>
          </a:p>
        </p:txBody>
      </p:sp>
      <p:sp>
        <p:nvSpPr>
          <p:cNvPr id="4" name="Marcador de Posição do Número do Diapositivo 3"/>
          <p:cNvSpPr>
            <a:spLocks noGrp="1"/>
          </p:cNvSpPr>
          <p:nvPr>
            <p:ph type="sldNum" sz="quarter" idx="10"/>
          </p:nvPr>
        </p:nvSpPr>
        <p:spPr/>
        <p:txBody>
          <a:bodyPr/>
          <a:lstStyle/>
          <a:p>
            <a:fld id="{4EDF2853-584C-4895-A7CF-77199EF58AC7}" type="slidenum">
              <a:rPr lang="pt-PT" smtClean="0"/>
              <a:pPr/>
              <a:t>2</a:t>
            </a:fld>
            <a:endParaRPr lang="pt-PT"/>
          </a:p>
        </p:txBody>
      </p:sp>
    </p:spTree>
    <p:extLst>
      <p:ext uri="{BB962C8B-B14F-4D97-AF65-F5344CB8AC3E}">
        <p14:creationId xmlns:p14="http://schemas.microsoft.com/office/powerpoint/2010/main" val="114842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Hipotiroidismo – tratamento com a hormona de</a:t>
            </a:r>
            <a:r>
              <a:rPr lang="pt-PT" baseline="0" dirty="0" smtClean="0"/>
              <a:t> crescimento e T4  faz com que o individuo atinja uma curva de crescimento normal, mesmo que o seu </a:t>
            </a:r>
            <a:r>
              <a:rPr lang="pt-PT" baseline="0" dirty="0" err="1" smtClean="0"/>
              <a:t>catshup</a:t>
            </a:r>
            <a:r>
              <a:rPr lang="pt-PT" baseline="0" dirty="0" smtClean="0"/>
              <a:t> seja mais retardado. Os IGF são importantes porque </a:t>
            </a:r>
            <a:r>
              <a:rPr lang="pt-PT" sz="1200" b="0" i="0" u="none" strike="noStrike" kern="1200" baseline="0" dirty="0" smtClean="0">
                <a:solidFill>
                  <a:schemeClr val="tx1"/>
                </a:solidFill>
                <a:latin typeface="+mn-lt"/>
                <a:ea typeface="+mn-ea"/>
                <a:cs typeface="+mn-cs"/>
              </a:rPr>
              <a:t>influenciam a proliferação celular em diversos tecidos.</a:t>
            </a:r>
            <a:endParaRPr lang="pt-PT" dirty="0"/>
          </a:p>
        </p:txBody>
      </p:sp>
      <p:sp>
        <p:nvSpPr>
          <p:cNvPr id="4" name="Marcador de Posição do Número do Diapositivo 3"/>
          <p:cNvSpPr>
            <a:spLocks noGrp="1"/>
          </p:cNvSpPr>
          <p:nvPr>
            <p:ph type="sldNum" sz="quarter" idx="10"/>
          </p:nvPr>
        </p:nvSpPr>
        <p:spPr/>
        <p:txBody>
          <a:bodyPr/>
          <a:lstStyle/>
          <a:p>
            <a:fld id="{4EDF2853-584C-4895-A7CF-77199EF58AC7}" type="slidenum">
              <a:rPr lang="pt-PT" smtClean="0"/>
              <a:pPr/>
              <a:t>3</a:t>
            </a:fld>
            <a:endParaRPr lang="pt-PT"/>
          </a:p>
        </p:txBody>
      </p:sp>
    </p:spTree>
    <p:extLst>
      <p:ext uri="{BB962C8B-B14F-4D97-AF65-F5344CB8AC3E}">
        <p14:creationId xmlns:p14="http://schemas.microsoft.com/office/powerpoint/2010/main" val="64398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T e </a:t>
            </a:r>
            <a:r>
              <a:rPr lang="pt-PT" dirty="0" err="1" smtClean="0"/>
              <a:t>E</a:t>
            </a:r>
            <a:r>
              <a:rPr lang="pt-PT" dirty="0" smtClean="0"/>
              <a:t> – Testosterona</a:t>
            </a:r>
            <a:r>
              <a:rPr lang="pt-PT" baseline="0" dirty="0" smtClean="0"/>
              <a:t> e </a:t>
            </a:r>
            <a:r>
              <a:rPr lang="pt-PT" baseline="0" dirty="0" err="1" smtClean="0"/>
              <a:t>estrogéneo</a:t>
            </a:r>
            <a:endParaRPr lang="pt-PT" dirty="0"/>
          </a:p>
        </p:txBody>
      </p:sp>
      <p:sp>
        <p:nvSpPr>
          <p:cNvPr id="4" name="Marcador de Posição do Número do Diapositivo 3"/>
          <p:cNvSpPr>
            <a:spLocks noGrp="1"/>
          </p:cNvSpPr>
          <p:nvPr>
            <p:ph type="sldNum" sz="quarter" idx="10"/>
          </p:nvPr>
        </p:nvSpPr>
        <p:spPr/>
        <p:txBody>
          <a:bodyPr/>
          <a:lstStyle/>
          <a:p>
            <a:fld id="{4EDF2853-584C-4895-A7CF-77199EF58AC7}" type="slidenum">
              <a:rPr lang="pt-PT" smtClean="0"/>
              <a:pPr/>
              <a:t>5</a:t>
            </a:fld>
            <a:endParaRPr lang="pt-PT"/>
          </a:p>
        </p:txBody>
      </p:sp>
    </p:spTree>
    <p:extLst>
      <p:ext uri="{BB962C8B-B14F-4D97-AF65-F5344CB8AC3E}">
        <p14:creationId xmlns:p14="http://schemas.microsoft.com/office/powerpoint/2010/main" val="342079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Esta via é regulada pela </a:t>
            </a:r>
            <a:r>
              <a:rPr lang="pt-PT" sz="1200" kern="1200" dirty="0" err="1" smtClean="0">
                <a:solidFill>
                  <a:schemeClr val="tx1"/>
                </a:solidFill>
                <a:effectLst/>
                <a:latin typeface="+mn-lt"/>
                <a:ea typeface="+mn-ea"/>
                <a:cs typeface="+mn-cs"/>
              </a:rPr>
              <a:t>somatostatina</a:t>
            </a:r>
            <a:r>
              <a:rPr lang="pt-PT" sz="1200" kern="1200" dirty="0" smtClean="0">
                <a:solidFill>
                  <a:schemeClr val="tx1"/>
                </a:solidFill>
                <a:effectLst/>
                <a:latin typeface="+mn-lt"/>
                <a:ea typeface="+mn-ea"/>
                <a:cs typeface="+mn-cs"/>
              </a:rPr>
              <a:t> que atua na hipófise inibindo a secreção de GH e pelos níveis de IGF-1 que também inibem a GH. O hipotálamo liberta a GHRH que estimula a produção de GH.</a:t>
            </a:r>
          </a:p>
          <a:p>
            <a:r>
              <a:rPr lang="pt-PT" sz="1200" kern="1200" dirty="0" smtClean="0">
                <a:solidFill>
                  <a:schemeClr val="tx1"/>
                </a:solidFill>
                <a:effectLst/>
                <a:latin typeface="+mn-lt"/>
                <a:ea typeface="+mn-ea"/>
                <a:cs typeface="+mn-cs"/>
              </a:rPr>
              <a:t>Hormonas sexuais: </a:t>
            </a:r>
            <a:r>
              <a:rPr lang="en-US" sz="1200" b="0" i="0" u="none" strike="noStrike" kern="1200" baseline="0" dirty="0" smtClean="0">
                <a:solidFill>
                  <a:schemeClr val="tx1"/>
                </a:solidFill>
                <a:latin typeface="+mn-lt"/>
                <a:ea typeface="+mn-ea"/>
                <a:cs typeface="+mn-cs"/>
              </a:rPr>
              <a:t>Initially they induce a rapid growth in cartilage, producing the growth peak, then cartilages are calcified and </a:t>
            </a:r>
            <a:r>
              <a:rPr lang="pt-PT" sz="1200" b="0" i="0" u="none" strike="noStrike" kern="1200" baseline="0" dirty="0" err="1" smtClean="0">
                <a:solidFill>
                  <a:schemeClr val="tx1"/>
                </a:solidFill>
                <a:latin typeface="+mn-lt"/>
                <a:ea typeface="+mn-ea"/>
                <a:cs typeface="+mn-cs"/>
              </a:rPr>
              <a:t>height</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growth</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is</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blocked</a:t>
            </a:r>
            <a:endParaRPr lang="pt-PT" sz="1200" kern="1200" dirty="0" smtClean="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10"/>
          </p:nvPr>
        </p:nvSpPr>
        <p:spPr/>
        <p:txBody>
          <a:bodyPr/>
          <a:lstStyle/>
          <a:p>
            <a:fld id="{4EDF2853-584C-4895-A7CF-77199EF58AC7}" type="slidenum">
              <a:rPr lang="pt-PT" smtClean="0"/>
              <a:pPr/>
              <a:t>6</a:t>
            </a:fld>
            <a:endParaRPr lang="pt-PT"/>
          </a:p>
        </p:txBody>
      </p:sp>
    </p:spTree>
    <p:extLst>
      <p:ext uri="{BB962C8B-B14F-4D97-AF65-F5344CB8AC3E}">
        <p14:creationId xmlns:p14="http://schemas.microsoft.com/office/powerpoint/2010/main" val="256006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4EDF2853-584C-4895-A7CF-77199EF58AC7}" type="slidenum">
              <a:rPr lang="pt-PT" smtClean="0"/>
              <a:pPr/>
              <a:t>8</a:t>
            </a:fld>
            <a:endParaRPr lang="pt-PT"/>
          </a:p>
        </p:txBody>
      </p:sp>
    </p:spTree>
    <p:extLst>
      <p:ext uri="{BB962C8B-B14F-4D97-AF65-F5344CB8AC3E}">
        <p14:creationId xmlns:p14="http://schemas.microsoft.com/office/powerpoint/2010/main" val="386184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kern="1200" dirty="0" smtClean="0">
                <a:solidFill>
                  <a:schemeClr val="tx1"/>
                </a:solidFill>
                <a:effectLst/>
                <a:latin typeface="+mn-lt"/>
                <a:ea typeface="+mn-ea"/>
                <a:cs typeface="+mn-cs"/>
              </a:rPr>
              <a:t>A </a:t>
            </a:r>
            <a:r>
              <a:rPr lang="pt-PT" sz="1200" b="1" i="0" kern="1200" dirty="0" smtClean="0">
                <a:solidFill>
                  <a:schemeClr val="tx1"/>
                </a:solidFill>
                <a:effectLst/>
                <a:latin typeface="+mn-lt"/>
                <a:ea typeface="+mn-ea"/>
                <a:cs typeface="+mn-cs"/>
              </a:rPr>
              <a:t>doença celíaca</a:t>
            </a:r>
            <a:r>
              <a:rPr lang="pt-PT" sz="1200" b="0" i="0" kern="1200" dirty="0" smtClean="0">
                <a:solidFill>
                  <a:schemeClr val="tx1"/>
                </a:solidFill>
                <a:effectLst/>
                <a:latin typeface="+mn-lt"/>
                <a:ea typeface="+mn-ea"/>
                <a:cs typeface="+mn-cs"/>
              </a:rPr>
              <a:t> é uma doença autoimune que afeta o </a:t>
            </a:r>
            <a:r>
              <a:rPr lang="pt-PT" sz="1200" b="0" i="0" u="none" strike="noStrike" kern="1200" dirty="0" smtClean="0">
                <a:solidFill>
                  <a:schemeClr val="tx1"/>
                </a:solidFill>
                <a:effectLst/>
                <a:latin typeface="+mn-lt"/>
                <a:ea typeface="+mn-ea"/>
                <a:cs typeface="+mn-cs"/>
              </a:rPr>
              <a:t>intestino delgado</a:t>
            </a:r>
            <a:r>
              <a:rPr lang="pt-PT" sz="1200" b="0" i="0" kern="1200" dirty="0" smtClean="0">
                <a:solidFill>
                  <a:schemeClr val="tx1"/>
                </a:solidFill>
                <a:effectLst/>
                <a:latin typeface="+mn-lt"/>
                <a:ea typeface="+mn-ea"/>
                <a:cs typeface="+mn-cs"/>
              </a:rPr>
              <a:t> de adultos e crianças </a:t>
            </a:r>
            <a:r>
              <a:rPr lang="pt-PT" sz="1200" b="0" i="0" u="none" strike="noStrike" kern="1200" dirty="0" smtClean="0">
                <a:solidFill>
                  <a:schemeClr val="tx1"/>
                </a:solidFill>
                <a:effectLst/>
                <a:latin typeface="+mn-lt"/>
                <a:ea typeface="+mn-ea"/>
                <a:cs typeface="+mn-cs"/>
              </a:rPr>
              <a:t>geneticamente</a:t>
            </a:r>
            <a:r>
              <a:rPr lang="pt-PT" sz="1200" b="0" i="0" kern="1200" dirty="0" smtClean="0">
                <a:solidFill>
                  <a:schemeClr val="tx1"/>
                </a:solidFill>
                <a:effectLst/>
                <a:latin typeface="+mn-lt"/>
                <a:ea typeface="+mn-ea"/>
                <a:cs typeface="+mn-cs"/>
              </a:rPr>
              <a:t> predispostos, precipitada pela ingestão de alimentos que contêm </a:t>
            </a:r>
            <a:r>
              <a:rPr lang="pt-PT" sz="1200" b="0" i="0" u="none" strike="noStrike" kern="1200" dirty="0" smtClean="0">
                <a:solidFill>
                  <a:schemeClr val="tx1"/>
                </a:solidFill>
                <a:effectLst/>
                <a:latin typeface="+mn-lt"/>
                <a:ea typeface="+mn-ea"/>
                <a:cs typeface="+mn-cs"/>
              </a:rPr>
              <a:t>glúten</a:t>
            </a:r>
            <a:r>
              <a:rPr lang="pt-PT" sz="1200" b="0" i="0" kern="1200" dirty="0" smtClean="0">
                <a:solidFill>
                  <a:schemeClr val="tx1"/>
                </a:solidFill>
                <a:effectLst/>
                <a:latin typeface="+mn-lt"/>
                <a:ea typeface="+mn-ea"/>
                <a:cs typeface="+mn-cs"/>
              </a:rPr>
              <a:t>. A doença causa </a:t>
            </a:r>
            <a:r>
              <a:rPr lang="pt-PT" sz="1200" b="0" i="0" u="none" strike="noStrike" kern="1200" dirty="0" smtClean="0">
                <a:solidFill>
                  <a:schemeClr val="tx1"/>
                </a:solidFill>
                <a:effectLst/>
                <a:latin typeface="+mn-lt"/>
                <a:ea typeface="+mn-ea"/>
                <a:cs typeface="+mn-cs"/>
              </a:rPr>
              <a:t>atrofia</a:t>
            </a:r>
            <a:r>
              <a:rPr lang="pt-PT" sz="1200" b="0" i="0" kern="1200" dirty="0" smtClean="0">
                <a:solidFill>
                  <a:schemeClr val="tx1"/>
                </a:solidFill>
                <a:effectLst/>
                <a:latin typeface="+mn-lt"/>
                <a:ea typeface="+mn-ea"/>
                <a:cs typeface="+mn-cs"/>
              </a:rPr>
              <a:t> das vilosidades da mucosa do intestino delgado, causando prejuízo na absorção dos nutrientes, vitaminas, sais minerais e água. Esta patologia causa uma diminuição da estatura.</a:t>
            </a:r>
          </a:p>
          <a:p>
            <a:endParaRPr lang="pt-PT" sz="1200" b="0" i="0" kern="1200" dirty="0" smtClean="0">
              <a:solidFill>
                <a:schemeClr val="tx1"/>
              </a:solidFill>
              <a:effectLst/>
              <a:latin typeface="+mn-lt"/>
              <a:ea typeface="+mn-ea"/>
              <a:cs typeface="+mn-cs"/>
            </a:endParaRPr>
          </a:p>
          <a:p>
            <a:r>
              <a:rPr lang="pt-PT" sz="1200" b="0" i="0" kern="1200" dirty="0" smtClean="0">
                <a:solidFill>
                  <a:schemeClr val="tx1"/>
                </a:solidFill>
                <a:effectLst/>
                <a:latin typeface="+mn-lt"/>
                <a:ea typeface="+mn-ea"/>
                <a:cs typeface="+mn-cs"/>
              </a:rPr>
              <a:t>Um dos tratamentos</a:t>
            </a:r>
            <a:r>
              <a:rPr lang="pt-PT" sz="1200" b="0" i="0" kern="1200" baseline="0" dirty="0" smtClean="0">
                <a:solidFill>
                  <a:schemeClr val="tx1"/>
                </a:solidFill>
                <a:effectLst/>
                <a:latin typeface="+mn-lt"/>
                <a:ea typeface="+mn-ea"/>
                <a:cs typeface="+mn-cs"/>
              </a:rPr>
              <a:t> que tem efeito é a implementação de uma dieta livre de glúten. Geralmente leva a um </a:t>
            </a:r>
            <a:r>
              <a:rPr lang="pt-PT" sz="1200" b="0" i="0" kern="1200" baseline="0" dirty="0" err="1" smtClean="0">
                <a:solidFill>
                  <a:schemeClr val="tx1"/>
                </a:solidFill>
                <a:effectLst/>
                <a:latin typeface="+mn-lt"/>
                <a:ea typeface="+mn-ea"/>
                <a:cs typeface="+mn-cs"/>
              </a:rPr>
              <a:t>catch-up</a:t>
            </a:r>
            <a:r>
              <a:rPr lang="pt-PT" sz="1200" b="0" i="0" kern="1200" baseline="0" dirty="0" smtClean="0">
                <a:solidFill>
                  <a:schemeClr val="tx1"/>
                </a:solidFill>
                <a:effectLst/>
                <a:latin typeface="+mn-lt"/>
                <a:ea typeface="+mn-ea"/>
                <a:cs typeface="+mn-cs"/>
              </a:rPr>
              <a:t> </a:t>
            </a:r>
            <a:r>
              <a:rPr lang="pt-PT" sz="1200" b="0" i="0" kern="1200" baseline="0" dirty="0" err="1" smtClean="0">
                <a:solidFill>
                  <a:schemeClr val="tx1"/>
                </a:solidFill>
                <a:effectLst/>
                <a:latin typeface="+mn-lt"/>
                <a:ea typeface="+mn-ea"/>
                <a:cs typeface="+mn-cs"/>
              </a:rPr>
              <a:t>growth</a:t>
            </a:r>
            <a:r>
              <a:rPr lang="pt-PT" sz="1200" b="0" i="0" kern="1200" baseline="0" dirty="0" smtClean="0">
                <a:solidFill>
                  <a:schemeClr val="tx1"/>
                </a:solidFill>
                <a:effectLst/>
                <a:latin typeface="+mn-lt"/>
                <a:ea typeface="+mn-ea"/>
                <a:cs typeface="+mn-cs"/>
              </a:rPr>
              <a:t> no peso e na altura. (O peso demora 6 meses a atingir o ideal e a altura demora cerca de 2 anos) – TIPO A</a:t>
            </a:r>
          </a:p>
          <a:p>
            <a:endParaRPr lang="pt-PT" sz="1200" b="0" i="0" kern="1200" baseline="0" dirty="0" smtClean="0">
              <a:solidFill>
                <a:schemeClr val="tx1"/>
              </a:solidFill>
              <a:effectLst/>
              <a:latin typeface="+mn-lt"/>
              <a:ea typeface="+mn-ea"/>
              <a:cs typeface="+mn-cs"/>
            </a:endParaRPr>
          </a:p>
          <a:p>
            <a:r>
              <a:rPr lang="pt-PT" sz="1200" b="0" i="0" kern="1200" baseline="0" dirty="0" smtClean="0">
                <a:solidFill>
                  <a:schemeClr val="tx1"/>
                </a:solidFill>
                <a:effectLst/>
                <a:latin typeface="+mn-lt"/>
                <a:ea typeface="+mn-ea"/>
                <a:cs typeface="+mn-cs"/>
              </a:rPr>
              <a:t>Um atraso no crescimento foi visto em crianças que não seguiam o tratamento á risca</a:t>
            </a:r>
          </a:p>
          <a:p>
            <a:endParaRPr lang="pt-PT" sz="1200" b="0" i="0" kern="1200" baseline="0" dirty="0" smtClean="0">
              <a:solidFill>
                <a:schemeClr val="tx1"/>
              </a:solidFill>
              <a:effectLst/>
              <a:latin typeface="+mn-lt"/>
              <a:ea typeface="+mn-ea"/>
              <a:cs typeface="+mn-cs"/>
            </a:endParaRPr>
          </a:p>
          <a:p>
            <a:r>
              <a:rPr lang="pt-PT" sz="1200" b="0" i="0" kern="1200" baseline="0" dirty="0" smtClean="0">
                <a:solidFill>
                  <a:schemeClr val="tx1"/>
                </a:solidFill>
                <a:effectLst/>
                <a:latin typeface="+mn-lt"/>
                <a:ea typeface="+mn-ea"/>
                <a:cs typeface="+mn-cs"/>
              </a:rPr>
              <a:t>Discussão:</a:t>
            </a:r>
          </a:p>
          <a:p>
            <a:r>
              <a:rPr lang="pt-PT" sz="1200" b="0" i="0" kern="1200" baseline="0" dirty="0" smtClean="0">
                <a:solidFill>
                  <a:schemeClr val="tx1"/>
                </a:solidFill>
                <a:effectLst/>
                <a:latin typeface="+mn-lt"/>
                <a:ea typeface="+mn-ea"/>
                <a:cs typeface="+mn-cs"/>
              </a:rPr>
              <a:t>Apesar dos factores ambientais, incluindo a doença, poderem influenciar a curva crescimento que a criança normalmente iria ter, apenas a mais severa e longa condição de doença pode permanentemente limitar a curva de crescimento normal, levando a um retardo na maturação óssea .</a:t>
            </a:r>
          </a:p>
          <a:p>
            <a:endParaRPr lang="pt-PT" sz="1200" b="0" i="0" kern="1200" baseline="0" dirty="0" smtClean="0">
              <a:solidFill>
                <a:schemeClr val="tx1"/>
              </a:solidFill>
              <a:effectLst/>
              <a:latin typeface="+mn-lt"/>
              <a:ea typeface="+mn-ea"/>
              <a:cs typeface="+mn-cs"/>
            </a:endParaRPr>
          </a:p>
          <a:p>
            <a:r>
              <a:rPr lang="pt-PT" sz="1200" b="0" i="0" kern="1200" baseline="0" dirty="0" smtClean="0">
                <a:solidFill>
                  <a:schemeClr val="tx1"/>
                </a:solidFill>
                <a:effectLst/>
                <a:latin typeface="+mn-lt"/>
                <a:ea typeface="+mn-ea"/>
                <a:cs typeface="+mn-cs"/>
              </a:rPr>
              <a:t>Se o distúrbio foi de longo-termo, a força de restauração é forte, e quando a casa do retardamento é eliminada a criança volta de novo ao seu percentil. Nesta fase a altura aumenta bastante, mas quando a estatura-alvo é atingida a velocidade de crescimento diminui.</a:t>
            </a:r>
          </a:p>
          <a:p>
            <a:endParaRPr lang="pt-PT" sz="1200" b="0" i="0" kern="1200" baseline="0" dirty="0" smtClean="0">
              <a:solidFill>
                <a:schemeClr val="tx1"/>
              </a:solidFill>
              <a:effectLst/>
              <a:latin typeface="+mn-lt"/>
              <a:ea typeface="+mn-ea"/>
              <a:cs typeface="+mn-cs"/>
            </a:endParaRPr>
          </a:p>
          <a:p>
            <a:r>
              <a:rPr lang="pt-PT" sz="1200" b="0" i="0" kern="1200" baseline="0" dirty="0" smtClean="0">
                <a:solidFill>
                  <a:schemeClr val="tx1"/>
                </a:solidFill>
                <a:effectLst/>
                <a:latin typeface="+mn-lt"/>
                <a:ea typeface="+mn-ea"/>
                <a:cs typeface="+mn-cs"/>
              </a:rPr>
              <a:t>O </a:t>
            </a:r>
            <a:r>
              <a:rPr lang="pt-PT" sz="1200" b="0" i="0" kern="1200" baseline="0" dirty="0" err="1" smtClean="0">
                <a:solidFill>
                  <a:schemeClr val="tx1"/>
                </a:solidFill>
                <a:effectLst/>
                <a:latin typeface="+mn-lt"/>
                <a:ea typeface="+mn-ea"/>
                <a:cs typeface="+mn-cs"/>
              </a:rPr>
              <a:t>catch-up</a:t>
            </a:r>
            <a:r>
              <a:rPr lang="pt-PT" sz="1200" b="0" i="0" kern="1200" baseline="0" dirty="0" smtClean="0">
                <a:solidFill>
                  <a:schemeClr val="tx1"/>
                </a:solidFill>
                <a:effectLst/>
                <a:latin typeface="+mn-lt"/>
                <a:ea typeface="+mn-ea"/>
                <a:cs typeface="+mn-cs"/>
              </a:rPr>
              <a:t> </a:t>
            </a:r>
            <a:r>
              <a:rPr lang="pt-PT" sz="1200" b="0" i="0" kern="1200" baseline="0" dirty="0" err="1" smtClean="0">
                <a:solidFill>
                  <a:schemeClr val="tx1"/>
                </a:solidFill>
                <a:effectLst/>
                <a:latin typeface="+mn-lt"/>
                <a:ea typeface="+mn-ea"/>
                <a:cs typeface="+mn-cs"/>
              </a:rPr>
              <a:t>growth</a:t>
            </a:r>
            <a:r>
              <a:rPr lang="pt-PT" sz="1200" b="0" i="0" kern="1200" baseline="0" dirty="0" smtClean="0">
                <a:solidFill>
                  <a:schemeClr val="tx1"/>
                </a:solidFill>
                <a:effectLst/>
                <a:latin typeface="+mn-lt"/>
                <a:ea typeface="+mn-ea"/>
                <a:cs typeface="+mn-cs"/>
              </a:rPr>
              <a:t> ficou completo após 2/ 3 anos do tratamento com a dieta.</a:t>
            </a:r>
          </a:p>
          <a:p>
            <a:r>
              <a:rPr lang="pt-PT" sz="1200" b="0" i="0" kern="1200" baseline="0" dirty="0" smtClean="0">
                <a:solidFill>
                  <a:schemeClr val="tx1"/>
                </a:solidFill>
                <a:effectLst/>
                <a:latin typeface="+mn-lt"/>
                <a:ea typeface="+mn-ea"/>
                <a:cs typeface="+mn-cs"/>
              </a:rPr>
              <a:t>O peso para a altura normaliza em 3 meses, aumenta drasticamente em 6 meses e depois volta ao normal. Isto indica que para o peso ocorre um </a:t>
            </a:r>
            <a:r>
              <a:rPr lang="pt-PT" sz="1200" b="0" i="0" kern="1200" baseline="0" dirty="0" err="1" smtClean="0">
                <a:solidFill>
                  <a:schemeClr val="tx1"/>
                </a:solidFill>
                <a:effectLst/>
                <a:latin typeface="+mn-lt"/>
                <a:ea typeface="+mn-ea"/>
                <a:cs typeface="+mn-cs"/>
              </a:rPr>
              <a:t>catch-up</a:t>
            </a:r>
            <a:r>
              <a:rPr lang="pt-PT" sz="1200" b="0" i="0" kern="1200" baseline="0" dirty="0" smtClean="0">
                <a:solidFill>
                  <a:schemeClr val="tx1"/>
                </a:solidFill>
                <a:effectLst/>
                <a:latin typeface="+mn-lt"/>
                <a:ea typeface="+mn-ea"/>
                <a:cs typeface="+mn-cs"/>
              </a:rPr>
              <a:t> mais rápido que para a altura e que passa por um breve momento de excesso de peso e depois volta a normalidade. A eventual normalização do peso pode ser devido ás crianças se tornarem mais ativas depois do período de recuperação (</a:t>
            </a:r>
            <a:r>
              <a:rPr lang="pt-PT" sz="1200" b="0" i="0" kern="1200" baseline="0" dirty="0" err="1" smtClean="0">
                <a:solidFill>
                  <a:schemeClr val="tx1"/>
                </a:solidFill>
                <a:effectLst/>
                <a:latin typeface="+mn-lt"/>
                <a:ea typeface="+mn-ea"/>
                <a:cs typeface="+mn-cs"/>
              </a:rPr>
              <a:t>Tambem</a:t>
            </a:r>
            <a:r>
              <a:rPr lang="pt-PT" sz="1200" b="0" i="0" kern="1200" baseline="0" dirty="0" smtClean="0">
                <a:solidFill>
                  <a:schemeClr val="tx1"/>
                </a:solidFill>
                <a:effectLst/>
                <a:latin typeface="+mn-lt"/>
                <a:ea typeface="+mn-ea"/>
                <a:cs typeface="+mn-cs"/>
              </a:rPr>
              <a:t> a terapia leva mais calorias, embora o consumo de comida seja o mesmo)</a:t>
            </a:r>
          </a:p>
          <a:p>
            <a:r>
              <a:rPr lang="pt-PT" sz="1200" b="0" i="0" kern="1200" baseline="0" dirty="0" smtClean="0">
                <a:solidFill>
                  <a:schemeClr val="tx1"/>
                </a:solidFill>
                <a:effectLst/>
                <a:latin typeface="+mn-lt"/>
                <a:ea typeface="+mn-ea"/>
                <a:cs typeface="+mn-cs"/>
              </a:rPr>
              <a:t> </a:t>
            </a:r>
          </a:p>
          <a:p>
            <a:endParaRPr lang="pt-PT" sz="1200" b="0" i="0" kern="1200" baseline="0" dirty="0" smtClean="0">
              <a:solidFill>
                <a:schemeClr val="tx1"/>
              </a:solidFill>
              <a:effectLst/>
              <a:latin typeface="+mn-lt"/>
              <a:ea typeface="+mn-ea"/>
              <a:cs typeface="+mn-cs"/>
            </a:endParaRPr>
          </a:p>
          <a:p>
            <a:r>
              <a:rPr lang="pt-PT" sz="1200" b="0" i="0" kern="1200" baseline="0" dirty="0" smtClean="0">
                <a:solidFill>
                  <a:schemeClr val="tx1"/>
                </a:solidFill>
                <a:effectLst/>
                <a:latin typeface="+mn-lt"/>
                <a:ea typeface="+mn-ea"/>
                <a:cs typeface="+mn-cs"/>
              </a:rPr>
              <a:t> </a:t>
            </a:r>
          </a:p>
          <a:p>
            <a:endParaRPr lang="pt-PT" sz="1200" b="0" i="0" kern="1200" baseline="0" dirty="0" smtClean="0">
              <a:solidFill>
                <a:schemeClr val="tx1"/>
              </a:solidFill>
              <a:effectLst/>
              <a:latin typeface="+mn-lt"/>
              <a:ea typeface="+mn-ea"/>
              <a:cs typeface="+mn-cs"/>
            </a:endParaRPr>
          </a:p>
          <a:p>
            <a:endParaRPr lang="pt-PT" sz="1200" b="0" i="0" kern="1200" baseline="0" dirty="0" smtClean="0">
              <a:solidFill>
                <a:schemeClr val="tx1"/>
              </a:solidFill>
              <a:effectLst/>
              <a:latin typeface="+mn-lt"/>
              <a:ea typeface="+mn-ea"/>
              <a:cs typeface="+mn-cs"/>
            </a:endParaRPr>
          </a:p>
          <a:p>
            <a:r>
              <a:rPr lang="pt-PT" sz="1200" b="0" i="0" kern="1200" baseline="0" dirty="0" smtClean="0">
                <a:solidFill>
                  <a:schemeClr val="tx1"/>
                </a:solidFill>
                <a:effectLst/>
                <a:latin typeface="+mn-lt"/>
                <a:ea typeface="+mn-ea"/>
                <a:cs typeface="+mn-cs"/>
              </a:rPr>
              <a:t> </a:t>
            </a:r>
            <a:endParaRPr lang="pt-PT" dirty="0"/>
          </a:p>
        </p:txBody>
      </p:sp>
      <p:sp>
        <p:nvSpPr>
          <p:cNvPr id="4" name="Marcador de Posição do Número do Diapositivo 3"/>
          <p:cNvSpPr>
            <a:spLocks noGrp="1"/>
          </p:cNvSpPr>
          <p:nvPr>
            <p:ph type="sldNum" sz="quarter" idx="10"/>
          </p:nvPr>
        </p:nvSpPr>
        <p:spPr/>
        <p:txBody>
          <a:bodyPr/>
          <a:lstStyle/>
          <a:p>
            <a:fld id="{4EDF2853-584C-4895-A7CF-77199EF58AC7}" type="slidenum">
              <a:rPr lang="pt-PT" smtClean="0"/>
              <a:pPr/>
              <a:t>9</a:t>
            </a:fld>
            <a:endParaRPr lang="pt-PT"/>
          </a:p>
        </p:txBody>
      </p:sp>
    </p:spTree>
    <p:extLst>
      <p:ext uri="{BB962C8B-B14F-4D97-AF65-F5344CB8AC3E}">
        <p14:creationId xmlns:p14="http://schemas.microsoft.com/office/powerpoint/2010/main" val="354694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O retardamento do</a:t>
            </a:r>
            <a:r>
              <a:rPr lang="pt-PT" baseline="0" dirty="0" smtClean="0"/>
              <a:t> crescimento durou entre 5 a 13.5 anos. Este extremo levou a um marcado atraso no crescimento.</a:t>
            </a:r>
          </a:p>
          <a:p>
            <a:r>
              <a:rPr lang="pt-PT" baseline="0" dirty="0" smtClean="0"/>
              <a:t>Após a tomada de L-T4 todos os pacientes exibiram um saliente </a:t>
            </a:r>
            <a:r>
              <a:rPr lang="pt-PT" baseline="0" dirty="0" err="1" smtClean="0"/>
              <a:t>catch-up</a:t>
            </a:r>
            <a:r>
              <a:rPr lang="pt-PT" baseline="0" dirty="0" smtClean="0"/>
              <a:t> </a:t>
            </a:r>
            <a:r>
              <a:rPr lang="pt-PT" baseline="0" dirty="0" err="1" smtClean="0"/>
              <a:t>growth</a:t>
            </a:r>
            <a:r>
              <a:rPr lang="pt-PT" baseline="0" dirty="0" smtClean="0"/>
              <a:t> que não se distinguiu do surto de crescimento (Excepto no paciente 4).</a:t>
            </a:r>
          </a:p>
          <a:p>
            <a:endParaRPr lang="pt-PT" baseline="0" dirty="0" smtClean="0"/>
          </a:p>
          <a:p>
            <a:r>
              <a:rPr lang="pt-PT" baseline="0" dirty="0" smtClean="0"/>
              <a:t>PACIENTE 2 E 3 – TIPO A</a:t>
            </a:r>
          </a:p>
          <a:p>
            <a:r>
              <a:rPr lang="pt-PT" baseline="0" dirty="0" smtClean="0"/>
              <a:t>PACIENTE 4 – TIPO B OU AB</a:t>
            </a:r>
          </a:p>
          <a:p>
            <a:endParaRPr lang="pt-PT" baseline="0" dirty="0" smtClean="0"/>
          </a:p>
          <a:p>
            <a:r>
              <a:rPr lang="pt-PT" baseline="0" dirty="0" smtClean="0"/>
              <a:t>Três </a:t>
            </a:r>
            <a:r>
              <a:rPr lang="pt-PT" baseline="0" dirty="0" err="1" smtClean="0"/>
              <a:t>possiveis</a:t>
            </a:r>
            <a:r>
              <a:rPr lang="pt-PT" baseline="0" dirty="0" smtClean="0"/>
              <a:t> causas foram propostas para explicar o fracasso do </a:t>
            </a:r>
            <a:r>
              <a:rPr lang="pt-PT" baseline="0" dirty="0" err="1" smtClean="0"/>
              <a:t>catch-up</a:t>
            </a:r>
            <a:r>
              <a:rPr lang="pt-PT" baseline="0" dirty="0" smtClean="0"/>
              <a:t> </a:t>
            </a:r>
            <a:r>
              <a:rPr lang="pt-PT" baseline="0" dirty="0" err="1" smtClean="0"/>
              <a:t>growth</a:t>
            </a:r>
            <a:r>
              <a:rPr lang="pt-PT" baseline="0" dirty="0" smtClean="0"/>
              <a:t> (isto é, não atingir a Estatura-Alvo)</a:t>
            </a:r>
          </a:p>
          <a:p>
            <a:r>
              <a:rPr lang="pt-PT" baseline="0" dirty="0" smtClean="0"/>
              <a:t>1. O hipertiroidismo pode influenciar </a:t>
            </a:r>
            <a:r>
              <a:rPr lang="pt-PT" baseline="0" dirty="0" err="1" smtClean="0"/>
              <a:t>directamente</a:t>
            </a:r>
            <a:r>
              <a:rPr lang="pt-PT" baseline="0" dirty="0" smtClean="0"/>
              <a:t> o </a:t>
            </a:r>
            <a:r>
              <a:rPr lang="pt-PT" baseline="0" dirty="0" err="1" smtClean="0"/>
              <a:t>potêncial</a:t>
            </a:r>
            <a:r>
              <a:rPr lang="pt-PT" baseline="0" dirty="0" smtClean="0"/>
              <a:t> de </a:t>
            </a:r>
            <a:r>
              <a:rPr lang="pt-PT" baseline="0" dirty="0" err="1" smtClean="0"/>
              <a:t>catch-up</a:t>
            </a:r>
            <a:r>
              <a:rPr lang="pt-PT" baseline="0" dirty="0" smtClean="0"/>
              <a:t> </a:t>
            </a:r>
            <a:r>
              <a:rPr lang="pt-PT" baseline="0" dirty="0" err="1" smtClean="0"/>
              <a:t>growth</a:t>
            </a:r>
            <a:r>
              <a:rPr lang="pt-PT" baseline="0" dirty="0" smtClean="0"/>
              <a:t> (Provavelmente através dos danos irreversíveis causados na placa de crescimento de cartilagem pois a T4 estimula a maturação do esqueleto)</a:t>
            </a:r>
          </a:p>
          <a:p>
            <a:r>
              <a:rPr lang="pt-PT" baseline="0" dirty="0" smtClean="0"/>
              <a:t>2. O tratamento excessivo com T4 pode estimular a maturação dos ossos</a:t>
            </a:r>
          </a:p>
          <a:p>
            <a:r>
              <a:rPr lang="pt-PT" baseline="0" dirty="0" smtClean="0"/>
              <a:t>3. O surto da puberdade durante a altura do </a:t>
            </a:r>
            <a:r>
              <a:rPr lang="pt-PT" baseline="0" dirty="0" err="1" smtClean="0"/>
              <a:t>catch-up</a:t>
            </a:r>
            <a:r>
              <a:rPr lang="pt-PT" baseline="0" dirty="0" smtClean="0"/>
              <a:t> </a:t>
            </a:r>
            <a:r>
              <a:rPr lang="pt-PT" baseline="0" dirty="0" err="1" smtClean="0"/>
              <a:t>growth</a:t>
            </a:r>
            <a:r>
              <a:rPr lang="pt-PT" baseline="0" dirty="0" smtClean="0"/>
              <a:t> pode limitar a chance de chegar a curva de normalidade, isto é, um </a:t>
            </a:r>
            <a:r>
              <a:rPr lang="pt-PT" baseline="0" dirty="0" err="1" smtClean="0"/>
              <a:t>catch-up</a:t>
            </a:r>
            <a:r>
              <a:rPr lang="pt-PT" baseline="0" dirty="0" smtClean="0"/>
              <a:t> </a:t>
            </a:r>
            <a:r>
              <a:rPr lang="pt-PT" baseline="0" dirty="0" err="1" smtClean="0"/>
              <a:t>growth</a:t>
            </a:r>
            <a:r>
              <a:rPr lang="pt-PT" baseline="0" dirty="0" smtClean="0"/>
              <a:t> completo.</a:t>
            </a:r>
          </a:p>
          <a:p>
            <a:endParaRPr lang="pt-PT" baseline="0" dirty="0" smtClean="0"/>
          </a:p>
          <a:p>
            <a:r>
              <a:rPr lang="pt-PT" baseline="0" dirty="0" smtClean="0"/>
              <a:t>A causa 3 é a mais </a:t>
            </a:r>
            <a:r>
              <a:rPr lang="pt-PT" baseline="0" dirty="0" err="1" smtClean="0"/>
              <a:t>provavel</a:t>
            </a:r>
            <a:r>
              <a:rPr lang="pt-PT" baseline="0" dirty="0" smtClean="0"/>
              <a:t> porque:</a:t>
            </a:r>
          </a:p>
          <a:p>
            <a:r>
              <a:rPr lang="pt-PT" baseline="0" dirty="0" smtClean="0"/>
              <a:t>Os pacientes 2 e 3 já demonstravam sinais de puberdade quando começaram o tratamento e não conseguiram regressar ao percentil que pertenciam antes de ficar doentes ou atingir a estatura-alvo.</a:t>
            </a:r>
          </a:p>
          <a:p>
            <a:r>
              <a:rPr lang="pt-PT" baseline="0" dirty="0" smtClean="0"/>
              <a:t>O paciente 4 entrou na puberdade 4 anos depois do tratamento e foi o único que quase completou o </a:t>
            </a:r>
            <a:r>
              <a:rPr lang="pt-PT" baseline="0" dirty="0" err="1" smtClean="0"/>
              <a:t>catch-up</a:t>
            </a:r>
            <a:r>
              <a:rPr lang="pt-PT" baseline="0" dirty="0" smtClean="0"/>
              <a:t> </a:t>
            </a:r>
            <a:r>
              <a:rPr lang="pt-PT" baseline="0" dirty="0" err="1" smtClean="0"/>
              <a:t>growth</a:t>
            </a:r>
            <a:r>
              <a:rPr lang="pt-PT" baseline="0" dirty="0" smtClean="0"/>
              <a:t>. </a:t>
            </a:r>
          </a:p>
          <a:p>
            <a:r>
              <a:rPr lang="pt-PT" baseline="0" dirty="0" smtClean="0"/>
              <a:t>Estas afirmações parecem confirmar que quando a T4 é tomada na altura do crescimento ocorre um </a:t>
            </a:r>
            <a:r>
              <a:rPr lang="pt-PT" baseline="0" dirty="0" err="1" smtClean="0"/>
              <a:t>catch-up</a:t>
            </a:r>
            <a:r>
              <a:rPr lang="pt-PT" baseline="0" dirty="0" smtClean="0"/>
              <a:t> </a:t>
            </a:r>
            <a:r>
              <a:rPr lang="pt-PT" baseline="0" dirty="0" err="1" smtClean="0"/>
              <a:t>growth</a:t>
            </a:r>
            <a:r>
              <a:rPr lang="pt-PT" baseline="0" dirty="0" smtClean="0"/>
              <a:t> incompleto. Provavelmente as hormonas sexuais esteroides induzem uma aceleração desproporcional  da maturação óssea em relação ao crescimento linear o que resulta numa na fusão epifisária antes do </a:t>
            </a:r>
            <a:r>
              <a:rPr lang="pt-PT" baseline="0" dirty="0" err="1" smtClean="0"/>
              <a:t>catch-up</a:t>
            </a:r>
            <a:r>
              <a:rPr lang="pt-PT" baseline="0" dirty="0" smtClean="0"/>
              <a:t> </a:t>
            </a:r>
            <a:r>
              <a:rPr lang="pt-PT" baseline="0" dirty="0" err="1" smtClean="0"/>
              <a:t>growth</a:t>
            </a:r>
            <a:r>
              <a:rPr lang="pt-PT" baseline="0" dirty="0" smtClean="0"/>
              <a:t> ser atingido.</a:t>
            </a:r>
          </a:p>
          <a:p>
            <a:endParaRPr lang="pt-PT" baseline="0" dirty="0" smtClean="0"/>
          </a:p>
          <a:p>
            <a:r>
              <a:rPr lang="pt-PT" dirty="0" smtClean="0"/>
              <a:t>Estatura-alvo (TH): </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t>Algumas funções biológicas dependem do potencial genético como o crescimento. No entanto, a qualquer momento, desde a concepção e especialmente nas crianças pequenas, factores ambientais podem perturbar o ritmo e a qualidade deste processo. O alcance desta meta biológica depende, na verdade, das condições do ambiente onde se dá o crescimento da criança e a sua influência é marcante.</a:t>
            </a:r>
          </a:p>
          <a:p>
            <a:endParaRPr lang="pt-PT" baseline="0" dirty="0" smtClean="0"/>
          </a:p>
        </p:txBody>
      </p:sp>
      <p:sp>
        <p:nvSpPr>
          <p:cNvPr id="4" name="Marcador de Posição do Número do Diapositivo 3"/>
          <p:cNvSpPr>
            <a:spLocks noGrp="1"/>
          </p:cNvSpPr>
          <p:nvPr>
            <p:ph type="sldNum" sz="quarter" idx="10"/>
          </p:nvPr>
        </p:nvSpPr>
        <p:spPr/>
        <p:txBody>
          <a:bodyPr/>
          <a:lstStyle/>
          <a:p>
            <a:fld id="{4EDF2853-584C-4895-A7CF-77199EF58AC7}" type="slidenum">
              <a:rPr lang="pt-PT" smtClean="0"/>
              <a:pPr/>
              <a:t>11</a:t>
            </a:fld>
            <a:endParaRPr lang="pt-PT"/>
          </a:p>
        </p:txBody>
      </p:sp>
    </p:spTree>
    <p:extLst>
      <p:ext uri="{BB962C8B-B14F-4D97-AF65-F5344CB8AC3E}">
        <p14:creationId xmlns:p14="http://schemas.microsoft.com/office/powerpoint/2010/main" val="159014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O </a:t>
            </a:r>
            <a:r>
              <a:rPr lang="pt-PT" dirty="0" err="1" smtClean="0"/>
              <a:t>mid-growth</a:t>
            </a:r>
            <a:r>
              <a:rPr lang="pt-PT" dirty="0" smtClean="0"/>
              <a:t> pode ser detectado do lado esquerdo</a:t>
            </a:r>
            <a:r>
              <a:rPr lang="pt-PT" baseline="0" dirty="0" smtClean="0"/>
              <a:t> do gráfico</a:t>
            </a:r>
          </a:p>
          <a:p>
            <a:pPr marL="171450" indent="-171450">
              <a:buFont typeface="Arial" pitchFamily="34" charset="0"/>
              <a:buChar char="•"/>
            </a:pPr>
            <a:r>
              <a:rPr lang="pt-PT" baseline="0" dirty="0" smtClean="0"/>
              <a:t>A grossura da linha está relacionada com a intensidade (cm/ano) do crescimento</a:t>
            </a:r>
          </a:p>
          <a:p>
            <a:pPr marL="171450" indent="-171450">
              <a:buFont typeface="Arial" pitchFamily="34" charset="0"/>
              <a:buChar char="•"/>
            </a:pPr>
            <a:r>
              <a:rPr lang="pt-PT" baseline="0" dirty="0" smtClean="0"/>
              <a:t>O comprimento da linha está relacionado com a duração (anos)</a:t>
            </a:r>
          </a:p>
        </p:txBody>
      </p:sp>
      <p:sp>
        <p:nvSpPr>
          <p:cNvPr id="4" name="Marcador de Posição do Número do Diapositivo 3"/>
          <p:cNvSpPr>
            <a:spLocks noGrp="1"/>
          </p:cNvSpPr>
          <p:nvPr>
            <p:ph type="sldNum" sz="quarter" idx="10"/>
          </p:nvPr>
        </p:nvSpPr>
        <p:spPr/>
        <p:txBody>
          <a:bodyPr/>
          <a:lstStyle/>
          <a:p>
            <a:fld id="{4EDF2853-584C-4895-A7CF-77199EF58AC7}" type="slidenum">
              <a:rPr lang="pt-PT" smtClean="0"/>
              <a:pPr/>
              <a:t>22</a:t>
            </a:fld>
            <a:endParaRPr lang="pt-PT"/>
          </a:p>
        </p:txBody>
      </p:sp>
    </p:spTree>
    <p:extLst>
      <p:ext uri="{BB962C8B-B14F-4D97-AF65-F5344CB8AC3E}">
        <p14:creationId xmlns:p14="http://schemas.microsoft.com/office/powerpoint/2010/main" val="1887838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4EDF2853-584C-4895-A7CF-77199EF58AC7}" type="slidenum">
              <a:rPr lang="pt-PT" smtClean="0"/>
              <a:pPr/>
              <a:t>25</a:t>
            </a:fld>
            <a:endParaRPr lang="pt-PT"/>
          </a:p>
        </p:txBody>
      </p:sp>
    </p:spTree>
    <p:extLst>
      <p:ext uri="{BB962C8B-B14F-4D97-AF65-F5344CB8AC3E}">
        <p14:creationId xmlns:p14="http://schemas.microsoft.com/office/powerpoint/2010/main" val="211908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192911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196146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148796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212368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178354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1087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276219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92702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288499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82210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20A92EAA-F86F-4A34-A28C-009F7F80AFAE}" type="datetimeFigureOut">
              <a:rPr lang="pt-PT" smtClean="0"/>
              <a:pPr/>
              <a:t>26/06/2013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F36893D-C73D-4F70-8D85-67A3E40C5E0F}" type="slidenum">
              <a:rPr lang="pt-PT" smtClean="0"/>
              <a:pPr/>
              <a:t>‹nº›</a:t>
            </a:fld>
            <a:endParaRPr lang="pt-PT"/>
          </a:p>
        </p:txBody>
      </p:sp>
    </p:spTree>
    <p:extLst>
      <p:ext uri="{BB962C8B-B14F-4D97-AF65-F5344CB8AC3E}">
        <p14:creationId xmlns:p14="http://schemas.microsoft.com/office/powerpoint/2010/main" val="140240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92EAA-F86F-4A34-A28C-009F7F80AFAE}" type="datetimeFigureOut">
              <a:rPr lang="pt-PT" smtClean="0"/>
              <a:pPr/>
              <a:t>26/06/2013</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6893D-C73D-4F70-8D85-67A3E40C5E0F}" type="slidenum">
              <a:rPr lang="pt-PT" smtClean="0"/>
              <a:pPr/>
              <a:t>‹nº›</a:t>
            </a:fld>
            <a:endParaRPr lang="pt-PT"/>
          </a:p>
        </p:txBody>
      </p:sp>
    </p:spTree>
    <p:extLst>
      <p:ext uri="{BB962C8B-B14F-4D97-AF65-F5344CB8AC3E}">
        <p14:creationId xmlns:p14="http://schemas.microsoft.com/office/powerpoint/2010/main" val="20268332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793" y="1124744"/>
            <a:ext cx="691276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ctrTitle"/>
          </p:nvPr>
        </p:nvSpPr>
        <p:spPr>
          <a:xfrm>
            <a:off x="251520" y="404664"/>
            <a:ext cx="8712968" cy="936104"/>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pt-PT" sz="3600" dirty="0" smtClean="0">
                <a:latin typeface="Aharoni" pitchFamily="2" charset="-79"/>
                <a:cs typeface="Aharoni" pitchFamily="2" charset="-79"/>
              </a:rPr>
              <a:t>Cedo ou tarde, de novo normal: </a:t>
            </a:r>
            <a:r>
              <a:rPr lang="pt-PT" sz="3600" i="1" dirty="0" err="1" smtClean="0">
                <a:latin typeface="Aharoni" pitchFamily="2" charset="-79"/>
                <a:cs typeface="Aharoni" pitchFamily="2" charset="-79"/>
              </a:rPr>
              <a:t>Catch-up</a:t>
            </a:r>
            <a:r>
              <a:rPr lang="pt-PT" sz="3600" i="1" dirty="0" smtClean="0">
                <a:latin typeface="Aharoni" pitchFamily="2" charset="-79"/>
                <a:cs typeface="Aharoni" pitchFamily="2" charset="-79"/>
              </a:rPr>
              <a:t> </a:t>
            </a:r>
            <a:r>
              <a:rPr lang="pt-PT" sz="3600" i="1" dirty="0" err="1" smtClean="0">
                <a:latin typeface="Aharoni" pitchFamily="2" charset="-79"/>
                <a:cs typeface="Aharoni" pitchFamily="2" charset="-79"/>
              </a:rPr>
              <a:t>Growth</a:t>
            </a:r>
            <a:endParaRPr lang="pt-PT" sz="2000" i="1" dirty="0">
              <a:latin typeface="Aharoni" pitchFamily="2" charset="-79"/>
              <a:cs typeface="Aharoni" pitchFamily="2" charset="-79"/>
            </a:endParaRPr>
          </a:p>
        </p:txBody>
      </p:sp>
      <p:sp>
        <p:nvSpPr>
          <p:cNvPr id="3" name="Subtítulo 2"/>
          <p:cNvSpPr>
            <a:spLocks noGrp="1"/>
          </p:cNvSpPr>
          <p:nvPr>
            <p:ph type="subTitle" idx="1"/>
          </p:nvPr>
        </p:nvSpPr>
        <p:spPr>
          <a:xfrm>
            <a:off x="2339752" y="4725144"/>
            <a:ext cx="4896544" cy="1872208"/>
          </a:xfr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pt-PT" sz="1600" b="1" dirty="0" smtClean="0"/>
              <a:t>Universidade de Évora </a:t>
            </a:r>
          </a:p>
          <a:p>
            <a:r>
              <a:rPr lang="pt-PT" sz="1600" b="1" dirty="0" smtClean="0"/>
              <a:t>Licenciatura em Biologia Humana</a:t>
            </a:r>
          </a:p>
          <a:p>
            <a:r>
              <a:rPr lang="pt-PT" sz="1600" b="1" dirty="0" smtClean="0"/>
              <a:t>Biologia do Desenvolvimento</a:t>
            </a:r>
            <a:r>
              <a:rPr lang="pt-PT" sz="1600" dirty="0" smtClean="0"/>
              <a:t> </a:t>
            </a:r>
          </a:p>
          <a:p>
            <a:r>
              <a:rPr lang="pt-PT" sz="1600" dirty="0" smtClean="0"/>
              <a:t>2012-2013</a:t>
            </a:r>
          </a:p>
          <a:p>
            <a:r>
              <a:rPr lang="pt-PT" sz="1600" dirty="0" smtClean="0"/>
              <a:t>Docente: Prof. Paulo de Oliveira</a:t>
            </a:r>
          </a:p>
          <a:p>
            <a:r>
              <a:rPr lang="pt-PT" sz="1600" dirty="0" smtClean="0"/>
              <a:t>Discentes: Joana Bastos nº28837; David Martins nº29639</a:t>
            </a:r>
          </a:p>
        </p:txBody>
      </p:sp>
      <p:pic>
        <p:nvPicPr>
          <p:cNvPr id="3076" name="Picture 4" descr="G:\Universidade\Logos UÉ\logoue_pcast_transparen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6185" y="1700808"/>
            <a:ext cx="1298090" cy="132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5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Doença Celíaca</a:t>
            </a:r>
            <a:endParaRPr lang="pt-PT" dirty="0">
              <a:latin typeface="Aharoni" pitchFamily="2" charset="-79"/>
              <a:cs typeface="Aharoni" pitchFamily="2" charset="-79"/>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733" t="21311" r="19569" b="8552"/>
          <a:stretch/>
        </p:blipFill>
        <p:spPr bwMode="auto">
          <a:xfrm>
            <a:off x="39414" y="1527698"/>
            <a:ext cx="4840014" cy="522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17" t="21759" r="50000" b="16794"/>
          <a:stretch/>
        </p:blipFill>
        <p:spPr bwMode="auto">
          <a:xfrm>
            <a:off x="5101754" y="2449981"/>
            <a:ext cx="4013052" cy="404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8" t="40712" r="66220" b="42039"/>
          <a:stretch/>
        </p:blipFill>
        <p:spPr bwMode="auto">
          <a:xfrm>
            <a:off x="4879428" y="1527698"/>
            <a:ext cx="2317532" cy="92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ângulo 2"/>
          <p:cNvSpPr/>
          <p:nvPr/>
        </p:nvSpPr>
        <p:spPr>
          <a:xfrm>
            <a:off x="4355976" y="6482741"/>
            <a:ext cx="4572000" cy="430887"/>
          </a:xfrm>
          <a:prstGeom prst="rect">
            <a:avLst/>
          </a:prstGeom>
        </p:spPr>
        <p:txBody>
          <a:bodyPr>
            <a:spAutoFit/>
          </a:bodyPr>
          <a:lstStyle/>
          <a:p>
            <a:pPr marL="514350" indent="-514350">
              <a:buFont typeface="+mj-lt"/>
              <a:buAutoNum type="arabicPeriod" startAt="15"/>
            </a:pPr>
            <a:r>
              <a:rPr lang="pt-PT" sz="1100" dirty="0" err="1"/>
              <a:t>Catch-up</a:t>
            </a:r>
            <a:r>
              <a:rPr lang="pt-PT" sz="1100" dirty="0"/>
              <a:t> </a:t>
            </a:r>
            <a:r>
              <a:rPr lang="pt-PT" sz="1100" dirty="0" err="1"/>
              <a:t>Growth</a:t>
            </a:r>
            <a:r>
              <a:rPr lang="pt-PT" sz="1100" dirty="0"/>
              <a:t> in 60 </a:t>
            </a:r>
            <a:r>
              <a:rPr lang="pt-PT" sz="1100" dirty="0" err="1"/>
              <a:t>Children</a:t>
            </a:r>
            <a:r>
              <a:rPr lang="pt-PT" sz="1100" dirty="0"/>
              <a:t> </a:t>
            </a:r>
            <a:r>
              <a:rPr lang="pt-PT" sz="1100" dirty="0" err="1"/>
              <a:t>whit</a:t>
            </a:r>
            <a:r>
              <a:rPr lang="pt-PT" sz="1100" dirty="0"/>
              <a:t> </a:t>
            </a:r>
            <a:r>
              <a:rPr lang="pt-PT" sz="1100" dirty="0" err="1"/>
              <a:t>celiac</a:t>
            </a:r>
            <a:r>
              <a:rPr lang="pt-PT" sz="1100" dirty="0"/>
              <a:t> </a:t>
            </a:r>
            <a:r>
              <a:rPr lang="pt-PT" sz="1100" dirty="0" err="1"/>
              <a:t>disease</a:t>
            </a:r>
            <a:r>
              <a:rPr lang="pt-PT" sz="1100" dirty="0"/>
              <a:t> (1993) G. M. </a:t>
            </a:r>
            <a:r>
              <a:rPr lang="pt-PT" sz="1100" dirty="0" err="1"/>
              <a:t>Damen</a:t>
            </a:r>
            <a:r>
              <a:rPr lang="pt-PT" sz="1100" dirty="0"/>
              <a:t>; B. </a:t>
            </a:r>
            <a:r>
              <a:rPr lang="pt-PT" sz="1100" dirty="0" err="1"/>
              <a:t>Boerma</a:t>
            </a:r>
            <a:r>
              <a:rPr lang="pt-PT" sz="1100" dirty="0"/>
              <a:t>; H. S. A. </a:t>
            </a:r>
            <a:r>
              <a:rPr lang="pt-PT" sz="1100" dirty="0" err="1"/>
              <a:t>Heymans</a:t>
            </a:r>
            <a:endParaRPr lang="pt-PT" sz="1100" dirty="0"/>
          </a:p>
        </p:txBody>
      </p:sp>
    </p:spTree>
    <p:extLst>
      <p:ext uri="{BB962C8B-B14F-4D97-AF65-F5344CB8AC3E}">
        <p14:creationId xmlns:p14="http://schemas.microsoft.com/office/powerpoint/2010/main" val="3734326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77064"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Hipertiroidismo</a:t>
            </a:r>
            <a:endParaRPr lang="pt-PT" dirty="0">
              <a:latin typeface="Aharoni" pitchFamily="2" charset="-79"/>
              <a:cs typeface="Aharoni" pitchFamily="2" charset="-79"/>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583" t="20666" r="23125" b="19666"/>
          <a:stretch/>
        </p:blipFill>
        <p:spPr bwMode="auto">
          <a:xfrm>
            <a:off x="4664086" y="1608116"/>
            <a:ext cx="444624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42" t="30908" r="50701" b="60022"/>
          <a:stretch/>
        </p:blipFill>
        <p:spPr bwMode="auto">
          <a:xfrm>
            <a:off x="5508104" y="6154716"/>
            <a:ext cx="3392905" cy="64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ângulo 3"/>
          <p:cNvSpPr/>
          <p:nvPr/>
        </p:nvSpPr>
        <p:spPr>
          <a:xfrm>
            <a:off x="579224" y="2420888"/>
            <a:ext cx="3687826"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pt-PT" b="1" dirty="0"/>
              <a:t>Hipertiroidismo</a:t>
            </a:r>
            <a:r>
              <a:rPr lang="pt-PT" dirty="0"/>
              <a:t>  é uma doença da </a:t>
            </a:r>
            <a:r>
              <a:rPr lang="pt-PT" dirty="0" smtClean="0"/>
              <a:t>glândula tiroidea, </a:t>
            </a:r>
            <a:r>
              <a:rPr lang="pt-PT" dirty="0"/>
              <a:t>que se caracteriza pela hiperfunção </a:t>
            </a:r>
            <a:r>
              <a:rPr lang="pt-PT" dirty="0" smtClean="0"/>
              <a:t>desta com </a:t>
            </a:r>
            <a:r>
              <a:rPr lang="pt-PT" dirty="0"/>
              <a:t>consequente </a:t>
            </a:r>
            <a:r>
              <a:rPr lang="pt-PT" dirty="0" err="1"/>
              <a:t>tirotoxicose</a:t>
            </a:r>
            <a:r>
              <a:rPr lang="pt-PT" dirty="0"/>
              <a:t>. </a:t>
            </a:r>
            <a:r>
              <a:rPr lang="pt-PT" u="sng" dirty="0" err="1"/>
              <a:t>Tirotoxicose</a:t>
            </a:r>
            <a:r>
              <a:rPr lang="pt-PT" dirty="0"/>
              <a:t> é o resultado clinico, fisiológico e bioquímico resultante do excesso de hormonas </a:t>
            </a:r>
            <a:r>
              <a:rPr lang="pt-PT" dirty="0" err="1"/>
              <a:t>tiroideias</a:t>
            </a:r>
            <a:r>
              <a:rPr lang="pt-PT" dirty="0"/>
              <a:t>: </a:t>
            </a:r>
            <a:r>
              <a:rPr lang="pt-PT" dirty="0" err="1"/>
              <a:t>tetraiodotironina</a:t>
            </a:r>
            <a:r>
              <a:rPr lang="pt-PT" dirty="0"/>
              <a:t> ou tiroxina(T4), </a:t>
            </a:r>
            <a:r>
              <a:rPr lang="pt-PT" dirty="0" err="1"/>
              <a:t>triiodotironina</a:t>
            </a:r>
            <a:r>
              <a:rPr lang="pt-PT" dirty="0"/>
              <a:t> (T3) ou ambos.</a:t>
            </a:r>
          </a:p>
        </p:txBody>
      </p:sp>
      <p:sp>
        <p:nvSpPr>
          <p:cNvPr id="3" name="Rectângulo 2"/>
          <p:cNvSpPr/>
          <p:nvPr/>
        </p:nvSpPr>
        <p:spPr>
          <a:xfrm>
            <a:off x="64003" y="6404312"/>
            <a:ext cx="4572000" cy="400110"/>
          </a:xfrm>
          <a:prstGeom prst="rect">
            <a:avLst/>
          </a:prstGeom>
        </p:spPr>
        <p:txBody>
          <a:bodyPr>
            <a:spAutoFit/>
          </a:bodyPr>
          <a:lstStyle/>
          <a:p>
            <a:r>
              <a:rPr lang="pt-PT" sz="1000" dirty="0" err="1"/>
              <a:t>Catch-up</a:t>
            </a:r>
            <a:r>
              <a:rPr lang="pt-PT" sz="1000" dirty="0"/>
              <a:t> </a:t>
            </a:r>
            <a:r>
              <a:rPr lang="pt-PT" sz="1000" dirty="0" err="1"/>
              <a:t>growth</a:t>
            </a:r>
            <a:r>
              <a:rPr lang="pt-PT" sz="1000" dirty="0"/>
              <a:t> </a:t>
            </a:r>
            <a:r>
              <a:rPr lang="pt-PT" sz="1000" dirty="0" err="1"/>
              <a:t>after</a:t>
            </a:r>
            <a:r>
              <a:rPr lang="pt-PT" sz="1000" dirty="0"/>
              <a:t> </a:t>
            </a:r>
            <a:r>
              <a:rPr lang="pt-PT" sz="1000" dirty="0" err="1"/>
              <a:t>prolonged</a:t>
            </a:r>
            <a:r>
              <a:rPr lang="pt-PT" sz="1000" dirty="0"/>
              <a:t> </a:t>
            </a:r>
            <a:r>
              <a:rPr lang="pt-PT" sz="1000" dirty="0" err="1"/>
              <a:t>hypothyroidism</a:t>
            </a:r>
            <a:r>
              <a:rPr lang="pt-PT" sz="1000" dirty="0"/>
              <a:t> (1996); </a:t>
            </a:r>
            <a:r>
              <a:rPr lang="pt-PT" sz="1000" dirty="0" err="1"/>
              <a:t>Boersma</a:t>
            </a:r>
            <a:r>
              <a:rPr lang="pt-PT" sz="1000" dirty="0"/>
              <a:t> B., </a:t>
            </a:r>
            <a:r>
              <a:rPr lang="pt-PT" sz="1000" dirty="0" err="1"/>
              <a:t>Otten</a:t>
            </a:r>
            <a:r>
              <a:rPr lang="pt-PT" sz="1000" dirty="0"/>
              <a:t> B. J., </a:t>
            </a:r>
            <a:r>
              <a:rPr lang="pt-PT" sz="1000" dirty="0" err="1"/>
              <a:t>Stoelinga</a:t>
            </a:r>
            <a:r>
              <a:rPr lang="pt-PT" sz="1000" dirty="0"/>
              <a:t> G. B. A., </a:t>
            </a:r>
            <a:r>
              <a:rPr lang="pt-PT" sz="1000" dirty="0" err="1"/>
              <a:t>Wit</a:t>
            </a:r>
            <a:r>
              <a:rPr lang="pt-PT" sz="1000" dirty="0"/>
              <a:t> J.M. </a:t>
            </a:r>
          </a:p>
        </p:txBody>
      </p:sp>
    </p:spTree>
    <p:extLst>
      <p:ext uri="{BB962C8B-B14F-4D97-AF65-F5344CB8AC3E}">
        <p14:creationId xmlns:p14="http://schemas.microsoft.com/office/powerpoint/2010/main" val="1140869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36" y="274638"/>
            <a:ext cx="972108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Hipertiroidismo</a:t>
            </a:r>
            <a:endParaRPr lang="pt-PT" dirty="0">
              <a:latin typeface="Aharoni" pitchFamily="2" charset="-79"/>
              <a:cs typeface="Aharoni" pitchFamily="2" charset="-79"/>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42" t="18000" r="22917" b="20666"/>
          <a:stretch/>
        </p:blipFill>
        <p:spPr bwMode="auto">
          <a:xfrm>
            <a:off x="251520" y="1484784"/>
            <a:ext cx="8892480"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158384"/>
            <a:ext cx="3395663"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ângulo 4"/>
          <p:cNvSpPr/>
          <p:nvPr/>
        </p:nvSpPr>
        <p:spPr>
          <a:xfrm>
            <a:off x="4427984" y="6284560"/>
            <a:ext cx="4572000" cy="400110"/>
          </a:xfrm>
          <a:prstGeom prst="rect">
            <a:avLst/>
          </a:prstGeom>
        </p:spPr>
        <p:txBody>
          <a:bodyPr>
            <a:spAutoFit/>
          </a:bodyPr>
          <a:lstStyle/>
          <a:p>
            <a:r>
              <a:rPr lang="pt-PT" sz="1000" dirty="0" err="1"/>
              <a:t>Catch-up</a:t>
            </a:r>
            <a:r>
              <a:rPr lang="pt-PT" sz="1000" dirty="0"/>
              <a:t> </a:t>
            </a:r>
            <a:r>
              <a:rPr lang="pt-PT" sz="1000" dirty="0" err="1"/>
              <a:t>growth</a:t>
            </a:r>
            <a:r>
              <a:rPr lang="pt-PT" sz="1000" dirty="0"/>
              <a:t> </a:t>
            </a:r>
            <a:r>
              <a:rPr lang="pt-PT" sz="1000" dirty="0" err="1"/>
              <a:t>after</a:t>
            </a:r>
            <a:r>
              <a:rPr lang="pt-PT" sz="1000" dirty="0"/>
              <a:t> </a:t>
            </a:r>
            <a:r>
              <a:rPr lang="pt-PT" sz="1000" dirty="0" err="1"/>
              <a:t>prolonged</a:t>
            </a:r>
            <a:r>
              <a:rPr lang="pt-PT" sz="1000" dirty="0"/>
              <a:t> </a:t>
            </a:r>
            <a:r>
              <a:rPr lang="pt-PT" sz="1000" dirty="0" err="1"/>
              <a:t>hypothyroidism</a:t>
            </a:r>
            <a:r>
              <a:rPr lang="pt-PT" sz="1000" dirty="0"/>
              <a:t> (1996); </a:t>
            </a:r>
            <a:r>
              <a:rPr lang="pt-PT" sz="1000" dirty="0" err="1"/>
              <a:t>Boersma</a:t>
            </a:r>
            <a:r>
              <a:rPr lang="pt-PT" sz="1000" dirty="0"/>
              <a:t> B., </a:t>
            </a:r>
            <a:r>
              <a:rPr lang="pt-PT" sz="1000" dirty="0" err="1"/>
              <a:t>Otten</a:t>
            </a:r>
            <a:r>
              <a:rPr lang="pt-PT" sz="1000" dirty="0"/>
              <a:t> B. J., </a:t>
            </a:r>
            <a:r>
              <a:rPr lang="pt-PT" sz="1000" dirty="0" err="1"/>
              <a:t>Stoelinga</a:t>
            </a:r>
            <a:r>
              <a:rPr lang="pt-PT" sz="1000" dirty="0"/>
              <a:t> G. B. A., </a:t>
            </a:r>
            <a:r>
              <a:rPr lang="pt-PT" sz="1000" dirty="0" err="1"/>
              <a:t>Wit</a:t>
            </a:r>
            <a:r>
              <a:rPr lang="pt-PT" sz="1000" dirty="0"/>
              <a:t> J.M. </a:t>
            </a:r>
          </a:p>
        </p:txBody>
      </p:sp>
    </p:spTree>
    <p:extLst>
      <p:ext uri="{BB962C8B-B14F-4D97-AF65-F5344CB8AC3E}">
        <p14:creationId xmlns:p14="http://schemas.microsoft.com/office/powerpoint/2010/main" val="1137288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err="1" smtClean="0">
                <a:latin typeface="Aharoni" pitchFamily="2" charset="-79"/>
                <a:cs typeface="Aharoni" pitchFamily="2" charset="-79"/>
              </a:rPr>
              <a:t>Catch-up</a:t>
            </a:r>
            <a:r>
              <a:rPr lang="pt-PT" dirty="0" smtClean="0">
                <a:latin typeface="Aharoni" pitchFamily="2" charset="-79"/>
                <a:cs typeface="Aharoni" pitchFamily="2" charset="-79"/>
              </a:rPr>
              <a:t> </a:t>
            </a:r>
            <a:r>
              <a:rPr lang="pt-PT" dirty="0" err="1" smtClean="0">
                <a:latin typeface="Aharoni" pitchFamily="2" charset="-79"/>
                <a:cs typeface="Aharoni" pitchFamily="2" charset="-79"/>
              </a:rPr>
              <a:t>Growth</a:t>
            </a:r>
            <a:r>
              <a:rPr lang="pt-PT" dirty="0" smtClean="0">
                <a:latin typeface="Aharoni" pitchFamily="2" charset="-79"/>
                <a:cs typeface="Aharoni" pitchFamily="2" charset="-79"/>
              </a:rPr>
              <a:t> e doenças na idade adulta</a:t>
            </a:r>
            <a:endParaRPr lang="pt-PT" dirty="0">
              <a:latin typeface="Aharoni" pitchFamily="2" charset="-79"/>
              <a:cs typeface="Aharoni" pitchFamily="2" charset="-79"/>
            </a:endParaRPr>
          </a:p>
        </p:txBody>
      </p:sp>
      <p:sp>
        <p:nvSpPr>
          <p:cNvPr id="6" name="Marcador de Posição de Conteúdo 2"/>
          <p:cNvSpPr>
            <a:spLocks noGrp="1"/>
          </p:cNvSpPr>
          <p:nvPr>
            <p:ph idx="1"/>
          </p:nvPr>
        </p:nvSpPr>
        <p:spPr>
          <a:xfrm>
            <a:off x="457200" y="1600201"/>
            <a:ext cx="8229600" cy="4565103"/>
          </a:xfrm>
        </p:spPr>
        <p:txBody>
          <a:bodyPr>
            <a:normAutofit/>
          </a:bodyPr>
          <a:lstStyle/>
          <a:p>
            <a:pPr algn="just">
              <a:buClr>
                <a:schemeClr val="accent5"/>
              </a:buClr>
              <a:buFont typeface="Calibri" pitchFamily="34" charset="0"/>
              <a:buChar char="→"/>
            </a:pPr>
            <a:r>
              <a:rPr lang="pt-PT" sz="2000" dirty="0" smtClean="0"/>
              <a:t>Existe relação comprovada por diversos estudos que a existência de </a:t>
            </a:r>
            <a:r>
              <a:rPr lang="pt-PT" sz="2000" dirty="0" err="1" smtClean="0"/>
              <a:t>Catch-up</a:t>
            </a:r>
            <a:r>
              <a:rPr lang="pt-PT" sz="2000" dirty="0" smtClean="0"/>
              <a:t> </a:t>
            </a:r>
            <a:r>
              <a:rPr lang="pt-PT" sz="2000" dirty="0" err="1" smtClean="0"/>
              <a:t>Growth</a:t>
            </a:r>
            <a:r>
              <a:rPr lang="pt-PT" sz="2000" dirty="0" smtClean="0"/>
              <a:t> é fator de risco para um número variado de doenças em adulto, tais como:</a:t>
            </a:r>
          </a:p>
          <a:p>
            <a:pPr algn="just">
              <a:buClr>
                <a:schemeClr val="accent5"/>
              </a:buClr>
              <a:buFont typeface="Calibri" pitchFamily="34" charset="0"/>
              <a:buChar char="→"/>
            </a:pPr>
            <a:endParaRPr lang="pt-PT" sz="2000" dirty="0" smtClean="0"/>
          </a:p>
          <a:p>
            <a:pPr algn="just">
              <a:buClr>
                <a:schemeClr val="accent5"/>
              </a:buClr>
              <a:buFont typeface="Wingdings" pitchFamily="2" charset="2"/>
              <a:buChar char="§"/>
            </a:pPr>
            <a:r>
              <a:rPr lang="pt-PT" sz="2000" dirty="0" smtClean="0"/>
              <a:t>Diabetes tipo 2</a:t>
            </a:r>
          </a:p>
          <a:p>
            <a:pPr algn="just">
              <a:buClr>
                <a:schemeClr val="accent5"/>
              </a:buClr>
              <a:buFont typeface="Wingdings" pitchFamily="2" charset="2"/>
              <a:buChar char="§"/>
            </a:pPr>
            <a:r>
              <a:rPr lang="pt-PT" sz="2000" dirty="0" smtClean="0"/>
              <a:t>Obesidade</a:t>
            </a:r>
          </a:p>
          <a:p>
            <a:pPr algn="just">
              <a:buClr>
                <a:schemeClr val="accent5"/>
              </a:buClr>
              <a:buFont typeface="Wingdings" pitchFamily="2" charset="2"/>
              <a:buChar char="§"/>
            </a:pPr>
            <a:r>
              <a:rPr lang="pt-PT" sz="2000" dirty="0" smtClean="0"/>
              <a:t>Doenças cardiovasculares</a:t>
            </a:r>
          </a:p>
          <a:p>
            <a:pPr algn="just">
              <a:buClr>
                <a:schemeClr val="accent5"/>
              </a:buClr>
              <a:buFont typeface="Wingdings" pitchFamily="2" charset="2"/>
              <a:buChar char="§"/>
            </a:pPr>
            <a:r>
              <a:rPr lang="pt-PT" sz="2000" dirty="0" smtClean="0"/>
              <a:t>Outras doenças metabólicas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88024" y="2413578"/>
            <a:ext cx="4355976" cy="444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110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pt-PT" dirty="0" err="1" smtClean="0">
                <a:latin typeface="Aharoni" pitchFamily="2" charset="-79"/>
                <a:cs typeface="Aharoni" pitchFamily="2" charset="-79"/>
              </a:rPr>
              <a:t>Catch-up</a:t>
            </a:r>
            <a:r>
              <a:rPr lang="pt-PT" dirty="0" smtClean="0">
                <a:latin typeface="Aharoni" pitchFamily="2" charset="-79"/>
                <a:cs typeface="Aharoni" pitchFamily="2" charset="-79"/>
              </a:rPr>
              <a:t> </a:t>
            </a:r>
            <a:r>
              <a:rPr lang="pt-PT" dirty="0" err="1" smtClean="0">
                <a:latin typeface="Aharoni" pitchFamily="2" charset="-79"/>
                <a:cs typeface="Aharoni" pitchFamily="2" charset="-79"/>
              </a:rPr>
              <a:t>Growth</a:t>
            </a:r>
            <a:r>
              <a:rPr lang="pt-PT" dirty="0" smtClean="0">
                <a:latin typeface="Aharoni" pitchFamily="2" charset="-79"/>
                <a:cs typeface="Aharoni" pitchFamily="2" charset="-79"/>
              </a:rPr>
              <a:t> e Diabetes tipo 2</a:t>
            </a:r>
            <a:endParaRPr lang="pt-PT" dirty="0">
              <a:latin typeface="Aharoni" pitchFamily="2" charset="-79"/>
              <a:cs typeface="Aharoni" pitchFamily="2" charset="-79"/>
            </a:endParaRPr>
          </a:p>
        </p:txBody>
      </p:sp>
      <p:sp>
        <p:nvSpPr>
          <p:cNvPr id="6" name="Marcador de Posição de Conteúdo 2"/>
          <p:cNvSpPr>
            <a:spLocks noGrp="1"/>
          </p:cNvSpPr>
          <p:nvPr>
            <p:ph idx="1"/>
          </p:nvPr>
        </p:nvSpPr>
        <p:spPr>
          <a:xfrm>
            <a:off x="457200" y="1600201"/>
            <a:ext cx="8229600" cy="4565103"/>
          </a:xfrm>
        </p:spPr>
        <p:txBody>
          <a:bodyPr>
            <a:normAutofit lnSpcReduction="10000"/>
          </a:bodyPr>
          <a:lstStyle/>
          <a:p>
            <a:pPr>
              <a:buClr>
                <a:schemeClr val="accent5"/>
              </a:buClr>
              <a:buFont typeface="Calibri" pitchFamily="34" charset="0"/>
              <a:buChar char="→"/>
            </a:pPr>
            <a:r>
              <a:rPr lang="pt-PT" sz="2000" dirty="0" smtClean="0"/>
              <a:t>Como é que o </a:t>
            </a:r>
            <a:r>
              <a:rPr lang="pt-PT" sz="2000" dirty="0" err="1" smtClean="0"/>
              <a:t>catch-up</a:t>
            </a:r>
            <a:r>
              <a:rPr lang="pt-PT" sz="2000" dirty="0" smtClean="0"/>
              <a:t> </a:t>
            </a:r>
            <a:r>
              <a:rPr lang="pt-PT" sz="2000" dirty="0" err="1" smtClean="0"/>
              <a:t>growth</a:t>
            </a:r>
            <a:r>
              <a:rPr lang="pt-PT" sz="2000" dirty="0" smtClean="0"/>
              <a:t> influencia a suscetibilidade à diabetes tipo 2? </a:t>
            </a:r>
          </a:p>
          <a:p>
            <a:pPr>
              <a:buClr>
                <a:schemeClr val="accent5"/>
              </a:buClr>
              <a:buFont typeface="Calibri" pitchFamily="34" charset="0"/>
              <a:buChar char="→"/>
            </a:pPr>
            <a:endParaRPr lang="pt-PT" sz="2000" dirty="0" smtClean="0"/>
          </a:p>
          <a:p>
            <a:pPr>
              <a:buClr>
                <a:schemeClr val="accent5"/>
              </a:buClr>
              <a:buFont typeface="Calibri" pitchFamily="34" charset="0"/>
              <a:buChar char="→"/>
            </a:pPr>
            <a:endParaRPr lang="pt-PT" sz="2000" dirty="0" smtClean="0"/>
          </a:p>
          <a:p>
            <a:pPr>
              <a:buClr>
                <a:schemeClr val="accent5"/>
              </a:buClr>
              <a:buFont typeface="Calibri" pitchFamily="34" charset="0"/>
              <a:buChar char="→"/>
            </a:pPr>
            <a:endParaRPr lang="pt-PT" sz="2000" dirty="0" smtClean="0"/>
          </a:p>
          <a:p>
            <a:pPr>
              <a:buClr>
                <a:schemeClr val="accent5"/>
              </a:buClr>
              <a:buFont typeface="Calibri" pitchFamily="34" charset="0"/>
              <a:buChar char="→"/>
            </a:pPr>
            <a:endParaRPr lang="pt-PT" sz="2000" dirty="0" smtClean="0"/>
          </a:p>
          <a:p>
            <a:pPr>
              <a:buClr>
                <a:schemeClr val="accent5"/>
              </a:buClr>
              <a:buFont typeface="Calibri" pitchFamily="34" charset="0"/>
              <a:buChar char="→"/>
            </a:pPr>
            <a:endParaRPr lang="pt-PT" sz="2000" dirty="0" smtClean="0"/>
          </a:p>
          <a:p>
            <a:pPr>
              <a:buClr>
                <a:schemeClr val="accent5"/>
              </a:buClr>
              <a:buFont typeface="Calibri" pitchFamily="34" charset="0"/>
              <a:buChar char="→"/>
            </a:pPr>
            <a:endParaRPr lang="pt-PT" sz="2000" dirty="0" smtClean="0"/>
          </a:p>
          <a:p>
            <a:pPr>
              <a:buClr>
                <a:schemeClr val="accent5"/>
              </a:buClr>
              <a:buFont typeface="Calibri" pitchFamily="34" charset="0"/>
              <a:buChar char="→"/>
            </a:pPr>
            <a:endParaRPr lang="en-US" sz="2000" dirty="0" smtClean="0"/>
          </a:p>
          <a:p>
            <a:pPr>
              <a:buClr>
                <a:schemeClr val="accent5"/>
              </a:buClr>
              <a:buFont typeface="Calibri" pitchFamily="34" charset="0"/>
              <a:buChar char="→"/>
            </a:pPr>
            <a:r>
              <a:rPr lang="pt-PT" sz="2000" dirty="0" smtClean="0"/>
              <a:t>Um ganho de peso pós natal rápido ou um constante ganho ao longo da infância podem influenciar a sensibilidade à insulina. </a:t>
            </a:r>
          </a:p>
          <a:p>
            <a:pPr>
              <a:buClr>
                <a:schemeClr val="accent5"/>
              </a:buClr>
              <a:buFont typeface="Calibri" pitchFamily="34" charset="0"/>
              <a:buChar char="→"/>
            </a:pPr>
            <a:r>
              <a:rPr lang="pt-PT" sz="2000" dirty="0" smtClean="0"/>
              <a:t>No entanto não existem estudos que separem os efeitos do </a:t>
            </a:r>
            <a:r>
              <a:rPr lang="pt-PT" sz="2000" dirty="0" err="1" smtClean="0"/>
              <a:t>catch-up</a:t>
            </a:r>
            <a:r>
              <a:rPr lang="pt-PT" sz="2000" dirty="0" smtClean="0"/>
              <a:t> </a:t>
            </a:r>
            <a:r>
              <a:rPr lang="pt-PT" sz="2000" dirty="0" err="1" smtClean="0"/>
              <a:t>growth</a:t>
            </a:r>
            <a:r>
              <a:rPr lang="pt-PT" sz="2000" dirty="0" smtClean="0"/>
              <a:t> nos primeiros anos de vida com os efeitos do </a:t>
            </a:r>
            <a:r>
              <a:rPr lang="pt-PT" sz="2000" dirty="0" err="1" smtClean="0"/>
              <a:t>catch-up</a:t>
            </a:r>
            <a:r>
              <a:rPr lang="pt-PT" sz="2000" dirty="0" smtClean="0"/>
              <a:t> durante o </a:t>
            </a:r>
            <a:r>
              <a:rPr lang="pt-PT" sz="2000" dirty="0" err="1" smtClean="0"/>
              <a:t>ínicio</a:t>
            </a:r>
            <a:r>
              <a:rPr lang="pt-PT" sz="2000" dirty="0" smtClean="0"/>
              <a:t> da infância e a infância em si.</a:t>
            </a:r>
          </a:p>
        </p:txBody>
      </p:sp>
      <p:graphicFrame>
        <p:nvGraphicFramePr>
          <p:cNvPr id="4" name="Diagrama 3"/>
          <p:cNvGraphicFramePr/>
          <p:nvPr/>
        </p:nvGraphicFramePr>
        <p:xfrm>
          <a:off x="1187624" y="2276872"/>
          <a:ext cx="6096000"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110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pt-PT" dirty="0" err="1" smtClean="0">
                <a:latin typeface="Aharoni" pitchFamily="2" charset="-79"/>
                <a:cs typeface="Aharoni" pitchFamily="2" charset="-79"/>
              </a:rPr>
              <a:t>Catch-up</a:t>
            </a:r>
            <a:r>
              <a:rPr lang="pt-PT" dirty="0" smtClean="0">
                <a:latin typeface="Aharoni" pitchFamily="2" charset="-79"/>
                <a:cs typeface="Aharoni" pitchFamily="2" charset="-79"/>
              </a:rPr>
              <a:t> </a:t>
            </a:r>
            <a:r>
              <a:rPr lang="pt-PT" dirty="0" err="1" smtClean="0">
                <a:latin typeface="Aharoni" pitchFamily="2" charset="-79"/>
                <a:cs typeface="Aharoni" pitchFamily="2" charset="-79"/>
              </a:rPr>
              <a:t>Growth</a:t>
            </a:r>
            <a:r>
              <a:rPr lang="pt-PT" dirty="0" smtClean="0">
                <a:latin typeface="Aharoni" pitchFamily="2" charset="-79"/>
                <a:cs typeface="Aharoni" pitchFamily="2" charset="-79"/>
              </a:rPr>
              <a:t> e Diabetes tipo 2</a:t>
            </a:r>
            <a:endParaRPr lang="pt-PT" dirty="0">
              <a:latin typeface="Aharoni" pitchFamily="2" charset="-79"/>
              <a:cs typeface="Aharoni" pitchFamily="2" charset="-79"/>
            </a:endParaRPr>
          </a:p>
        </p:txBody>
      </p:sp>
      <p:sp>
        <p:nvSpPr>
          <p:cNvPr id="7" name="CaixaDeTexto 6"/>
          <p:cNvSpPr txBox="1"/>
          <p:nvPr/>
        </p:nvSpPr>
        <p:spPr>
          <a:xfrm>
            <a:off x="1115616" y="5013176"/>
            <a:ext cx="6480720" cy="430887"/>
          </a:xfrm>
          <a:prstGeom prst="rect">
            <a:avLst/>
          </a:prstGeom>
          <a:noFill/>
        </p:spPr>
        <p:txBody>
          <a:bodyPr wrap="square" rtlCol="0">
            <a:spAutoFit/>
          </a:bodyPr>
          <a:lstStyle/>
          <a:p>
            <a:r>
              <a:rPr lang="en-US" sz="1100" smtClean="0"/>
              <a:t>Crowther </a:t>
            </a:r>
            <a:r>
              <a:rPr lang="en-US" sz="1100" dirty="0" err="1" smtClean="0"/>
              <a:t>Nige</a:t>
            </a:r>
            <a:r>
              <a:rPr lang="en-US" sz="1100" dirty="0" smtClean="0"/>
              <a:t>, [et al]. Influence of Catch</a:t>
            </a:r>
            <a:r>
              <a:rPr lang="pt-PT" sz="1100" dirty="0" smtClean="0"/>
              <a:t>-</a:t>
            </a:r>
            <a:r>
              <a:rPr lang="pt-PT" sz="1100" dirty="0" err="1" smtClean="0"/>
              <a:t>Up</a:t>
            </a:r>
            <a:r>
              <a:rPr lang="pt-PT" sz="1100" dirty="0" smtClean="0"/>
              <a:t> </a:t>
            </a:r>
            <a:r>
              <a:rPr lang="pt-PT" sz="1100" dirty="0" err="1" smtClean="0"/>
              <a:t>Growth</a:t>
            </a:r>
            <a:r>
              <a:rPr lang="pt-PT" sz="1100" dirty="0" smtClean="0"/>
              <a:t> </a:t>
            </a:r>
            <a:r>
              <a:rPr lang="pt-PT" sz="1100" dirty="0" err="1" smtClean="0"/>
              <a:t>on</a:t>
            </a:r>
            <a:r>
              <a:rPr lang="pt-PT" sz="1100" dirty="0" smtClean="0"/>
              <a:t> Glucose </a:t>
            </a:r>
            <a:r>
              <a:rPr lang="pt-PT" sz="1100" dirty="0" err="1" smtClean="0"/>
              <a:t>Tolereance</a:t>
            </a:r>
            <a:r>
              <a:rPr lang="pt-PT" sz="1100" dirty="0" smtClean="0"/>
              <a:t> </a:t>
            </a:r>
            <a:r>
              <a:rPr lang="pt-PT" sz="1100" dirty="0" err="1" smtClean="0"/>
              <a:t>and</a:t>
            </a:r>
            <a:r>
              <a:rPr lang="pt-PT" sz="1100" dirty="0" smtClean="0"/>
              <a:t> </a:t>
            </a:r>
            <a:r>
              <a:rPr lang="el-GR" sz="1100" dirty="0" smtClean="0"/>
              <a:t>β</a:t>
            </a:r>
            <a:r>
              <a:rPr lang="pt-PT" sz="1100" dirty="0" smtClean="0"/>
              <a:t>-</a:t>
            </a:r>
            <a:r>
              <a:rPr lang="pt-PT" sz="1100" dirty="0" err="1" smtClean="0"/>
              <a:t>Cell</a:t>
            </a:r>
            <a:r>
              <a:rPr lang="pt-PT" sz="1100" dirty="0" smtClean="0"/>
              <a:t> </a:t>
            </a:r>
            <a:r>
              <a:rPr lang="pt-PT" sz="1100" dirty="0" err="1" smtClean="0"/>
              <a:t>Function</a:t>
            </a:r>
            <a:r>
              <a:rPr lang="pt-PT" sz="1100" dirty="0" smtClean="0"/>
              <a:t> in 7-Year-</a:t>
            </a:r>
            <a:r>
              <a:rPr lang="en-US" sz="1100" dirty="0" smtClean="0"/>
              <a:t>Old Children: Results from the  birth to twenty study. </a:t>
            </a:r>
            <a:r>
              <a:rPr lang="en-US" sz="1100" dirty="0" err="1" smtClean="0"/>
              <a:t>Pedriatics</a:t>
            </a:r>
            <a:r>
              <a:rPr lang="en-US" sz="1100" dirty="0" smtClean="0"/>
              <a:t>. June 2008: 121:6; e1715</a:t>
            </a:r>
            <a:r>
              <a:rPr lang="pt-PT" sz="1100" dirty="0" smtClean="0"/>
              <a:t>-e1722 </a:t>
            </a:r>
            <a:endParaRPr lang="pt-PT" sz="1100" dirty="0"/>
          </a:p>
        </p:txBody>
      </p:sp>
      <p:pic>
        <p:nvPicPr>
          <p:cNvPr id="2051" name="Picture 3"/>
          <p:cNvPicPr>
            <a:picLocks noChangeAspect="1" noChangeArrowheads="1"/>
          </p:cNvPicPr>
          <p:nvPr/>
        </p:nvPicPr>
        <p:blipFill>
          <a:blip r:embed="rId2" cstate="print"/>
          <a:srcRect l="51675" t="18540" r="11808" b="44605"/>
          <a:stretch>
            <a:fillRect/>
          </a:stretch>
        </p:blipFill>
        <p:spPr bwMode="auto">
          <a:xfrm>
            <a:off x="0" y="1772816"/>
            <a:ext cx="4566361" cy="2880320"/>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l="51675" t="55395" r="11808" b="6851"/>
          <a:stretch>
            <a:fillRect/>
          </a:stretch>
        </p:blipFill>
        <p:spPr bwMode="auto">
          <a:xfrm>
            <a:off x="4463480" y="1628800"/>
            <a:ext cx="4680520" cy="3024336"/>
          </a:xfrm>
          <a:prstGeom prst="rect">
            <a:avLst/>
          </a:prstGeom>
          <a:noFill/>
          <a:ln w="9525">
            <a:noFill/>
            <a:miter lim="800000"/>
            <a:headEnd/>
            <a:tailEnd/>
          </a:ln>
        </p:spPr>
      </p:pic>
    </p:spTree>
    <p:extLst>
      <p:ext uri="{BB962C8B-B14F-4D97-AF65-F5344CB8AC3E}">
        <p14:creationId xmlns:p14="http://schemas.microsoft.com/office/powerpoint/2010/main" val="2370110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pt-PT" dirty="0" err="1" smtClean="0">
                <a:latin typeface="Aharoni" pitchFamily="2" charset="-79"/>
                <a:cs typeface="Aharoni" pitchFamily="2" charset="-79"/>
              </a:rPr>
              <a:t>Catch-up</a:t>
            </a:r>
            <a:r>
              <a:rPr lang="pt-PT" dirty="0" smtClean="0">
                <a:latin typeface="Aharoni" pitchFamily="2" charset="-79"/>
                <a:cs typeface="Aharoni" pitchFamily="2" charset="-79"/>
              </a:rPr>
              <a:t> </a:t>
            </a:r>
            <a:r>
              <a:rPr lang="pt-PT" dirty="0" err="1" smtClean="0">
                <a:latin typeface="Aharoni" pitchFamily="2" charset="-79"/>
                <a:cs typeface="Aharoni" pitchFamily="2" charset="-79"/>
              </a:rPr>
              <a:t>Growth</a:t>
            </a:r>
            <a:r>
              <a:rPr lang="pt-PT" dirty="0" smtClean="0">
                <a:latin typeface="Aharoni" pitchFamily="2" charset="-79"/>
                <a:cs typeface="Aharoni" pitchFamily="2" charset="-79"/>
              </a:rPr>
              <a:t> e Diabetes tipo 2</a:t>
            </a:r>
            <a:endParaRPr lang="pt-PT" dirty="0">
              <a:latin typeface="Aharoni" pitchFamily="2" charset="-79"/>
              <a:cs typeface="Aharoni" pitchFamily="2" charset="-79"/>
            </a:endParaRPr>
          </a:p>
        </p:txBody>
      </p:sp>
      <p:sp>
        <p:nvSpPr>
          <p:cNvPr id="4" name="Marcador de Posição de Conteúdo 2"/>
          <p:cNvSpPr txBox="1">
            <a:spLocks/>
          </p:cNvSpPr>
          <p:nvPr/>
        </p:nvSpPr>
        <p:spPr>
          <a:xfrm>
            <a:off x="395536" y="1628800"/>
            <a:ext cx="5544616" cy="456510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5"/>
              </a:buClr>
              <a:buFont typeface="Calibri" pitchFamily="34" charset="0"/>
              <a:buChar char="→"/>
            </a:pPr>
            <a:r>
              <a:rPr lang="pt-PT" sz="2000" i="1" dirty="0" err="1" smtClean="0"/>
              <a:t>Catch-up</a:t>
            </a:r>
            <a:r>
              <a:rPr lang="pt-PT" sz="2000" i="1" dirty="0" smtClean="0"/>
              <a:t> </a:t>
            </a:r>
            <a:r>
              <a:rPr lang="pt-PT" sz="2000" i="1" dirty="0" err="1" smtClean="0"/>
              <a:t>growth</a:t>
            </a:r>
            <a:r>
              <a:rPr lang="pt-PT" sz="2000" i="1" dirty="0" smtClean="0"/>
              <a:t> </a:t>
            </a:r>
            <a:r>
              <a:rPr lang="pt-PT" sz="2000" dirty="0" smtClean="0"/>
              <a:t>nos primeiros anos de vida leva a um aumento da resistência à insulina</a:t>
            </a:r>
          </a:p>
          <a:p>
            <a:pPr algn="just">
              <a:buClr>
                <a:schemeClr val="accent5"/>
              </a:buClr>
              <a:buFont typeface="Calibri" pitchFamily="34" charset="0"/>
              <a:buChar char="→"/>
            </a:pPr>
            <a:r>
              <a:rPr lang="pt-PT" sz="2000" dirty="0" smtClean="0"/>
              <a:t>O efeito é atenuado se o </a:t>
            </a:r>
            <a:r>
              <a:rPr lang="pt-PT" sz="2000" dirty="0" err="1" smtClean="0"/>
              <a:t>catch-up</a:t>
            </a:r>
            <a:r>
              <a:rPr lang="pt-PT" sz="2000" dirty="0" smtClean="0"/>
              <a:t> se der no primeiro ano de vida (Tipo A)</a:t>
            </a:r>
          </a:p>
          <a:p>
            <a:pPr algn="just">
              <a:buClr>
                <a:schemeClr val="accent5"/>
              </a:buClr>
              <a:buFont typeface="Calibri" pitchFamily="34" charset="0"/>
              <a:buChar char="→"/>
            </a:pPr>
            <a:r>
              <a:rPr lang="pt-PT" sz="2000" dirty="0" smtClean="0"/>
              <a:t>As crianças com baixo peso à nascença que ganham peso lentamente entre o nascimento e os 7 (Tipo B ou AB) anos de idade tinham maiores níveis de </a:t>
            </a:r>
            <a:r>
              <a:rPr lang="pt-PT" sz="2000" dirty="0" err="1" smtClean="0"/>
              <a:t>proinsulina</a:t>
            </a:r>
            <a:r>
              <a:rPr lang="pt-PT" sz="2000" dirty="0" smtClean="0"/>
              <a:t> e uma maior resposta secretória á glucose do que as crianças com </a:t>
            </a:r>
            <a:r>
              <a:rPr lang="pt-PT" sz="2000" dirty="0" err="1" smtClean="0"/>
              <a:t>catch-up</a:t>
            </a:r>
            <a:r>
              <a:rPr lang="pt-PT" sz="2000" dirty="0" smtClean="0"/>
              <a:t> no primeiro ano de idade.</a:t>
            </a:r>
          </a:p>
          <a:p>
            <a:pPr algn="just">
              <a:buClr>
                <a:schemeClr val="accent5"/>
              </a:buClr>
              <a:buFont typeface="Calibri" pitchFamily="34" charset="0"/>
              <a:buChar char="→"/>
            </a:pPr>
            <a:endParaRPr lang="pt-PT" sz="2000" dirty="0" smtClean="0"/>
          </a:p>
          <a:p>
            <a:pPr algn="just">
              <a:buClr>
                <a:schemeClr val="accent5"/>
              </a:buClr>
              <a:buFont typeface="Calibri" pitchFamily="34" charset="0"/>
              <a:buChar char="→"/>
            </a:pPr>
            <a:r>
              <a:rPr lang="pt-PT" sz="2000" b="1" dirty="0" smtClean="0"/>
              <a:t>O controlo do ritmo de crescimento das crianças influência a resistência à insulina durante a infância e possivelmente na vida adulta</a:t>
            </a:r>
          </a:p>
          <a:p>
            <a:pPr>
              <a:buClr>
                <a:schemeClr val="accent5"/>
              </a:buClr>
              <a:buFont typeface="Calibri" pitchFamily="34" charset="0"/>
              <a:buChar char="→"/>
            </a:pPr>
            <a:endParaRPr lang="pt-PT"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700808"/>
            <a:ext cx="305983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110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pt-PT" dirty="0" err="1" smtClean="0">
                <a:latin typeface="Aharoni" pitchFamily="2" charset="-79"/>
                <a:cs typeface="Aharoni" pitchFamily="2" charset="-79"/>
              </a:rPr>
              <a:t>Catch-up</a:t>
            </a:r>
            <a:r>
              <a:rPr lang="pt-PT" dirty="0" smtClean="0">
                <a:latin typeface="Aharoni" pitchFamily="2" charset="-79"/>
                <a:cs typeface="Aharoni" pitchFamily="2" charset="-79"/>
              </a:rPr>
              <a:t> </a:t>
            </a:r>
            <a:r>
              <a:rPr lang="pt-PT" dirty="0" err="1" smtClean="0">
                <a:latin typeface="Aharoni" pitchFamily="2" charset="-79"/>
                <a:cs typeface="Aharoni" pitchFamily="2" charset="-79"/>
              </a:rPr>
              <a:t>Growth</a:t>
            </a:r>
            <a:r>
              <a:rPr lang="pt-PT" dirty="0" smtClean="0">
                <a:latin typeface="Aharoni" pitchFamily="2" charset="-79"/>
                <a:cs typeface="Aharoni" pitchFamily="2" charset="-79"/>
              </a:rPr>
              <a:t> e Obesidade</a:t>
            </a:r>
            <a:endParaRPr lang="pt-PT" dirty="0">
              <a:latin typeface="Aharoni" pitchFamily="2" charset="-79"/>
              <a:cs typeface="Aharoni" pitchFamily="2" charset="-79"/>
            </a:endParaRPr>
          </a:p>
        </p:txBody>
      </p:sp>
      <p:sp>
        <p:nvSpPr>
          <p:cNvPr id="6" name="Marcador de Posição de Conteúdo 2"/>
          <p:cNvSpPr>
            <a:spLocks noGrp="1"/>
          </p:cNvSpPr>
          <p:nvPr>
            <p:ph idx="1"/>
          </p:nvPr>
        </p:nvSpPr>
        <p:spPr>
          <a:xfrm>
            <a:off x="457200" y="1600201"/>
            <a:ext cx="8229600" cy="2116831"/>
          </a:xfrm>
        </p:spPr>
        <p:txBody>
          <a:bodyPr>
            <a:normAutofit/>
          </a:bodyPr>
          <a:lstStyle/>
          <a:p>
            <a:pPr algn="just">
              <a:buClr>
                <a:schemeClr val="accent5"/>
              </a:buClr>
              <a:buFont typeface="Calibri" pitchFamily="34" charset="0"/>
              <a:buChar char="→"/>
            </a:pPr>
            <a:r>
              <a:rPr lang="pt-PT" sz="2000" dirty="0" smtClean="0"/>
              <a:t>Os mecanismos que predispõem as crianças com </a:t>
            </a:r>
            <a:r>
              <a:rPr lang="pt-PT" sz="2000" i="1" dirty="0" err="1" smtClean="0"/>
              <a:t>Catch-up</a:t>
            </a:r>
            <a:r>
              <a:rPr lang="pt-PT" sz="2000" i="1" dirty="0" smtClean="0"/>
              <a:t> </a:t>
            </a:r>
            <a:r>
              <a:rPr lang="pt-PT" sz="2000" i="1" dirty="0" err="1" smtClean="0"/>
              <a:t>growth</a:t>
            </a:r>
            <a:r>
              <a:rPr lang="pt-PT" sz="2000" i="1" dirty="0" smtClean="0"/>
              <a:t> </a:t>
            </a:r>
            <a:r>
              <a:rPr lang="pt-PT" sz="2000" dirty="0" smtClean="0"/>
              <a:t>à obesidade não são bem conhecidos.</a:t>
            </a:r>
          </a:p>
          <a:p>
            <a:pPr algn="just">
              <a:buClr>
                <a:schemeClr val="accent5"/>
              </a:buClr>
              <a:buFont typeface="Calibri" pitchFamily="34" charset="0"/>
              <a:buChar char="→"/>
            </a:pPr>
            <a:r>
              <a:rPr lang="pt-PT" sz="2000" dirty="0" smtClean="0"/>
              <a:t>Presume-se que se deva ao dinamismo do processo de </a:t>
            </a:r>
            <a:r>
              <a:rPr lang="pt-PT" sz="2000" i="1" dirty="0" err="1" smtClean="0"/>
              <a:t>catch-up</a:t>
            </a:r>
            <a:r>
              <a:rPr lang="pt-PT" sz="2000" dirty="0" smtClean="0"/>
              <a:t> associado a uma preferência do organismo em aumentar a quantidade de tecido adiposo</a:t>
            </a:r>
          </a:p>
          <a:p>
            <a:pPr algn="just">
              <a:buClr>
                <a:schemeClr val="accent5"/>
              </a:buClr>
              <a:buFont typeface="Calibri" pitchFamily="34" charset="0"/>
              <a:buChar char="→"/>
            </a:pPr>
            <a:r>
              <a:rPr lang="pt-PT" sz="2000" dirty="0" smtClean="0"/>
              <a:t>A relação com resistência à insulina pode originar obesidade</a:t>
            </a:r>
          </a:p>
          <a:p>
            <a:pPr>
              <a:buClr>
                <a:schemeClr val="accent5"/>
              </a:buClr>
              <a:buFont typeface="Calibri" pitchFamily="34" charset="0"/>
              <a:buChar char="→"/>
            </a:pPr>
            <a:endParaRPr lang="pt-PT" sz="2000" dirty="0" smtClean="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95536" y="3717032"/>
            <a:ext cx="8352928" cy="295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110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newstribe.com/wp-content/uploads/2012/04/Child-Obesity.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788024" y="2348880"/>
            <a:ext cx="3810000" cy="25622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pt-PT" dirty="0" err="1" smtClean="0">
                <a:latin typeface="Aharoni" pitchFamily="2" charset="-79"/>
                <a:cs typeface="Aharoni" pitchFamily="2" charset="-79"/>
              </a:rPr>
              <a:t>Catch-up</a:t>
            </a:r>
            <a:r>
              <a:rPr lang="pt-PT" dirty="0" smtClean="0">
                <a:latin typeface="Aharoni" pitchFamily="2" charset="-79"/>
                <a:cs typeface="Aharoni" pitchFamily="2" charset="-79"/>
              </a:rPr>
              <a:t> </a:t>
            </a:r>
            <a:r>
              <a:rPr lang="pt-PT" dirty="0" err="1" smtClean="0">
                <a:latin typeface="Aharoni" pitchFamily="2" charset="-79"/>
                <a:cs typeface="Aharoni" pitchFamily="2" charset="-79"/>
              </a:rPr>
              <a:t>Growth</a:t>
            </a:r>
            <a:r>
              <a:rPr lang="pt-PT" dirty="0" smtClean="0">
                <a:latin typeface="Aharoni" pitchFamily="2" charset="-79"/>
                <a:cs typeface="Aharoni" pitchFamily="2" charset="-79"/>
              </a:rPr>
              <a:t> e Obesidade</a:t>
            </a:r>
            <a:endParaRPr lang="pt-PT" dirty="0">
              <a:latin typeface="Aharoni" pitchFamily="2" charset="-79"/>
              <a:cs typeface="Aharoni" pitchFamily="2" charset="-79"/>
            </a:endParaRPr>
          </a:p>
        </p:txBody>
      </p:sp>
      <p:sp>
        <p:nvSpPr>
          <p:cNvPr id="6" name="Marcador de Posição de Conteúdo 2"/>
          <p:cNvSpPr>
            <a:spLocks noGrp="1"/>
          </p:cNvSpPr>
          <p:nvPr>
            <p:ph idx="1"/>
          </p:nvPr>
        </p:nvSpPr>
        <p:spPr>
          <a:xfrm>
            <a:off x="457200" y="1600201"/>
            <a:ext cx="4042792" cy="4565103"/>
          </a:xfrm>
        </p:spPr>
        <p:txBody>
          <a:bodyPr>
            <a:normAutofit fontScale="92500" lnSpcReduction="10000"/>
          </a:bodyPr>
          <a:lstStyle/>
          <a:p>
            <a:pPr algn="just">
              <a:buClr>
                <a:schemeClr val="accent5"/>
              </a:buClr>
              <a:buFont typeface="Calibri" pitchFamily="34" charset="0"/>
              <a:buChar char="→"/>
            </a:pPr>
            <a:r>
              <a:rPr lang="pt-PT" sz="2000" dirty="0" smtClean="0"/>
              <a:t>Algumas crianças com </a:t>
            </a:r>
            <a:r>
              <a:rPr lang="pt-PT" sz="2000" dirty="0" err="1" smtClean="0"/>
              <a:t>catch-up</a:t>
            </a:r>
            <a:r>
              <a:rPr lang="pt-PT" sz="2000" dirty="0" smtClean="0"/>
              <a:t> </a:t>
            </a:r>
            <a:r>
              <a:rPr lang="pt-PT" sz="2000" dirty="0" err="1" smtClean="0"/>
              <a:t>growth</a:t>
            </a:r>
            <a:r>
              <a:rPr lang="pt-PT" sz="2000" dirty="0" smtClean="0"/>
              <a:t> nos primeiros dois anos de vida, aos 5 anos de vida eram mais altas e pesadas que as restantes crianças</a:t>
            </a:r>
          </a:p>
          <a:p>
            <a:pPr algn="just">
              <a:buClr>
                <a:schemeClr val="accent5"/>
              </a:buClr>
              <a:buFont typeface="Calibri" pitchFamily="34" charset="0"/>
              <a:buChar char="→"/>
            </a:pPr>
            <a:r>
              <a:rPr lang="pt-PT" sz="2000" dirty="0" smtClean="0"/>
              <a:t>Eram também comparativamente mais altas do que os seus progenitores</a:t>
            </a:r>
          </a:p>
          <a:p>
            <a:pPr algn="just">
              <a:buClr>
                <a:schemeClr val="accent5"/>
              </a:buClr>
              <a:buFont typeface="Calibri" pitchFamily="34" charset="0"/>
              <a:buChar char="→"/>
            </a:pPr>
            <a:r>
              <a:rPr lang="pt-PT" sz="2000" dirty="0" smtClean="0"/>
              <a:t>Portanto, nas sociedades contemporâneas, a predisposição para o </a:t>
            </a:r>
            <a:r>
              <a:rPr lang="pt-PT" sz="2000" dirty="0" err="1" smtClean="0"/>
              <a:t>catch-up</a:t>
            </a:r>
            <a:r>
              <a:rPr lang="pt-PT" sz="2000" dirty="0" smtClean="0"/>
              <a:t> </a:t>
            </a:r>
            <a:r>
              <a:rPr lang="pt-PT" sz="2000" dirty="0" err="1" smtClean="0"/>
              <a:t>growth</a:t>
            </a:r>
            <a:r>
              <a:rPr lang="pt-PT" sz="2000" dirty="0" smtClean="0"/>
              <a:t> conferida por restrição do crescimento durante a vida intrauterina pode resultar num aumento do crescimento que excede a trajetória genética.</a:t>
            </a:r>
            <a:endParaRPr lang="pt-PT" sz="1600" dirty="0" smtClean="0"/>
          </a:p>
        </p:txBody>
      </p:sp>
    </p:spTree>
    <p:extLst>
      <p:ext uri="{BB962C8B-B14F-4D97-AF65-F5344CB8AC3E}">
        <p14:creationId xmlns:p14="http://schemas.microsoft.com/office/powerpoint/2010/main" val="2370110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8496944" cy="564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err="1" smtClean="0">
                <a:latin typeface="Aharoni" pitchFamily="2" charset="-79"/>
                <a:cs typeface="Aharoni" pitchFamily="2" charset="-79"/>
              </a:rPr>
              <a:t>Catch-up</a:t>
            </a:r>
            <a:r>
              <a:rPr lang="pt-PT" dirty="0" smtClean="0">
                <a:latin typeface="Aharoni" pitchFamily="2" charset="-79"/>
                <a:cs typeface="Aharoni" pitchFamily="2" charset="-79"/>
              </a:rPr>
              <a:t> </a:t>
            </a:r>
            <a:r>
              <a:rPr lang="pt-PT" dirty="0" err="1" smtClean="0">
                <a:latin typeface="Aharoni" pitchFamily="2" charset="-79"/>
                <a:cs typeface="Aharoni" pitchFamily="2" charset="-79"/>
              </a:rPr>
              <a:t>Growth</a:t>
            </a:r>
            <a:r>
              <a:rPr lang="pt-PT" dirty="0" smtClean="0">
                <a:latin typeface="Aharoni" pitchFamily="2" charset="-79"/>
                <a:cs typeface="Aharoni" pitchFamily="2" charset="-79"/>
              </a:rPr>
              <a:t> e Doenças Cardiovasculares</a:t>
            </a:r>
            <a:endParaRPr lang="pt-PT" dirty="0">
              <a:latin typeface="Aharoni" pitchFamily="2" charset="-79"/>
              <a:cs typeface="Aharoni" pitchFamily="2" charset="-79"/>
            </a:endParaRPr>
          </a:p>
        </p:txBody>
      </p:sp>
      <p:sp>
        <p:nvSpPr>
          <p:cNvPr id="6" name="Marcador de Posição de Conteúdo 2"/>
          <p:cNvSpPr>
            <a:spLocks noGrp="1"/>
          </p:cNvSpPr>
          <p:nvPr>
            <p:ph idx="1"/>
          </p:nvPr>
        </p:nvSpPr>
        <p:spPr>
          <a:xfrm>
            <a:off x="457200" y="1600201"/>
            <a:ext cx="8229600" cy="4565103"/>
          </a:xfrm>
        </p:spPr>
        <p:txBody>
          <a:bodyPr>
            <a:normAutofit/>
          </a:bodyPr>
          <a:lstStyle/>
          <a:p>
            <a:pPr algn="just">
              <a:buClr>
                <a:schemeClr val="accent5"/>
              </a:buClr>
              <a:buFont typeface="Calibri" pitchFamily="34" charset="0"/>
              <a:buChar char="→"/>
            </a:pPr>
            <a:r>
              <a:rPr lang="pt-PT" sz="2000" dirty="0" smtClean="0"/>
              <a:t>Crianças que têm </a:t>
            </a:r>
            <a:r>
              <a:rPr lang="pt-PT" sz="2000" dirty="0" err="1" smtClean="0"/>
              <a:t>Catch-up</a:t>
            </a:r>
            <a:r>
              <a:rPr lang="pt-PT" sz="2000" dirty="0" smtClean="0"/>
              <a:t> </a:t>
            </a:r>
            <a:r>
              <a:rPr lang="pt-PT" sz="2000" dirty="0" err="1" smtClean="0"/>
              <a:t>growth</a:t>
            </a:r>
            <a:r>
              <a:rPr lang="pt-PT" sz="2000" dirty="0" smtClean="0"/>
              <a:t> a nível do peso apresentavam fatores de risco para doenças cardiovasculares como</a:t>
            </a:r>
            <a:r>
              <a:rPr lang="pt-PT" sz="2000" dirty="0" smtClean="0"/>
              <a:t>:</a:t>
            </a:r>
          </a:p>
          <a:p>
            <a:pPr algn="just">
              <a:buClr>
                <a:schemeClr val="accent5"/>
              </a:buClr>
              <a:buFont typeface="Calibri" pitchFamily="34" charset="0"/>
              <a:buChar char="→"/>
            </a:pPr>
            <a:endParaRPr lang="pt-PT" sz="2000" dirty="0"/>
          </a:p>
          <a:p>
            <a:pPr algn="just">
              <a:buClr>
                <a:schemeClr val="accent5"/>
              </a:buClr>
              <a:buFont typeface="Calibri" pitchFamily="34" charset="0"/>
              <a:buChar char="→"/>
            </a:pPr>
            <a:endParaRPr lang="pt-PT" sz="2000" dirty="0" smtClean="0"/>
          </a:p>
          <a:p>
            <a:pPr lvl="1" algn="just">
              <a:buClr>
                <a:schemeClr val="accent5"/>
              </a:buClr>
              <a:buFont typeface="Wingdings" pitchFamily="2" charset="2"/>
              <a:buChar char="§"/>
            </a:pPr>
            <a:r>
              <a:rPr lang="pt-PT" sz="1600" dirty="0" smtClean="0"/>
              <a:t>Índice </a:t>
            </a:r>
            <a:r>
              <a:rPr lang="pt-PT" sz="1600" dirty="0" smtClean="0"/>
              <a:t>de Massa corporal elevado;</a:t>
            </a:r>
          </a:p>
          <a:p>
            <a:pPr lvl="1" algn="just">
              <a:buClr>
                <a:schemeClr val="accent5"/>
              </a:buClr>
              <a:buFont typeface="Wingdings" pitchFamily="2" charset="2"/>
              <a:buChar char="§"/>
            </a:pPr>
            <a:r>
              <a:rPr lang="pt-PT" sz="1600" dirty="0" smtClean="0"/>
              <a:t>Taxa </a:t>
            </a:r>
            <a:r>
              <a:rPr lang="pt-PT" sz="1600" dirty="0" smtClean="0"/>
              <a:t>de gordura corporal</a:t>
            </a:r>
          </a:p>
          <a:p>
            <a:pPr lvl="1" algn="just">
              <a:buClr>
                <a:schemeClr val="accent5"/>
              </a:buClr>
              <a:buFont typeface="Wingdings" pitchFamily="2" charset="2"/>
              <a:buChar char="§"/>
            </a:pPr>
            <a:r>
              <a:rPr lang="pt-PT" sz="1600" dirty="0" smtClean="0"/>
              <a:t>Pressão </a:t>
            </a:r>
            <a:r>
              <a:rPr lang="pt-PT" sz="1600" dirty="0" smtClean="0"/>
              <a:t>sanguínea sistólica</a:t>
            </a:r>
          </a:p>
          <a:p>
            <a:pPr lvl="1" algn="just">
              <a:buClr>
                <a:schemeClr val="accent5"/>
              </a:buClr>
              <a:buFont typeface="Wingdings" pitchFamily="2" charset="2"/>
              <a:buChar char="§"/>
            </a:pPr>
            <a:r>
              <a:rPr lang="pt-PT" sz="1600" dirty="0" smtClean="0"/>
              <a:t>Níveis </a:t>
            </a:r>
            <a:r>
              <a:rPr lang="pt-PT" sz="1600" dirty="0" smtClean="0"/>
              <a:t>elevados de </a:t>
            </a:r>
            <a:r>
              <a:rPr lang="pt-PT" sz="1600" dirty="0" err="1" smtClean="0"/>
              <a:t>leptina</a:t>
            </a:r>
            <a:r>
              <a:rPr lang="pt-PT" sz="1600" dirty="0" smtClean="0"/>
              <a:t>, </a:t>
            </a:r>
            <a:r>
              <a:rPr lang="pt-PT" sz="1600" b="1" dirty="0" smtClean="0"/>
              <a:t>IGFBP-2 </a:t>
            </a:r>
            <a:r>
              <a:rPr lang="pt-PT" sz="1600" dirty="0" smtClean="0"/>
              <a:t>e </a:t>
            </a:r>
            <a:r>
              <a:rPr lang="pt-PT" sz="1600" b="1" dirty="0" smtClean="0"/>
              <a:t>colesterol</a:t>
            </a:r>
          </a:p>
          <a:p>
            <a:pPr>
              <a:buClr>
                <a:schemeClr val="accent5"/>
              </a:buClr>
              <a:buNone/>
            </a:pPr>
            <a:endParaRPr lang="pt-PT" sz="2000" b="1" dirty="0" smtClean="0"/>
          </a:p>
        </p:txBody>
      </p:sp>
    </p:spTree>
    <p:extLst>
      <p:ext uri="{BB962C8B-B14F-4D97-AF65-F5344CB8AC3E}">
        <p14:creationId xmlns:p14="http://schemas.microsoft.com/office/powerpoint/2010/main" val="2370110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O crescimento</a:t>
            </a:r>
            <a:endParaRPr lang="pt-PT" dirty="0">
              <a:latin typeface="Aharoni" pitchFamily="2" charset="-79"/>
              <a:cs typeface="Aharoni" pitchFamily="2" charset="-79"/>
            </a:endParaRPr>
          </a:p>
        </p:txBody>
      </p:sp>
      <p:sp>
        <p:nvSpPr>
          <p:cNvPr id="4" name="Marcador de Posição de Conteúdo 2"/>
          <p:cNvSpPr>
            <a:spLocks noGrp="1"/>
          </p:cNvSpPr>
          <p:nvPr>
            <p:ph idx="1"/>
          </p:nvPr>
        </p:nvSpPr>
        <p:spPr>
          <a:xfrm>
            <a:off x="5004048" y="1700808"/>
            <a:ext cx="3744416" cy="3528392"/>
          </a:xfrm>
        </p:spPr>
        <p:style>
          <a:lnRef idx="2">
            <a:schemeClr val="accent3"/>
          </a:lnRef>
          <a:fillRef idx="1">
            <a:schemeClr val="lt1"/>
          </a:fillRef>
          <a:effectRef idx="0">
            <a:schemeClr val="accent3"/>
          </a:effectRef>
          <a:fontRef idx="minor">
            <a:schemeClr val="dk1"/>
          </a:fontRef>
        </p:style>
        <p:txBody>
          <a:bodyPr>
            <a:normAutofit/>
          </a:bodyPr>
          <a:lstStyle/>
          <a:p>
            <a:pPr marL="0" indent="0" algn="just">
              <a:buClr>
                <a:schemeClr val="accent5">
                  <a:lumMod val="75000"/>
                </a:schemeClr>
              </a:buClr>
              <a:buNone/>
            </a:pPr>
            <a:r>
              <a:rPr lang="pt-PT" sz="2200" dirty="0" smtClean="0"/>
              <a:t>O crescimento é extremamente complexo e um processo biológico não linear. É guiado por mecanismos hormonais e caracterizado por uma variabilidade intrínseca refletindo influências ambientais e genéticas e respostas adaptativas individuais. </a:t>
            </a:r>
          </a:p>
          <a:p>
            <a:pPr algn="just">
              <a:buClr>
                <a:schemeClr val="accent5">
                  <a:lumMod val="75000"/>
                </a:schemeClr>
              </a:buClr>
              <a:buFont typeface="Calibri" pitchFamily="34" charset="0"/>
              <a:buChar char="→"/>
            </a:pPr>
            <a:endParaRPr lang="pt-PT" sz="1800" dirty="0"/>
          </a:p>
          <a:p>
            <a:pPr marL="0" indent="0" algn="just">
              <a:buNone/>
            </a:pPr>
            <a:endParaRPr lang="pt-PT" sz="18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101" t="11854" r="8275" b="6250"/>
          <a:stretch/>
        </p:blipFill>
        <p:spPr bwMode="auto">
          <a:xfrm>
            <a:off x="395536" y="1484784"/>
            <a:ext cx="3687968" cy="4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4083504" y="6036096"/>
            <a:ext cx="4752528" cy="461665"/>
          </a:xfrm>
          <a:prstGeom prst="rect">
            <a:avLst/>
          </a:prstGeom>
          <a:noFill/>
        </p:spPr>
        <p:txBody>
          <a:bodyPr wrap="square" rtlCol="0">
            <a:spAutoFit/>
          </a:bodyPr>
          <a:lstStyle/>
          <a:p>
            <a:r>
              <a:rPr lang="pt-PT" sz="1200" b="1" dirty="0" err="1"/>
              <a:t>Catch-up</a:t>
            </a:r>
            <a:r>
              <a:rPr lang="pt-PT" sz="1200" b="1" dirty="0"/>
              <a:t> </a:t>
            </a:r>
            <a:r>
              <a:rPr lang="pt-PT" sz="1200" b="1" dirty="0" err="1"/>
              <a:t>Growth</a:t>
            </a:r>
            <a:r>
              <a:rPr lang="pt-PT" sz="1200" b="1" dirty="0"/>
              <a:t> </a:t>
            </a:r>
            <a:r>
              <a:rPr lang="pt-PT" sz="1200" dirty="0"/>
              <a:t>BART BOERSMA AND JAN MAARTENWIT </a:t>
            </a:r>
            <a:r>
              <a:rPr lang="pt-PT" sz="1200" i="1" dirty="0" err="1"/>
              <a:t>Department</a:t>
            </a:r>
            <a:r>
              <a:rPr lang="pt-PT" sz="1200" i="1" dirty="0"/>
              <a:t> </a:t>
            </a:r>
            <a:r>
              <a:rPr lang="pt-PT" sz="1200" i="1" dirty="0" err="1"/>
              <a:t>ofPediatrics,LeidenUniversityHospital,Leiden,TheNetherlands</a:t>
            </a:r>
            <a:r>
              <a:rPr lang="pt-PT" sz="1200" i="1" dirty="0"/>
              <a:t> </a:t>
            </a:r>
            <a:endParaRPr lang="pt-PT" sz="1200" dirty="0"/>
          </a:p>
        </p:txBody>
      </p:sp>
      <p:sp>
        <p:nvSpPr>
          <p:cNvPr id="5" name="Rectângulo 4"/>
          <p:cNvSpPr/>
          <p:nvPr/>
        </p:nvSpPr>
        <p:spPr>
          <a:xfrm>
            <a:off x="2555776" y="4005064"/>
            <a:ext cx="936104" cy="10081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6" name="CaixaDeTexto 5"/>
          <p:cNvSpPr txBox="1"/>
          <p:nvPr/>
        </p:nvSpPr>
        <p:spPr>
          <a:xfrm>
            <a:off x="2051720" y="2904336"/>
            <a:ext cx="237626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PT" b="1" dirty="0" smtClean="0">
                <a:effectLst>
                  <a:outerShdw blurRad="38100" dist="38100" dir="2700000" algn="tl">
                    <a:srgbClr val="000000">
                      <a:alpha val="43137"/>
                    </a:srgbClr>
                  </a:outerShdw>
                </a:effectLst>
              </a:rPr>
              <a:t>Surto de crescimento da </a:t>
            </a:r>
            <a:r>
              <a:rPr lang="pt-PT" b="1" dirty="0" err="1" smtClean="0">
                <a:effectLst>
                  <a:outerShdw blurRad="38100" dist="38100" dir="2700000" algn="tl">
                    <a:srgbClr val="000000">
                      <a:alpha val="43137"/>
                    </a:srgbClr>
                  </a:outerShdw>
                </a:effectLst>
              </a:rPr>
              <a:t>adolescencia</a:t>
            </a:r>
            <a:endParaRPr lang="pt-PT"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1744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965"/>
          <a:stretch/>
        </p:blipFill>
        <p:spPr bwMode="auto">
          <a:xfrm>
            <a:off x="5796136" y="3429000"/>
            <a:ext cx="335449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O </a:t>
            </a:r>
            <a:r>
              <a:rPr lang="pt-PT" i="1" dirty="0" err="1" smtClean="0">
                <a:latin typeface="Aharoni" pitchFamily="2" charset="-79"/>
                <a:cs typeface="Aharoni" pitchFamily="2" charset="-79"/>
              </a:rPr>
              <a:t>mid-growth</a:t>
            </a:r>
            <a:r>
              <a:rPr lang="pt-PT" dirty="0" smtClean="0">
                <a:latin typeface="Aharoni" pitchFamily="2" charset="-79"/>
                <a:cs typeface="Aharoni" pitchFamily="2" charset="-79"/>
              </a:rPr>
              <a:t> </a:t>
            </a:r>
            <a:endParaRPr lang="pt-PT" dirty="0">
              <a:latin typeface="Aharoni" pitchFamily="2" charset="-79"/>
              <a:cs typeface="Aharoni" pitchFamily="2" charset="-79"/>
            </a:endParaRPr>
          </a:p>
        </p:txBody>
      </p:sp>
      <p:sp>
        <p:nvSpPr>
          <p:cNvPr id="5" name="Rectângulo 4"/>
          <p:cNvSpPr/>
          <p:nvPr/>
        </p:nvSpPr>
        <p:spPr>
          <a:xfrm>
            <a:off x="7196909" y="6265239"/>
            <a:ext cx="1800200" cy="584775"/>
          </a:xfrm>
          <a:prstGeom prst="rect">
            <a:avLst/>
          </a:prstGeom>
        </p:spPr>
        <p:txBody>
          <a:bodyPr wrap="square">
            <a:spAutoFit/>
          </a:bodyPr>
          <a:lstStyle/>
          <a:p>
            <a:r>
              <a:rPr lang="pt-PT" sz="800" dirty="0" err="1"/>
              <a:t>Growth</a:t>
            </a:r>
            <a:r>
              <a:rPr lang="pt-PT" sz="800" dirty="0"/>
              <a:t> </a:t>
            </a:r>
            <a:r>
              <a:rPr lang="pt-PT" sz="800" dirty="0" err="1"/>
              <a:t>at</a:t>
            </a:r>
            <a:r>
              <a:rPr lang="pt-PT" sz="800" dirty="0"/>
              <a:t> </a:t>
            </a:r>
            <a:r>
              <a:rPr lang="pt-PT" sz="800" dirty="0" err="1"/>
              <a:t>Puberty</a:t>
            </a:r>
            <a:endParaRPr lang="pt-PT" sz="800" dirty="0"/>
          </a:p>
          <a:p>
            <a:r>
              <a:rPr lang="pt-PT" sz="800" dirty="0"/>
              <a:t>ALAN D. ROGOL, M.D., Ph.D., JAMES N. ROEMMICH, Ph.D., AND PAMELA A. CLARK, M.D.</a:t>
            </a:r>
          </a:p>
        </p:txBody>
      </p:sp>
      <p:sp>
        <p:nvSpPr>
          <p:cNvPr id="7" name="Marcador de Posição de Conteúdo 2"/>
          <p:cNvSpPr txBox="1">
            <a:spLocks/>
          </p:cNvSpPr>
          <p:nvPr/>
        </p:nvSpPr>
        <p:spPr>
          <a:xfrm>
            <a:off x="4067944" y="1878651"/>
            <a:ext cx="4464496" cy="115212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Clr>
                <a:schemeClr val="accent5">
                  <a:lumMod val="75000"/>
                </a:schemeClr>
              </a:buClr>
              <a:buNone/>
            </a:pPr>
            <a:r>
              <a:rPr lang="pt-PT" sz="1800" dirty="0" smtClean="0"/>
              <a:t>O </a:t>
            </a:r>
            <a:r>
              <a:rPr lang="pt-PT" sz="1800" i="1" dirty="0" err="1" smtClean="0"/>
              <a:t>mid-growth</a:t>
            </a:r>
            <a:r>
              <a:rPr lang="pt-PT" sz="1800" i="1" dirty="0" smtClean="0"/>
              <a:t> </a:t>
            </a:r>
            <a:r>
              <a:rPr lang="pt-PT" sz="1800" dirty="0" smtClean="0"/>
              <a:t>é um </a:t>
            </a:r>
            <a:r>
              <a:rPr lang="pt-PT" sz="1800" dirty="0"/>
              <a:t>o aumento </a:t>
            </a:r>
            <a:r>
              <a:rPr lang="pt-PT" sz="1800" dirty="0" smtClean="0"/>
              <a:t>temporário e esporádico </a:t>
            </a:r>
            <a:r>
              <a:rPr lang="pt-PT" sz="1800" dirty="0"/>
              <a:t>da velocidade de crescimento antes da </a:t>
            </a:r>
            <a:r>
              <a:rPr lang="pt-PT" sz="1800" dirty="0" smtClean="0"/>
              <a:t>puberdade. </a:t>
            </a:r>
            <a:endParaRPr lang="pt-PT" sz="1800" i="1" dirty="0" smtClean="0"/>
          </a:p>
          <a:p>
            <a:pPr algn="just">
              <a:buClr>
                <a:schemeClr val="accent5">
                  <a:lumMod val="75000"/>
                </a:schemeClr>
              </a:buClr>
              <a:buFont typeface="Calibri" pitchFamily="34" charset="0"/>
              <a:buChar char="→"/>
            </a:pPr>
            <a:endParaRPr lang="pt-PT" sz="1800" dirty="0" smtClean="0"/>
          </a:p>
          <a:p>
            <a:pPr marL="0" indent="0" algn="just">
              <a:buFont typeface="Arial" pitchFamily="34" charset="0"/>
              <a:buNone/>
            </a:pPr>
            <a:endParaRPr lang="pt-PT" sz="1800" dirty="0"/>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501008"/>
            <a:ext cx="2667000"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44590" y="1527389"/>
            <a:ext cx="2592288" cy="533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95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0" y="274638"/>
            <a:ext cx="9361040"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a:t> </a:t>
            </a:r>
            <a:r>
              <a:rPr lang="pt-PT" dirty="0">
                <a:latin typeface="Aharoni" pitchFamily="2" charset="-79"/>
                <a:cs typeface="Aharoni" pitchFamily="2" charset="-79"/>
              </a:rPr>
              <a:t>Antes do surto da Adolescência:</a:t>
            </a:r>
            <a:br>
              <a:rPr lang="pt-PT" dirty="0">
                <a:latin typeface="Aharoni" pitchFamily="2" charset="-79"/>
                <a:cs typeface="Aharoni" pitchFamily="2" charset="-79"/>
              </a:rPr>
            </a:br>
            <a:r>
              <a:rPr lang="pt-PT" dirty="0">
                <a:latin typeface="Aharoni" pitchFamily="2" charset="-79"/>
                <a:cs typeface="Aharoni" pitchFamily="2" charset="-79"/>
              </a:rPr>
              <a:t> O </a:t>
            </a:r>
            <a:r>
              <a:rPr lang="pt-PT" i="1" dirty="0" err="1">
                <a:latin typeface="Aharoni" pitchFamily="2" charset="-79"/>
                <a:cs typeface="Aharoni" pitchFamily="2" charset="-79"/>
              </a:rPr>
              <a:t>mid-growth</a:t>
            </a:r>
            <a:endParaRPr lang="pt-PT" i="1" dirty="0">
              <a:latin typeface="Aharoni" pitchFamily="2" charset="-79"/>
              <a:cs typeface="Aharoni" pitchFamily="2" charset="-79"/>
            </a:endParaRPr>
          </a:p>
        </p:txBody>
      </p:sp>
      <p:sp>
        <p:nvSpPr>
          <p:cNvPr id="3" name="Marcador de Posição de Conteúdo 2"/>
          <p:cNvSpPr>
            <a:spLocks noGrp="1"/>
          </p:cNvSpPr>
          <p:nvPr>
            <p:ph idx="1"/>
          </p:nvPr>
        </p:nvSpPr>
        <p:spPr>
          <a:xfrm>
            <a:off x="457200" y="1600201"/>
            <a:ext cx="8229600" cy="2116831"/>
          </a:xfrm>
        </p:spPr>
        <p:txBody>
          <a:bodyPr>
            <a:normAutofit fontScale="55000" lnSpcReduction="20000"/>
          </a:bodyPr>
          <a:lstStyle/>
          <a:p>
            <a:pPr>
              <a:buClr>
                <a:schemeClr val="accent5"/>
              </a:buClr>
              <a:buFont typeface="Calibri" pitchFamily="34" charset="0"/>
              <a:buChar char="→"/>
            </a:pPr>
            <a:r>
              <a:rPr lang="pt-PT" sz="2900" dirty="0" smtClean="0"/>
              <a:t>Estudo realizado com 54 rapazes e 61 raparigas com idades compreendidas entre os </a:t>
            </a:r>
            <a:r>
              <a:rPr lang="pt-PT" sz="2900" u="sng" dirty="0" smtClean="0"/>
              <a:t>1 e 18 anos</a:t>
            </a:r>
            <a:r>
              <a:rPr lang="pt-PT" sz="2900" dirty="0" smtClean="0"/>
              <a:t>. </a:t>
            </a:r>
            <a:r>
              <a:rPr lang="pt-PT" sz="2200" dirty="0" smtClean="0"/>
              <a:t>(Estudo de </a:t>
            </a:r>
            <a:r>
              <a:rPr lang="pt-PT" sz="2200" dirty="0" err="1" smtClean="0"/>
              <a:t>Berkley</a:t>
            </a:r>
            <a:r>
              <a:rPr lang="pt-PT" sz="2200" dirty="0" smtClean="0"/>
              <a:t> 1954)</a:t>
            </a:r>
          </a:p>
          <a:p>
            <a:pPr>
              <a:buClr>
                <a:schemeClr val="accent5"/>
              </a:buClr>
              <a:buFont typeface="Calibri" pitchFamily="34" charset="0"/>
              <a:buChar char="→"/>
            </a:pPr>
            <a:r>
              <a:rPr lang="pt-PT" sz="2900" dirty="0" smtClean="0"/>
              <a:t>Foi utilizado o programa AMD (</a:t>
            </a:r>
            <a:r>
              <a:rPr lang="pt-PT" sz="2900" i="1" dirty="0" err="1" smtClean="0"/>
              <a:t>automatic</a:t>
            </a:r>
            <a:r>
              <a:rPr lang="pt-PT" sz="2900" i="1" dirty="0" smtClean="0"/>
              <a:t> </a:t>
            </a:r>
            <a:r>
              <a:rPr lang="pt-PT" sz="2900" i="1" dirty="0" err="1" smtClean="0"/>
              <a:t>maxima</a:t>
            </a:r>
            <a:r>
              <a:rPr lang="pt-PT" sz="2900" i="1" dirty="0" smtClean="0"/>
              <a:t> </a:t>
            </a:r>
            <a:r>
              <a:rPr lang="pt-PT" sz="2900" i="1" dirty="0" err="1" smtClean="0"/>
              <a:t>detection</a:t>
            </a:r>
            <a:r>
              <a:rPr lang="pt-PT" sz="2900" dirty="0" smtClean="0"/>
              <a:t>), para identificar estatisticamente surtos de crescimento significantes no computador. Foi analisado : (1)a </a:t>
            </a:r>
            <a:r>
              <a:rPr lang="pt-PT" sz="2900" i="1" dirty="0" smtClean="0"/>
              <a:t>velocidade</a:t>
            </a:r>
            <a:r>
              <a:rPr lang="pt-PT" sz="2900" dirty="0" smtClean="0"/>
              <a:t>, quando o surto de crescimento é mais intenso; (2) o </a:t>
            </a:r>
            <a:r>
              <a:rPr lang="pt-PT" sz="2900" i="1" dirty="0" smtClean="0"/>
              <a:t>começo</a:t>
            </a:r>
            <a:r>
              <a:rPr lang="pt-PT" sz="2900" dirty="0" smtClean="0"/>
              <a:t>, início do surto; (3)a </a:t>
            </a:r>
            <a:r>
              <a:rPr lang="pt-PT" sz="2900" i="1" dirty="0" smtClean="0"/>
              <a:t>amplitude</a:t>
            </a:r>
            <a:r>
              <a:rPr lang="pt-PT" sz="2900" dirty="0" smtClean="0"/>
              <a:t>, intensidade do surto; e a (4) </a:t>
            </a:r>
            <a:r>
              <a:rPr lang="pt-PT" sz="2900" i="1" dirty="0" smtClean="0"/>
              <a:t>duração</a:t>
            </a:r>
            <a:r>
              <a:rPr lang="pt-PT" sz="2900" dirty="0" smtClean="0"/>
              <a:t>.</a:t>
            </a:r>
          </a:p>
          <a:p>
            <a:pPr>
              <a:buClr>
                <a:schemeClr val="accent5"/>
              </a:buClr>
              <a:buFont typeface="Calibri" pitchFamily="34" charset="0"/>
              <a:buChar char="→"/>
            </a:pPr>
            <a:endParaRPr lang="pt-PT" sz="2000" dirty="0"/>
          </a:p>
          <a:p>
            <a:pPr>
              <a:buClr>
                <a:schemeClr val="accent5"/>
              </a:buClr>
              <a:buFont typeface="Calibri" pitchFamily="34" charset="0"/>
              <a:buChar char="→"/>
            </a:pPr>
            <a:endParaRPr lang="pt-PT" sz="2000" dirty="0" smtClean="0"/>
          </a:p>
          <a:p>
            <a:pPr>
              <a:buClr>
                <a:schemeClr val="accent5"/>
              </a:buClr>
              <a:buFont typeface="Calibri" pitchFamily="34" charset="0"/>
              <a:buChar char="→"/>
            </a:pPr>
            <a:endParaRPr lang="pt-PT" sz="2000" dirty="0"/>
          </a:p>
          <a:p>
            <a:pPr>
              <a:buClr>
                <a:schemeClr val="accent5"/>
              </a:buClr>
              <a:buFont typeface="Calibri" pitchFamily="34" charset="0"/>
              <a:buChar char="→"/>
            </a:pPr>
            <a:r>
              <a:rPr lang="pt-PT" sz="3300" b="1" dirty="0" smtClean="0">
                <a:effectLst>
                  <a:outerShdw blurRad="38100" dist="38100" dir="2700000" algn="tl">
                    <a:srgbClr val="000000">
                      <a:alpha val="43137"/>
                    </a:srgbClr>
                  </a:outerShdw>
                </a:effectLst>
              </a:rPr>
              <a:t>Medições:</a:t>
            </a:r>
          </a:p>
        </p:txBody>
      </p:sp>
      <p:graphicFrame>
        <p:nvGraphicFramePr>
          <p:cNvPr id="6" name="Diagrama 5"/>
          <p:cNvGraphicFramePr/>
          <p:nvPr>
            <p:extLst>
              <p:ext uri="{D42A27DB-BD31-4B8C-83A1-F6EECF244321}">
                <p14:modId xmlns:p14="http://schemas.microsoft.com/office/powerpoint/2010/main" val="4040001360"/>
              </p:ext>
            </p:extLst>
          </p:nvPr>
        </p:nvGraphicFramePr>
        <p:xfrm>
          <a:off x="1619672" y="3789040"/>
          <a:ext cx="6096000" cy="210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ixaDeTexto 6"/>
          <p:cNvSpPr txBox="1"/>
          <p:nvPr/>
        </p:nvSpPr>
        <p:spPr>
          <a:xfrm>
            <a:off x="6228184" y="6403538"/>
            <a:ext cx="2808312" cy="369332"/>
          </a:xfrm>
          <a:prstGeom prst="rect">
            <a:avLst/>
          </a:prstGeom>
          <a:noFill/>
        </p:spPr>
        <p:txBody>
          <a:bodyPr wrap="square" rtlCol="0">
            <a:spAutoFit/>
          </a:bodyPr>
          <a:lstStyle/>
          <a:p>
            <a:r>
              <a:rPr lang="pt-PT" sz="900" i="1" dirty="0" err="1" smtClean="0"/>
              <a:t>Automatic</a:t>
            </a:r>
            <a:r>
              <a:rPr lang="pt-PT" sz="900" i="1" dirty="0" smtClean="0"/>
              <a:t> </a:t>
            </a:r>
            <a:r>
              <a:rPr lang="pt-PT" sz="900" i="1" dirty="0" err="1" smtClean="0"/>
              <a:t>detection</a:t>
            </a:r>
            <a:r>
              <a:rPr lang="pt-PT" sz="900" i="1" dirty="0" smtClean="0"/>
              <a:t> </a:t>
            </a:r>
            <a:r>
              <a:rPr lang="pt-PT" sz="900" i="1" dirty="0" err="1" smtClean="0"/>
              <a:t>and</a:t>
            </a:r>
            <a:r>
              <a:rPr lang="pt-PT" sz="900" i="1" dirty="0" smtClean="0"/>
              <a:t> </a:t>
            </a:r>
            <a:r>
              <a:rPr lang="pt-PT" sz="900" i="1" dirty="0" err="1" smtClean="0"/>
              <a:t>quantification</a:t>
            </a:r>
            <a:r>
              <a:rPr lang="pt-PT" sz="900" i="1" dirty="0" smtClean="0"/>
              <a:t> </a:t>
            </a:r>
            <a:r>
              <a:rPr lang="pt-PT" sz="900" i="1" dirty="0" err="1" smtClean="0"/>
              <a:t>of</a:t>
            </a:r>
            <a:r>
              <a:rPr lang="pt-PT" sz="900" i="1" dirty="0" smtClean="0"/>
              <a:t> </a:t>
            </a:r>
            <a:r>
              <a:rPr lang="pt-PT" sz="900" i="1" dirty="0" err="1" smtClean="0"/>
              <a:t>growth</a:t>
            </a:r>
            <a:r>
              <a:rPr lang="pt-PT" sz="900" i="1" dirty="0" smtClean="0"/>
              <a:t> </a:t>
            </a:r>
            <a:r>
              <a:rPr lang="pt-PT" sz="900" i="1" dirty="0" err="1" smtClean="0"/>
              <a:t>spurts</a:t>
            </a:r>
            <a:endParaRPr lang="pt-PT" sz="900" i="1" dirty="0" smtClean="0"/>
          </a:p>
          <a:p>
            <a:r>
              <a:rPr lang="pt-PT" sz="900" i="1" dirty="0" err="1" smtClean="0"/>
              <a:t>Frédéric</a:t>
            </a:r>
            <a:r>
              <a:rPr lang="pt-PT" sz="900" i="1" dirty="0" smtClean="0"/>
              <a:t> </a:t>
            </a:r>
            <a:r>
              <a:rPr lang="pt-PT" sz="900" i="1" dirty="0" err="1" smtClean="0"/>
              <a:t>Dandurand</a:t>
            </a:r>
            <a:r>
              <a:rPr lang="pt-PT" sz="900" i="1" dirty="0" smtClean="0"/>
              <a:t> </a:t>
            </a:r>
            <a:r>
              <a:rPr lang="pt-PT" sz="900" i="1" dirty="0" err="1" smtClean="0"/>
              <a:t>et</a:t>
            </a:r>
            <a:r>
              <a:rPr lang="pt-PT" sz="900" i="1" dirty="0" smtClean="0"/>
              <a:t> Al.</a:t>
            </a:r>
          </a:p>
        </p:txBody>
      </p:sp>
    </p:spTree>
    <p:extLst>
      <p:ext uri="{BB962C8B-B14F-4D97-AF65-F5344CB8AC3E}">
        <p14:creationId xmlns:p14="http://schemas.microsoft.com/office/powerpoint/2010/main" val="3880919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smtClean="0">
                <a:latin typeface="Aharoni" pitchFamily="2" charset="-79"/>
                <a:cs typeface="Aharoni" pitchFamily="2" charset="-79"/>
              </a:rPr>
              <a:t>Antes do surto da Adolescência:</a:t>
            </a:r>
            <a:br>
              <a:rPr lang="pt-PT" dirty="0" smtClean="0">
                <a:latin typeface="Aharoni" pitchFamily="2" charset="-79"/>
                <a:cs typeface="Aharoni" pitchFamily="2" charset="-79"/>
              </a:rPr>
            </a:br>
            <a:r>
              <a:rPr lang="pt-PT" dirty="0" smtClean="0">
                <a:latin typeface="Aharoni" pitchFamily="2" charset="-79"/>
                <a:cs typeface="Aharoni" pitchFamily="2" charset="-79"/>
              </a:rPr>
              <a:t> O </a:t>
            </a:r>
            <a:r>
              <a:rPr lang="pt-PT" i="1" dirty="0" err="1" smtClean="0">
                <a:latin typeface="Aharoni" pitchFamily="2" charset="-79"/>
                <a:cs typeface="Aharoni" pitchFamily="2" charset="-79"/>
              </a:rPr>
              <a:t>mid-growth</a:t>
            </a:r>
            <a:endParaRPr lang="pt-PT" i="1" dirty="0">
              <a:latin typeface="Aharoni" pitchFamily="2" charset="-79"/>
              <a:cs typeface="Aharoni" pitchFamily="2" charset="-79"/>
            </a:endParaRPr>
          </a:p>
        </p:txBody>
      </p:sp>
      <p:pic>
        <p:nvPicPr>
          <p:cNvPr id="1026" name="Imagem 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l="53026" t="14999" r="6424" b="12639"/>
          <a:stretch>
            <a:fillRect/>
          </a:stretch>
        </p:blipFill>
        <p:spPr bwMode="auto">
          <a:xfrm>
            <a:off x="457200" y="1611015"/>
            <a:ext cx="4038600" cy="462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l="53227" t="12892" r="7350" b="14612"/>
          <a:stretch>
            <a:fillRect/>
          </a:stretch>
        </p:blipFill>
        <p:spPr bwMode="auto">
          <a:xfrm>
            <a:off x="4698541" y="1600200"/>
            <a:ext cx="3937917" cy="46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p:cNvSpPr txBox="1"/>
          <p:nvPr/>
        </p:nvSpPr>
        <p:spPr>
          <a:xfrm>
            <a:off x="6228184" y="6403538"/>
            <a:ext cx="2808312" cy="369332"/>
          </a:xfrm>
          <a:prstGeom prst="rect">
            <a:avLst/>
          </a:prstGeom>
          <a:noFill/>
        </p:spPr>
        <p:txBody>
          <a:bodyPr wrap="square" rtlCol="0">
            <a:spAutoFit/>
          </a:bodyPr>
          <a:lstStyle/>
          <a:p>
            <a:r>
              <a:rPr lang="pt-PT" sz="900" i="1" dirty="0" err="1" smtClean="0"/>
              <a:t>Automatic</a:t>
            </a:r>
            <a:r>
              <a:rPr lang="pt-PT" sz="900" i="1" dirty="0" smtClean="0"/>
              <a:t> </a:t>
            </a:r>
            <a:r>
              <a:rPr lang="pt-PT" sz="900" i="1" dirty="0" err="1" smtClean="0"/>
              <a:t>detection</a:t>
            </a:r>
            <a:r>
              <a:rPr lang="pt-PT" sz="900" i="1" dirty="0" smtClean="0"/>
              <a:t> </a:t>
            </a:r>
            <a:r>
              <a:rPr lang="pt-PT" sz="900" i="1" dirty="0" err="1" smtClean="0"/>
              <a:t>and</a:t>
            </a:r>
            <a:r>
              <a:rPr lang="pt-PT" sz="900" i="1" dirty="0" smtClean="0"/>
              <a:t> </a:t>
            </a:r>
            <a:r>
              <a:rPr lang="pt-PT" sz="900" i="1" dirty="0" err="1" smtClean="0"/>
              <a:t>quantification</a:t>
            </a:r>
            <a:r>
              <a:rPr lang="pt-PT" sz="900" i="1" dirty="0" smtClean="0"/>
              <a:t> </a:t>
            </a:r>
            <a:r>
              <a:rPr lang="pt-PT" sz="900" i="1" dirty="0" err="1" smtClean="0"/>
              <a:t>of</a:t>
            </a:r>
            <a:r>
              <a:rPr lang="pt-PT" sz="900" i="1" dirty="0" smtClean="0"/>
              <a:t> </a:t>
            </a:r>
            <a:r>
              <a:rPr lang="pt-PT" sz="900" i="1" dirty="0" err="1" smtClean="0"/>
              <a:t>growth</a:t>
            </a:r>
            <a:r>
              <a:rPr lang="pt-PT" sz="900" i="1" dirty="0" smtClean="0"/>
              <a:t> </a:t>
            </a:r>
            <a:r>
              <a:rPr lang="pt-PT" sz="900" i="1" dirty="0" err="1" smtClean="0"/>
              <a:t>spurts</a:t>
            </a:r>
            <a:endParaRPr lang="pt-PT" sz="900" i="1" dirty="0" smtClean="0"/>
          </a:p>
          <a:p>
            <a:r>
              <a:rPr lang="pt-PT" sz="900" i="1" dirty="0" err="1" smtClean="0"/>
              <a:t>Frédéric</a:t>
            </a:r>
            <a:r>
              <a:rPr lang="pt-PT" sz="900" i="1" dirty="0" smtClean="0"/>
              <a:t> </a:t>
            </a:r>
            <a:r>
              <a:rPr lang="pt-PT" sz="900" i="1" dirty="0" err="1" smtClean="0"/>
              <a:t>Dandurand</a:t>
            </a:r>
            <a:r>
              <a:rPr lang="pt-PT" sz="900" i="1" dirty="0" smtClean="0"/>
              <a:t> </a:t>
            </a:r>
            <a:r>
              <a:rPr lang="pt-PT" sz="900" i="1" dirty="0" err="1" smtClean="0"/>
              <a:t>et</a:t>
            </a:r>
            <a:r>
              <a:rPr lang="pt-PT" sz="900" i="1" dirty="0" smtClean="0"/>
              <a:t> Al.</a:t>
            </a:r>
          </a:p>
        </p:txBody>
      </p:sp>
      <p:sp>
        <p:nvSpPr>
          <p:cNvPr id="3" name="Oval 2"/>
          <p:cNvSpPr/>
          <p:nvPr/>
        </p:nvSpPr>
        <p:spPr>
          <a:xfrm>
            <a:off x="971600" y="3933056"/>
            <a:ext cx="1440160"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val 6"/>
          <p:cNvSpPr/>
          <p:nvPr/>
        </p:nvSpPr>
        <p:spPr>
          <a:xfrm>
            <a:off x="5004048" y="4056112"/>
            <a:ext cx="1440160"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7329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a:latin typeface="Aharoni" pitchFamily="2" charset="-79"/>
                <a:cs typeface="Aharoni" pitchFamily="2" charset="-79"/>
              </a:rPr>
              <a:t>Antes do surto da Adolescência:</a:t>
            </a:r>
            <a:br>
              <a:rPr lang="pt-PT" dirty="0">
                <a:latin typeface="Aharoni" pitchFamily="2" charset="-79"/>
                <a:cs typeface="Aharoni" pitchFamily="2" charset="-79"/>
              </a:rPr>
            </a:br>
            <a:r>
              <a:rPr lang="pt-PT" dirty="0">
                <a:latin typeface="Aharoni" pitchFamily="2" charset="-79"/>
                <a:cs typeface="Aharoni" pitchFamily="2" charset="-79"/>
              </a:rPr>
              <a:t> O </a:t>
            </a:r>
            <a:r>
              <a:rPr lang="pt-PT" i="1" dirty="0" err="1">
                <a:latin typeface="Aharoni" pitchFamily="2" charset="-79"/>
                <a:cs typeface="Aharoni" pitchFamily="2" charset="-79"/>
              </a:rPr>
              <a:t>mid-growth</a:t>
            </a:r>
            <a:endParaRPr lang="pt-PT" i="1" dirty="0">
              <a:latin typeface="Aharoni" pitchFamily="2" charset="-79"/>
              <a:cs typeface="Aharoni" pitchFamily="2" charset="-79"/>
            </a:endParaRPr>
          </a:p>
        </p:txBody>
      </p:sp>
      <p:sp>
        <p:nvSpPr>
          <p:cNvPr id="6" name="Marcador de Posição de Conteúdo 5"/>
          <p:cNvSpPr>
            <a:spLocks noGrp="1"/>
          </p:cNvSpPr>
          <p:nvPr>
            <p:ph idx="1"/>
          </p:nvPr>
        </p:nvSpPr>
        <p:spPr>
          <a:xfrm>
            <a:off x="467544" y="2492896"/>
            <a:ext cx="8229600" cy="2332856"/>
          </a:xfrm>
        </p:spPr>
        <p:txBody>
          <a:bodyPr>
            <a:normAutofit/>
          </a:bodyPr>
          <a:lstStyle/>
          <a:p>
            <a:pPr marL="0" indent="0">
              <a:buNone/>
            </a:pPr>
            <a:r>
              <a:rPr lang="pt-PT" b="1" dirty="0" smtClean="0">
                <a:solidFill>
                  <a:schemeClr val="accent3">
                    <a:lumMod val="60000"/>
                    <a:lumOff val="40000"/>
                  </a:schemeClr>
                </a:solidFill>
                <a:effectLst>
                  <a:outerShdw blurRad="38100" dist="38100" dir="2700000" algn="tl">
                    <a:srgbClr val="000000">
                      <a:alpha val="43137"/>
                    </a:srgbClr>
                  </a:outerShdw>
                </a:effectLst>
              </a:rPr>
              <a:t>Resultados:</a:t>
            </a:r>
          </a:p>
          <a:p>
            <a:pPr lvl="1" algn="just">
              <a:buClr>
                <a:schemeClr val="accent5"/>
              </a:buClr>
              <a:buFont typeface="Calibri" pitchFamily="34" charset="0"/>
              <a:buChar char="→"/>
            </a:pPr>
            <a:r>
              <a:rPr lang="pt-PT" sz="2000" dirty="0" smtClean="0"/>
              <a:t>Em 15% dos rapazes e 10% das raparigas foi detectado um aumento significante da altura, o correspondente ao </a:t>
            </a:r>
            <a:r>
              <a:rPr lang="pt-PT" sz="2000" i="1" dirty="0" err="1" smtClean="0"/>
              <a:t>mid-growth</a:t>
            </a:r>
            <a:r>
              <a:rPr lang="pt-PT" sz="2000" dirty="0" smtClean="0"/>
              <a:t>. </a:t>
            </a:r>
          </a:p>
          <a:p>
            <a:pPr lvl="1" algn="just">
              <a:buClr>
                <a:schemeClr val="accent5"/>
              </a:buClr>
              <a:buFont typeface="Calibri" pitchFamily="34" charset="0"/>
              <a:buChar char="→"/>
            </a:pPr>
            <a:r>
              <a:rPr lang="pt-PT" sz="2000" dirty="0"/>
              <a:t>Este </a:t>
            </a:r>
            <a:r>
              <a:rPr lang="pt-PT" sz="2000" dirty="0" smtClean="0"/>
              <a:t>surto </a:t>
            </a:r>
            <a:r>
              <a:rPr lang="pt-PT" sz="2000" dirty="0"/>
              <a:t>de crescimento ocorre entre os 6,5 e os 8,5 </a:t>
            </a:r>
            <a:r>
              <a:rPr lang="pt-PT" sz="2000" dirty="0" smtClean="0"/>
              <a:t>anos.</a:t>
            </a:r>
          </a:p>
          <a:p>
            <a:pPr lvl="1" algn="just">
              <a:buClr>
                <a:schemeClr val="accent5"/>
              </a:buClr>
              <a:buFont typeface="Calibri" pitchFamily="34" charset="0"/>
              <a:buChar char="→"/>
            </a:pPr>
            <a:r>
              <a:rPr lang="pt-PT" sz="2000" dirty="0" smtClean="0"/>
              <a:t>A </a:t>
            </a:r>
            <a:r>
              <a:rPr lang="pt-PT" sz="2000" dirty="0"/>
              <a:t>altura adquirida durante este período varia entre os 0,3 e os 0,7 cm/ano.</a:t>
            </a:r>
          </a:p>
          <a:p>
            <a:pPr marL="0" indent="0">
              <a:buNone/>
            </a:pPr>
            <a:endParaRPr lang="pt-PT" dirty="0" smtClean="0"/>
          </a:p>
        </p:txBody>
      </p:sp>
      <p:sp>
        <p:nvSpPr>
          <p:cNvPr id="4" name="CaixaDeTexto 3"/>
          <p:cNvSpPr txBox="1"/>
          <p:nvPr/>
        </p:nvSpPr>
        <p:spPr>
          <a:xfrm>
            <a:off x="6228184" y="6403538"/>
            <a:ext cx="2808312" cy="369332"/>
          </a:xfrm>
          <a:prstGeom prst="rect">
            <a:avLst/>
          </a:prstGeom>
          <a:noFill/>
        </p:spPr>
        <p:txBody>
          <a:bodyPr wrap="square" rtlCol="0">
            <a:spAutoFit/>
          </a:bodyPr>
          <a:lstStyle/>
          <a:p>
            <a:r>
              <a:rPr lang="pt-PT" sz="900" i="1" dirty="0" err="1" smtClean="0"/>
              <a:t>Automatic</a:t>
            </a:r>
            <a:r>
              <a:rPr lang="pt-PT" sz="900" i="1" dirty="0" smtClean="0"/>
              <a:t> </a:t>
            </a:r>
            <a:r>
              <a:rPr lang="pt-PT" sz="900" i="1" dirty="0" err="1" smtClean="0"/>
              <a:t>detection</a:t>
            </a:r>
            <a:r>
              <a:rPr lang="pt-PT" sz="900" i="1" dirty="0" smtClean="0"/>
              <a:t> </a:t>
            </a:r>
            <a:r>
              <a:rPr lang="pt-PT" sz="900" i="1" dirty="0" err="1" smtClean="0"/>
              <a:t>and</a:t>
            </a:r>
            <a:r>
              <a:rPr lang="pt-PT" sz="900" i="1" dirty="0" smtClean="0"/>
              <a:t> </a:t>
            </a:r>
            <a:r>
              <a:rPr lang="pt-PT" sz="900" i="1" dirty="0" err="1" smtClean="0"/>
              <a:t>quantification</a:t>
            </a:r>
            <a:r>
              <a:rPr lang="pt-PT" sz="900" i="1" dirty="0" smtClean="0"/>
              <a:t> </a:t>
            </a:r>
            <a:r>
              <a:rPr lang="pt-PT" sz="900" i="1" dirty="0" err="1" smtClean="0"/>
              <a:t>of</a:t>
            </a:r>
            <a:r>
              <a:rPr lang="pt-PT" sz="900" i="1" dirty="0" smtClean="0"/>
              <a:t> </a:t>
            </a:r>
            <a:r>
              <a:rPr lang="pt-PT" sz="900" i="1" dirty="0" err="1" smtClean="0"/>
              <a:t>growth</a:t>
            </a:r>
            <a:r>
              <a:rPr lang="pt-PT" sz="900" i="1" dirty="0" smtClean="0"/>
              <a:t> </a:t>
            </a:r>
            <a:r>
              <a:rPr lang="pt-PT" sz="900" i="1" dirty="0" err="1" smtClean="0"/>
              <a:t>spurts</a:t>
            </a:r>
            <a:endParaRPr lang="pt-PT" sz="900" i="1" dirty="0" smtClean="0"/>
          </a:p>
          <a:p>
            <a:r>
              <a:rPr lang="pt-PT" sz="900" i="1" dirty="0" err="1" smtClean="0"/>
              <a:t>Frédéric</a:t>
            </a:r>
            <a:r>
              <a:rPr lang="pt-PT" sz="900" i="1" dirty="0" smtClean="0"/>
              <a:t> </a:t>
            </a:r>
            <a:r>
              <a:rPr lang="pt-PT" sz="900" i="1" dirty="0" err="1" smtClean="0"/>
              <a:t>Dandurand</a:t>
            </a:r>
            <a:r>
              <a:rPr lang="pt-PT" sz="900" i="1" dirty="0" smtClean="0"/>
              <a:t> </a:t>
            </a:r>
            <a:r>
              <a:rPr lang="pt-PT" sz="900" i="1" dirty="0" err="1" smtClean="0"/>
              <a:t>et</a:t>
            </a:r>
            <a:r>
              <a:rPr lang="pt-PT" sz="900" i="1" dirty="0" smtClean="0"/>
              <a:t> Al.</a:t>
            </a:r>
          </a:p>
        </p:txBody>
      </p:sp>
    </p:spTree>
    <p:extLst>
      <p:ext uri="{BB962C8B-B14F-4D97-AF65-F5344CB8AC3E}">
        <p14:creationId xmlns:p14="http://schemas.microsoft.com/office/powerpoint/2010/main" val="424435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0" y="274638"/>
            <a:ext cx="936104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a:latin typeface="Aharoni" pitchFamily="2" charset="-79"/>
                <a:cs typeface="Aharoni" pitchFamily="2" charset="-79"/>
              </a:rPr>
              <a:t>Análise do </a:t>
            </a:r>
            <a:r>
              <a:rPr lang="pt-PT" i="1" dirty="0" err="1">
                <a:latin typeface="Aharoni" pitchFamily="2" charset="-79"/>
                <a:cs typeface="Aharoni" pitchFamily="2" charset="-79"/>
              </a:rPr>
              <a:t>mid-growth</a:t>
            </a:r>
            <a:endParaRPr lang="pt-PT" i="1" dirty="0">
              <a:latin typeface="Aharoni" pitchFamily="2" charset="-79"/>
              <a:cs typeface="Aharoni" pitchFamily="2" charset="-79"/>
            </a:endParaRPr>
          </a:p>
        </p:txBody>
      </p:sp>
      <p:sp>
        <p:nvSpPr>
          <p:cNvPr id="3" name="Marcador de Posição de Conteúdo 2"/>
          <p:cNvSpPr>
            <a:spLocks noGrp="1"/>
          </p:cNvSpPr>
          <p:nvPr>
            <p:ph idx="1"/>
          </p:nvPr>
        </p:nvSpPr>
        <p:spPr>
          <a:xfrm>
            <a:off x="457200" y="1600201"/>
            <a:ext cx="8229600" cy="1756792"/>
          </a:xfrm>
        </p:spPr>
        <p:txBody>
          <a:bodyPr>
            <a:normAutofit/>
          </a:bodyPr>
          <a:lstStyle/>
          <a:p>
            <a:pPr>
              <a:buClr>
                <a:schemeClr val="accent5">
                  <a:lumMod val="75000"/>
                </a:schemeClr>
              </a:buClr>
              <a:buFont typeface="Calibri" pitchFamily="34" charset="0"/>
              <a:buChar char="→"/>
            </a:pPr>
            <a:r>
              <a:rPr lang="pt-PT" sz="2000" dirty="0"/>
              <a:t>Estudo </a:t>
            </a:r>
            <a:r>
              <a:rPr lang="pt-PT" sz="2000" dirty="0" smtClean="0"/>
              <a:t>realizado com 150 indivíduos de cada sexo com idades compreendidas entre os 3 e os 11 anos. </a:t>
            </a:r>
            <a:r>
              <a:rPr lang="pt-PT" sz="1600" dirty="0" smtClean="0"/>
              <a:t>(</a:t>
            </a:r>
            <a:r>
              <a:rPr lang="pt-PT" sz="1600" dirty="0" err="1" smtClean="0"/>
              <a:t>First</a:t>
            </a:r>
            <a:r>
              <a:rPr lang="pt-PT" sz="1600" dirty="0" smtClean="0"/>
              <a:t> </a:t>
            </a:r>
            <a:r>
              <a:rPr lang="pt-PT" sz="1600" dirty="0" err="1" smtClean="0"/>
              <a:t>Zurich</a:t>
            </a:r>
            <a:r>
              <a:rPr lang="pt-PT" sz="1600" dirty="0" smtClean="0"/>
              <a:t> Longitudinal </a:t>
            </a:r>
            <a:r>
              <a:rPr lang="pt-PT" sz="1600" dirty="0" err="1" smtClean="0"/>
              <a:t>Study</a:t>
            </a:r>
            <a:r>
              <a:rPr lang="pt-PT" sz="1600" dirty="0" smtClean="0"/>
              <a:t> </a:t>
            </a:r>
            <a:r>
              <a:rPr lang="pt-PT" sz="1600" dirty="0" err="1" smtClean="0"/>
              <a:t>Growth</a:t>
            </a:r>
            <a:r>
              <a:rPr lang="pt-PT" sz="1600" dirty="0" smtClean="0"/>
              <a:t> </a:t>
            </a:r>
            <a:r>
              <a:rPr lang="pt-PT" sz="1600" dirty="0" err="1" smtClean="0"/>
              <a:t>and</a:t>
            </a:r>
            <a:r>
              <a:rPr lang="pt-PT" sz="1600" dirty="0" smtClean="0"/>
              <a:t> </a:t>
            </a:r>
            <a:r>
              <a:rPr lang="pt-PT" sz="1600" dirty="0" err="1" smtClean="0"/>
              <a:t>Development</a:t>
            </a:r>
            <a:r>
              <a:rPr lang="pt-PT" sz="1600" dirty="0" smtClean="0"/>
              <a:t> 1980)</a:t>
            </a:r>
            <a:endParaRPr lang="pt-PT" sz="1600" dirty="0"/>
          </a:p>
          <a:p>
            <a:pPr>
              <a:buClr>
                <a:schemeClr val="accent5">
                  <a:lumMod val="75000"/>
                </a:schemeClr>
              </a:buClr>
              <a:buFont typeface="Calibri" pitchFamily="34" charset="0"/>
              <a:buChar char="→"/>
            </a:pPr>
            <a:r>
              <a:rPr lang="pt-PT" sz="2000" dirty="0" smtClean="0"/>
              <a:t>As medições de 6 em 6 meses.</a:t>
            </a:r>
          </a:p>
          <a:p>
            <a:pPr>
              <a:buClr>
                <a:schemeClr val="accent5">
                  <a:lumMod val="75000"/>
                </a:schemeClr>
              </a:buClr>
              <a:buFont typeface="Calibri" pitchFamily="34" charset="0"/>
              <a:buChar char="→"/>
            </a:pPr>
            <a:endParaRPr lang="pt-PT" sz="2400" dirty="0"/>
          </a:p>
          <a:p>
            <a:pPr>
              <a:buClr>
                <a:schemeClr val="accent5">
                  <a:lumMod val="75000"/>
                </a:schemeClr>
              </a:buClr>
              <a:buFont typeface="Calibri" pitchFamily="34" charset="0"/>
              <a:buChar char="→"/>
            </a:pPr>
            <a:endParaRPr lang="pt-PT" sz="2400" dirty="0" smtClean="0"/>
          </a:p>
          <a:p>
            <a:pPr>
              <a:buClr>
                <a:schemeClr val="accent5">
                  <a:lumMod val="75000"/>
                </a:schemeClr>
              </a:buClr>
              <a:buFont typeface="Calibri" pitchFamily="34" charset="0"/>
              <a:buChar char="→"/>
            </a:pPr>
            <a:endParaRPr lang="pt-PT" sz="2400" dirty="0"/>
          </a:p>
          <a:p>
            <a:pPr>
              <a:buClr>
                <a:schemeClr val="accent5">
                  <a:lumMod val="75000"/>
                </a:schemeClr>
              </a:buClr>
              <a:buFont typeface="Calibri" pitchFamily="34" charset="0"/>
              <a:buChar char="→"/>
            </a:pPr>
            <a:endParaRPr lang="pt-PT"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996952"/>
            <a:ext cx="6490302" cy="33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5868144" y="6453336"/>
            <a:ext cx="3168352" cy="369332"/>
          </a:xfrm>
          <a:prstGeom prst="rect">
            <a:avLst/>
          </a:prstGeom>
          <a:noFill/>
        </p:spPr>
        <p:txBody>
          <a:bodyPr wrap="square" rtlCol="0">
            <a:spAutoFit/>
          </a:bodyPr>
          <a:lstStyle/>
          <a:p>
            <a:r>
              <a:rPr lang="pt-PT" sz="900" i="1" dirty="0" err="1" smtClean="0"/>
              <a:t>Analysis</a:t>
            </a:r>
            <a:r>
              <a:rPr lang="pt-PT" sz="900" i="1" dirty="0" smtClean="0"/>
              <a:t> </a:t>
            </a:r>
            <a:r>
              <a:rPr lang="pt-PT" sz="900" i="1" dirty="0" err="1" smtClean="0"/>
              <a:t>of</a:t>
            </a:r>
            <a:r>
              <a:rPr lang="pt-PT" sz="900" i="1" dirty="0" smtClean="0"/>
              <a:t> </a:t>
            </a:r>
            <a:r>
              <a:rPr lang="pt-PT" sz="900" i="1" dirty="0" err="1" smtClean="0"/>
              <a:t>the</a:t>
            </a:r>
            <a:r>
              <a:rPr lang="pt-PT" sz="900" i="1" dirty="0" smtClean="0"/>
              <a:t> </a:t>
            </a:r>
            <a:r>
              <a:rPr lang="pt-PT" sz="900" i="1" dirty="0" err="1" smtClean="0"/>
              <a:t>growth</a:t>
            </a:r>
            <a:r>
              <a:rPr lang="pt-PT" sz="900" i="1" dirty="0" smtClean="0"/>
              <a:t> </a:t>
            </a:r>
            <a:r>
              <a:rPr lang="pt-PT" sz="900" i="1" dirty="0" err="1" smtClean="0"/>
              <a:t>spurt</a:t>
            </a:r>
            <a:r>
              <a:rPr lang="pt-PT" sz="900" i="1" dirty="0" smtClean="0"/>
              <a:t> </a:t>
            </a:r>
            <a:r>
              <a:rPr lang="pt-PT" sz="900" i="1" dirty="0" err="1" smtClean="0"/>
              <a:t>at</a:t>
            </a:r>
            <a:r>
              <a:rPr lang="pt-PT" sz="900" i="1" dirty="0" smtClean="0"/>
              <a:t> age </a:t>
            </a:r>
            <a:r>
              <a:rPr lang="pt-PT" sz="900" i="1" dirty="0" err="1" smtClean="0"/>
              <a:t>seven</a:t>
            </a:r>
            <a:r>
              <a:rPr lang="pt-PT" sz="900" i="1" dirty="0" smtClean="0"/>
              <a:t> (</a:t>
            </a:r>
            <a:r>
              <a:rPr lang="pt-PT" sz="900" i="1" dirty="0" err="1" smtClean="0"/>
              <a:t>mid-growth</a:t>
            </a:r>
            <a:r>
              <a:rPr lang="pt-PT" sz="900" i="1" dirty="0" smtClean="0"/>
              <a:t> </a:t>
            </a:r>
            <a:r>
              <a:rPr lang="pt-PT" sz="900" i="1" dirty="0" err="1" smtClean="0"/>
              <a:t>spurt</a:t>
            </a:r>
            <a:r>
              <a:rPr lang="pt-PT" sz="900" i="1" dirty="0" smtClean="0"/>
              <a:t>) </a:t>
            </a:r>
          </a:p>
          <a:p>
            <a:r>
              <a:rPr lang="pt-PT" sz="900" i="1" dirty="0" smtClean="0"/>
              <a:t>L. Molinari, R. H. Largo, A. </a:t>
            </a:r>
            <a:r>
              <a:rPr lang="pt-PT" sz="900" i="1" dirty="0" err="1" smtClean="0"/>
              <a:t>Prader</a:t>
            </a:r>
            <a:endParaRPr lang="pt-PT" sz="900" i="1" dirty="0" smtClean="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797152"/>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2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0" y="274638"/>
            <a:ext cx="9361040"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smtClean="0">
                <a:latin typeface="Aharoni" pitchFamily="2" charset="-79"/>
                <a:cs typeface="Aharoni" pitchFamily="2" charset="-79"/>
              </a:rPr>
              <a:t>O que poderá causar o </a:t>
            </a:r>
            <a:r>
              <a:rPr lang="pt-PT" i="1" dirty="0" err="1" smtClean="0">
                <a:latin typeface="Aharoni" pitchFamily="2" charset="-79"/>
                <a:cs typeface="Aharoni" pitchFamily="2" charset="-79"/>
              </a:rPr>
              <a:t>mid-growth</a:t>
            </a:r>
            <a:r>
              <a:rPr lang="pt-PT" dirty="0" smtClean="0">
                <a:latin typeface="Aharoni" pitchFamily="2" charset="-79"/>
                <a:cs typeface="Aharoni" pitchFamily="2" charset="-79"/>
              </a:rPr>
              <a:t>?</a:t>
            </a:r>
            <a:endParaRPr lang="pt-PT" i="1" dirty="0">
              <a:latin typeface="Aharoni" pitchFamily="2" charset="-79"/>
              <a:cs typeface="Aharoni" pitchFamily="2" charset="-79"/>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412776"/>
            <a:ext cx="571500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5975648" y="6073170"/>
            <a:ext cx="3168352" cy="784830"/>
          </a:xfrm>
          <a:prstGeom prst="rect">
            <a:avLst/>
          </a:prstGeom>
          <a:noFill/>
        </p:spPr>
        <p:txBody>
          <a:bodyPr wrap="square" rtlCol="0">
            <a:spAutoFit/>
          </a:bodyPr>
          <a:lstStyle/>
          <a:p>
            <a:r>
              <a:rPr lang="pt-PT" sz="900" i="1" dirty="0" err="1" smtClean="0"/>
              <a:t>Analysis</a:t>
            </a:r>
            <a:r>
              <a:rPr lang="pt-PT" sz="900" i="1" dirty="0" smtClean="0"/>
              <a:t> </a:t>
            </a:r>
            <a:r>
              <a:rPr lang="pt-PT" sz="900" i="1" dirty="0" err="1" smtClean="0"/>
              <a:t>of</a:t>
            </a:r>
            <a:r>
              <a:rPr lang="pt-PT" sz="900" i="1" dirty="0" smtClean="0"/>
              <a:t> </a:t>
            </a:r>
            <a:r>
              <a:rPr lang="pt-PT" sz="900" i="1" dirty="0" err="1" smtClean="0"/>
              <a:t>the</a:t>
            </a:r>
            <a:r>
              <a:rPr lang="pt-PT" sz="900" i="1" dirty="0" smtClean="0"/>
              <a:t> </a:t>
            </a:r>
            <a:r>
              <a:rPr lang="pt-PT" sz="900" i="1" dirty="0" err="1" smtClean="0"/>
              <a:t>growth</a:t>
            </a:r>
            <a:r>
              <a:rPr lang="pt-PT" sz="900" i="1" dirty="0" smtClean="0"/>
              <a:t> </a:t>
            </a:r>
            <a:r>
              <a:rPr lang="pt-PT" sz="900" i="1" dirty="0" err="1" smtClean="0"/>
              <a:t>spurt</a:t>
            </a:r>
            <a:r>
              <a:rPr lang="pt-PT" sz="900" i="1" dirty="0" smtClean="0"/>
              <a:t> </a:t>
            </a:r>
            <a:r>
              <a:rPr lang="pt-PT" sz="900" i="1" dirty="0" err="1" smtClean="0"/>
              <a:t>at</a:t>
            </a:r>
            <a:r>
              <a:rPr lang="pt-PT" sz="900" i="1" dirty="0" smtClean="0"/>
              <a:t> age </a:t>
            </a:r>
            <a:r>
              <a:rPr lang="pt-PT" sz="900" i="1" dirty="0" err="1" smtClean="0"/>
              <a:t>seven</a:t>
            </a:r>
            <a:r>
              <a:rPr lang="pt-PT" sz="900" i="1" dirty="0" smtClean="0"/>
              <a:t> (</a:t>
            </a:r>
            <a:r>
              <a:rPr lang="pt-PT" sz="900" i="1" dirty="0" err="1" smtClean="0"/>
              <a:t>mid-growth</a:t>
            </a:r>
            <a:r>
              <a:rPr lang="pt-PT" sz="900" i="1" dirty="0" smtClean="0"/>
              <a:t> </a:t>
            </a:r>
            <a:r>
              <a:rPr lang="pt-PT" sz="900" i="1" dirty="0" err="1" smtClean="0"/>
              <a:t>spurt</a:t>
            </a:r>
            <a:r>
              <a:rPr lang="pt-PT" sz="900" i="1" dirty="0" smtClean="0"/>
              <a:t>) </a:t>
            </a:r>
          </a:p>
          <a:p>
            <a:r>
              <a:rPr lang="pt-PT" sz="900" i="1" dirty="0" smtClean="0"/>
              <a:t>L. Molinari, R. H. Largo, A. </a:t>
            </a:r>
            <a:r>
              <a:rPr lang="pt-PT" sz="900" i="1" dirty="0" err="1" smtClean="0"/>
              <a:t>Prader</a:t>
            </a:r>
            <a:endParaRPr lang="pt-PT" sz="900" i="1" dirty="0" smtClean="0"/>
          </a:p>
          <a:p>
            <a:r>
              <a:rPr lang="en-US" sz="900" dirty="0"/>
              <a:t>The </a:t>
            </a:r>
            <a:r>
              <a:rPr lang="en-US" sz="900" dirty="0" err="1"/>
              <a:t>Midgrowth</a:t>
            </a:r>
            <a:r>
              <a:rPr lang="en-US" sz="900" dirty="0"/>
              <a:t> Spurt in Healthy Children Is Not Caused</a:t>
            </a:r>
          </a:p>
          <a:p>
            <a:r>
              <a:rPr lang="pt-PT" sz="900" dirty="0" err="1"/>
              <a:t>by</a:t>
            </a:r>
            <a:r>
              <a:rPr lang="pt-PT" sz="900" dirty="0"/>
              <a:t> </a:t>
            </a:r>
            <a:r>
              <a:rPr lang="pt-PT" sz="900" dirty="0" err="1" smtClean="0"/>
              <a:t>Adrenarche</a:t>
            </a:r>
            <a:endParaRPr lang="pt-PT" sz="900" dirty="0" smtClean="0"/>
          </a:p>
          <a:p>
            <a:r>
              <a:rPr lang="pt-PT" sz="900" dirty="0"/>
              <a:t>Thomas </a:t>
            </a:r>
            <a:r>
              <a:rPr lang="pt-PT" sz="900" dirty="0" err="1"/>
              <a:t>Remer</a:t>
            </a:r>
            <a:r>
              <a:rPr lang="pt-PT" sz="900" dirty="0"/>
              <a:t> </a:t>
            </a:r>
            <a:r>
              <a:rPr lang="pt-PT" sz="900" dirty="0" err="1" smtClean="0"/>
              <a:t>and</a:t>
            </a:r>
            <a:r>
              <a:rPr lang="pt-PT" sz="900" dirty="0" smtClean="0"/>
              <a:t> </a:t>
            </a:r>
            <a:r>
              <a:rPr lang="pt-PT" sz="900" dirty="0"/>
              <a:t>Friedrich </a:t>
            </a:r>
            <a:r>
              <a:rPr lang="pt-PT" sz="900" dirty="0" err="1"/>
              <a:t>Manz</a:t>
            </a:r>
            <a:endParaRPr lang="pt-PT" sz="900" i="1" dirty="0" smtClean="0"/>
          </a:p>
        </p:txBody>
      </p:sp>
      <p:sp>
        <p:nvSpPr>
          <p:cNvPr id="6" name="Marcador de Posição de Conteúdo 5"/>
          <p:cNvSpPr>
            <a:spLocks noGrp="1"/>
          </p:cNvSpPr>
          <p:nvPr>
            <p:ph idx="1"/>
          </p:nvPr>
        </p:nvSpPr>
        <p:spPr>
          <a:xfrm>
            <a:off x="251520" y="1770139"/>
            <a:ext cx="3528392" cy="4730497"/>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just">
              <a:buNone/>
            </a:pPr>
            <a:r>
              <a:rPr lang="pt-PT" sz="2000" dirty="0" smtClean="0"/>
              <a:t>Em 1980, </a:t>
            </a:r>
            <a:r>
              <a:rPr lang="pt-PT" sz="2000" dirty="0" err="1" smtClean="0"/>
              <a:t>L.Molineri</a:t>
            </a:r>
            <a:r>
              <a:rPr lang="pt-PT" sz="2000" dirty="0" smtClean="0"/>
              <a:t> </a:t>
            </a:r>
            <a:r>
              <a:rPr lang="pt-PT" sz="2000" dirty="0" err="1" smtClean="0"/>
              <a:t>et</a:t>
            </a:r>
            <a:r>
              <a:rPr lang="pt-PT" sz="2000" dirty="0" smtClean="0"/>
              <a:t> Al. </a:t>
            </a:r>
            <a:r>
              <a:rPr lang="pt-PT" sz="2000" dirty="0"/>
              <a:t>e</a:t>
            </a:r>
            <a:r>
              <a:rPr lang="pt-PT" sz="2000" dirty="0" smtClean="0"/>
              <a:t>stipulou que a</a:t>
            </a:r>
            <a:r>
              <a:rPr lang="pt-PT" sz="2000" dirty="0"/>
              <a:t> </a:t>
            </a:r>
            <a:r>
              <a:rPr lang="pt-PT" sz="2000" dirty="0" smtClean="0"/>
              <a:t>concentração  </a:t>
            </a:r>
            <a:r>
              <a:rPr lang="pt-PT" sz="2000" dirty="0"/>
              <a:t>plasmática de androgénio adrenal </a:t>
            </a:r>
            <a:r>
              <a:rPr lang="pt-PT" sz="2000" dirty="0" err="1"/>
              <a:t>dehidroepiandrosterona</a:t>
            </a:r>
            <a:r>
              <a:rPr lang="pt-PT" sz="2000" dirty="0"/>
              <a:t> (DHEA) </a:t>
            </a:r>
            <a:r>
              <a:rPr lang="pt-PT" sz="2000" dirty="0" smtClean="0"/>
              <a:t>era a causa principal pois aumentava </a:t>
            </a:r>
            <a:r>
              <a:rPr lang="pt-PT" sz="2000" dirty="0"/>
              <a:t>entre os 5 e os 8 </a:t>
            </a:r>
            <a:r>
              <a:rPr lang="pt-PT" sz="2000" dirty="0" smtClean="0"/>
              <a:t>anos. Como </a:t>
            </a:r>
            <a:r>
              <a:rPr lang="pt-PT" sz="2000" dirty="0"/>
              <a:t>os androgénios estimulam o crescimento, o surto </a:t>
            </a:r>
            <a:r>
              <a:rPr lang="pt-PT" sz="2000" dirty="0" smtClean="0"/>
              <a:t>poderia </a:t>
            </a:r>
            <a:r>
              <a:rPr lang="pt-PT" sz="2000" dirty="0"/>
              <a:t>estar relacionado com o aumento da produção de androgénios adrenais. </a:t>
            </a:r>
            <a:r>
              <a:rPr lang="pt-PT" sz="2000" dirty="0" smtClean="0"/>
              <a:t>No entanto, em 2001 Thomas </a:t>
            </a:r>
            <a:r>
              <a:rPr lang="pt-PT" sz="2000" dirty="0" err="1" smtClean="0"/>
              <a:t>Remer</a:t>
            </a:r>
            <a:r>
              <a:rPr lang="pt-PT" sz="2000" dirty="0" smtClean="0"/>
              <a:t> e Friedrich </a:t>
            </a:r>
            <a:r>
              <a:rPr lang="pt-PT" sz="2000" dirty="0" err="1" smtClean="0"/>
              <a:t>Manz</a:t>
            </a:r>
            <a:r>
              <a:rPr lang="pt-PT" sz="2000" dirty="0" smtClean="0"/>
              <a:t> demostraram que essa hipótese era falsa.</a:t>
            </a:r>
          </a:p>
          <a:p>
            <a:pPr marL="0" indent="0">
              <a:buNone/>
            </a:pPr>
            <a:endParaRPr lang="pt-PT" sz="2000" dirty="0"/>
          </a:p>
          <a:p>
            <a:endParaRPr lang="pt-PT" dirty="0" smtClean="0"/>
          </a:p>
        </p:txBody>
      </p:sp>
    </p:spTree>
    <p:extLst>
      <p:ext uri="{BB962C8B-B14F-4D97-AF65-F5344CB8AC3E}">
        <p14:creationId xmlns:p14="http://schemas.microsoft.com/office/powerpoint/2010/main" val="1530110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0" y="274638"/>
            <a:ext cx="9361040"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a:latin typeface="Aharoni" pitchFamily="2" charset="-79"/>
                <a:cs typeface="Aharoni" pitchFamily="2" charset="-79"/>
              </a:rPr>
              <a:t>O que poderá causar o </a:t>
            </a:r>
            <a:r>
              <a:rPr lang="pt-PT" i="1" dirty="0" err="1">
                <a:latin typeface="Aharoni" pitchFamily="2" charset="-79"/>
                <a:cs typeface="Aharoni" pitchFamily="2" charset="-79"/>
              </a:rPr>
              <a:t>mid-growth</a:t>
            </a:r>
            <a:r>
              <a:rPr lang="pt-PT" dirty="0">
                <a:latin typeface="Aharoni" pitchFamily="2" charset="-79"/>
                <a:cs typeface="Aharoni" pitchFamily="2" charset="-79"/>
              </a:rPr>
              <a:t>?</a:t>
            </a:r>
            <a:endParaRPr lang="pt-PT" i="1" dirty="0">
              <a:latin typeface="Aharoni" pitchFamily="2" charset="-79"/>
              <a:cs typeface="Aharoni" pitchFamily="2" charset="-79"/>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828091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570167" y="2132856"/>
            <a:ext cx="1656184"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ângulo 3"/>
          <p:cNvSpPr/>
          <p:nvPr/>
        </p:nvSpPr>
        <p:spPr>
          <a:xfrm>
            <a:off x="6569968" y="6396335"/>
            <a:ext cx="2574032" cy="461665"/>
          </a:xfrm>
          <a:prstGeom prst="rect">
            <a:avLst/>
          </a:prstGeom>
        </p:spPr>
        <p:txBody>
          <a:bodyPr wrap="square">
            <a:spAutoFit/>
          </a:bodyPr>
          <a:lstStyle/>
          <a:p>
            <a:r>
              <a:rPr lang="en-US" sz="800" dirty="0"/>
              <a:t>The </a:t>
            </a:r>
            <a:r>
              <a:rPr lang="en-US" sz="800" dirty="0" err="1"/>
              <a:t>Midgrowth</a:t>
            </a:r>
            <a:r>
              <a:rPr lang="en-US" sz="800" dirty="0"/>
              <a:t> Spurt in Healthy Children Is Not Caused</a:t>
            </a:r>
          </a:p>
          <a:p>
            <a:r>
              <a:rPr lang="pt-PT" sz="800" dirty="0" err="1"/>
              <a:t>by</a:t>
            </a:r>
            <a:r>
              <a:rPr lang="pt-PT" sz="800" dirty="0"/>
              <a:t> </a:t>
            </a:r>
            <a:r>
              <a:rPr lang="pt-PT" sz="800" dirty="0" err="1"/>
              <a:t>Adrenarche</a:t>
            </a:r>
            <a:endParaRPr lang="pt-PT" sz="800" dirty="0"/>
          </a:p>
          <a:p>
            <a:r>
              <a:rPr lang="pt-PT" sz="800" dirty="0"/>
              <a:t>Thomas </a:t>
            </a:r>
            <a:r>
              <a:rPr lang="pt-PT" sz="800" dirty="0" err="1"/>
              <a:t>Remer</a:t>
            </a:r>
            <a:r>
              <a:rPr lang="pt-PT" sz="800" dirty="0"/>
              <a:t> </a:t>
            </a:r>
            <a:r>
              <a:rPr lang="pt-PT" sz="800" dirty="0" err="1"/>
              <a:t>and</a:t>
            </a:r>
            <a:r>
              <a:rPr lang="pt-PT" sz="800" dirty="0"/>
              <a:t> Friedrich </a:t>
            </a:r>
            <a:r>
              <a:rPr lang="pt-PT" sz="800" dirty="0" err="1"/>
              <a:t>Manz</a:t>
            </a:r>
            <a:endParaRPr lang="pt-PT" sz="800" i="1" dirty="0"/>
          </a:p>
        </p:txBody>
      </p:sp>
    </p:spTree>
    <p:extLst>
      <p:ext uri="{BB962C8B-B14F-4D97-AF65-F5344CB8AC3E}">
        <p14:creationId xmlns:p14="http://schemas.microsoft.com/office/powerpoint/2010/main" val="228257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a:latin typeface="Aharoni" pitchFamily="2" charset="-79"/>
                <a:cs typeface="Aharoni" pitchFamily="2" charset="-79"/>
              </a:rPr>
              <a:t>O que poderá causar o </a:t>
            </a:r>
            <a:r>
              <a:rPr lang="pt-PT" i="1" dirty="0" err="1">
                <a:latin typeface="Aharoni" pitchFamily="2" charset="-79"/>
                <a:cs typeface="Aharoni" pitchFamily="2" charset="-79"/>
              </a:rPr>
              <a:t>mid-growth</a:t>
            </a:r>
            <a:r>
              <a:rPr lang="pt-PT" dirty="0">
                <a:latin typeface="Aharoni" pitchFamily="2" charset="-79"/>
                <a:cs typeface="Aharoni" pitchFamily="2" charset="-79"/>
              </a:rPr>
              <a:t>?</a:t>
            </a:r>
          </a:p>
        </p:txBody>
      </p:sp>
      <p:sp>
        <p:nvSpPr>
          <p:cNvPr id="3" name="Marcador de Posição de Conteúdo 2"/>
          <p:cNvSpPr>
            <a:spLocks noGrp="1"/>
          </p:cNvSpPr>
          <p:nvPr>
            <p:ph idx="1"/>
          </p:nvPr>
        </p:nvSpPr>
        <p:spPr>
          <a:xfrm>
            <a:off x="4139952" y="1916832"/>
            <a:ext cx="4618856" cy="3917031"/>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Clr>
                <a:schemeClr val="accent5">
                  <a:lumMod val="75000"/>
                </a:schemeClr>
              </a:buClr>
              <a:buFont typeface="Calibri" pitchFamily="34" charset="0"/>
              <a:buChar char="→"/>
            </a:pPr>
            <a:r>
              <a:rPr lang="pt-PT" sz="2400" dirty="0" smtClean="0"/>
              <a:t>O </a:t>
            </a:r>
            <a:r>
              <a:rPr lang="pt-PT" sz="2400" dirty="0"/>
              <a:t>ritmo de desenvolvimento </a:t>
            </a:r>
            <a:r>
              <a:rPr lang="pt-PT" sz="2400" dirty="0" smtClean="0"/>
              <a:t>na puberdade </a:t>
            </a:r>
            <a:r>
              <a:rPr lang="pt-PT" sz="2400" dirty="0"/>
              <a:t>correlaciona-se com os níveis de hormonas esteroides sexuais durante a puberdade, o que poderá acontecer </a:t>
            </a:r>
            <a:r>
              <a:rPr lang="pt-PT" sz="2400" dirty="0" smtClean="0"/>
              <a:t>é </a:t>
            </a:r>
            <a:r>
              <a:rPr lang="pt-PT" sz="2400" dirty="0"/>
              <a:t>que as crianças que apresentem um </a:t>
            </a:r>
            <a:r>
              <a:rPr lang="pt-PT" sz="2400" i="1" dirty="0" err="1"/>
              <a:t>mid-growth</a:t>
            </a:r>
            <a:r>
              <a:rPr lang="pt-PT" sz="2400" dirty="0"/>
              <a:t> </a:t>
            </a:r>
            <a:r>
              <a:rPr lang="pt-PT" sz="2400" dirty="0" smtClean="0"/>
              <a:t>tenham </a:t>
            </a:r>
            <a:r>
              <a:rPr lang="pt-PT" sz="2400" dirty="0"/>
              <a:t>precocemente </a:t>
            </a:r>
            <a:r>
              <a:rPr lang="pt-PT" sz="2400" dirty="0" smtClean="0"/>
              <a:t>um aumento do </a:t>
            </a:r>
            <a:r>
              <a:rPr lang="pt-PT" sz="2400" dirty="0"/>
              <a:t>nível de hormonas sexuais</a:t>
            </a:r>
            <a:r>
              <a:rPr lang="pt-PT" sz="2400" dirty="0" smtClean="0"/>
              <a:t>. No entanto é um assunto pouco explorado. </a:t>
            </a:r>
            <a:endParaRPr lang="pt-PT" sz="1800" dirty="0"/>
          </a:p>
        </p:txBody>
      </p:sp>
      <p:sp>
        <p:nvSpPr>
          <p:cNvPr id="4" name="Rectângulo 3"/>
          <p:cNvSpPr/>
          <p:nvPr/>
        </p:nvSpPr>
        <p:spPr>
          <a:xfrm>
            <a:off x="5183560" y="6453336"/>
            <a:ext cx="3960440" cy="338554"/>
          </a:xfrm>
          <a:prstGeom prst="rect">
            <a:avLst/>
          </a:prstGeom>
        </p:spPr>
        <p:txBody>
          <a:bodyPr wrap="square">
            <a:spAutoFit/>
          </a:bodyPr>
          <a:lstStyle/>
          <a:p>
            <a:r>
              <a:rPr lang="pt-PT" sz="800" dirty="0" err="1"/>
              <a:t>Growth</a:t>
            </a:r>
            <a:r>
              <a:rPr lang="pt-PT" sz="800" dirty="0"/>
              <a:t> </a:t>
            </a:r>
            <a:r>
              <a:rPr lang="pt-PT" sz="800" dirty="0" err="1"/>
              <a:t>at</a:t>
            </a:r>
            <a:r>
              <a:rPr lang="pt-PT" sz="800" dirty="0"/>
              <a:t> </a:t>
            </a:r>
            <a:r>
              <a:rPr lang="pt-PT" sz="800" dirty="0" err="1"/>
              <a:t>Puberty</a:t>
            </a:r>
            <a:endParaRPr lang="pt-PT" sz="800" dirty="0"/>
          </a:p>
          <a:p>
            <a:r>
              <a:rPr lang="pt-PT" sz="800" dirty="0"/>
              <a:t>ALAN D. ROGOL, M.D., Ph.D., JAMES N. ROEMMICH, Ph.D., AND PAMELA A. CLARK, M.D.</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3433564"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794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Bibliografia</a:t>
            </a:r>
            <a:endParaRPr lang="pt-PT" dirty="0">
              <a:latin typeface="Aharoni" pitchFamily="2" charset="-79"/>
              <a:cs typeface="Aharoni" pitchFamily="2" charset="-79"/>
            </a:endParaRPr>
          </a:p>
        </p:txBody>
      </p:sp>
      <p:sp>
        <p:nvSpPr>
          <p:cNvPr id="3" name="Marcador de Posição de Conteúdo 2"/>
          <p:cNvSpPr>
            <a:spLocks noGrp="1"/>
          </p:cNvSpPr>
          <p:nvPr>
            <p:ph idx="1"/>
          </p:nvPr>
        </p:nvSpPr>
        <p:spPr>
          <a:xfrm>
            <a:off x="457200" y="1600200"/>
            <a:ext cx="8435280" cy="4525963"/>
          </a:xfrm>
        </p:spPr>
        <p:txBody>
          <a:bodyPr>
            <a:normAutofit fontScale="40000" lnSpcReduction="20000"/>
          </a:bodyPr>
          <a:lstStyle/>
          <a:p>
            <a:pPr marL="514350" indent="-514350">
              <a:buFont typeface="+mj-lt"/>
              <a:buAutoNum type="arabicPeriod"/>
            </a:pPr>
            <a:r>
              <a:rPr lang="pt-PT" dirty="0" err="1" smtClean="0"/>
              <a:t>Detection</a:t>
            </a:r>
            <a:r>
              <a:rPr lang="pt-PT" dirty="0" smtClean="0"/>
              <a:t> </a:t>
            </a:r>
            <a:r>
              <a:rPr lang="pt-PT" dirty="0" err="1" smtClean="0"/>
              <a:t>and</a:t>
            </a:r>
            <a:r>
              <a:rPr lang="pt-PT" dirty="0" smtClean="0"/>
              <a:t> </a:t>
            </a:r>
            <a:r>
              <a:rPr lang="pt-PT" dirty="0" err="1" smtClean="0"/>
              <a:t>quantification</a:t>
            </a:r>
            <a:r>
              <a:rPr lang="pt-PT" dirty="0" smtClean="0"/>
              <a:t> </a:t>
            </a:r>
            <a:r>
              <a:rPr lang="pt-PT" dirty="0" err="1" smtClean="0"/>
              <a:t>of</a:t>
            </a:r>
            <a:r>
              <a:rPr lang="pt-PT" dirty="0" smtClean="0"/>
              <a:t> </a:t>
            </a:r>
            <a:r>
              <a:rPr lang="pt-PT" dirty="0" err="1" smtClean="0"/>
              <a:t>growth</a:t>
            </a:r>
            <a:r>
              <a:rPr lang="pt-PT" dirty="0" smtClean="0"/>
              <a:t> </a:t>
            </a:r>
            <a:r>
              <a:rPr lang="pt-PT" dirty="0" err="1" smtClean="0"/>
              <a:t>spurts</a:t>
            </a:r>
            <a:r>
              <a:rPr lang="pt-PT" dirty="0" smtClean="0"/>
              <a:t> (2001) -  </a:t>
            </a:r>
            <a:r>
              <a:rPr lang="pt-PT" dirty="0" err="1" smtClean="0"/>
              <a:t>Dandurand</a:t>
            </a:r>
            <a:r>
              <a:rPr lang="pt-PT" dirty="0" smtClean="0"/>
              <a:t> F. </a:t>
            </a:r>
            <a:r>
              <a:rPr lang="pt-PT" dirty="0" err="1" smtClean="0"/>
              <a:t>and</a:t>
            </a:r>
            <a:r>
              <a:rPr lang="pt-PT" dirty="0" smtClean="0"/>
              <a:t> </a:t>
            </a:r>
            <a:r>
              <a:rPr lang="pt-PT" dirty="0" err="1" smtClean="0"/>
              <a:t>Shultz</a:t>
            </a:r>
            <a:r>
              <a:rPr lang="pt-PT" dirty="0" smtClean="0"/>
              <a:t> R. T.</a:t>
            </a:r>
          </a:p>
          <a:p>
            <a:pPr marL="514350" indent="-514350">
              <a:buFont typeface="+mj-lt"/>
              <a:buAutoNum type="arabicPeriod"/>
            </a:pPr>
            <a:r>
              <a:rPr lang="pt-PT" dirty="0" err="1" smtClean="0"/>
              <a:t>Catch-up</a:t>
            </a:r>
            <a:r>
              <a:rPr lang="pt-PT" dirty="0" smtClean="0"/>
              <a:t> </a:t>
            </a:r>
            <a:r>
              <a:rPr lang="pt-PT" dirty="0" err="1" smtClean="0"/>
              <a:t>growth</a:t>
            </a:r>
            <a:r>
              <a:rPr lang="pt-PT" dirty="0" smtClean="0"/>
              <a:t> </a:t>
            </a:r>
            <a:r>
              <a:rPr lang="pt-PT" dirty="0" err="1" smtClean="0"/>
              <a:t>after</a:t>
            </a:r>
            <a:r>
              <a:rPr lang="pt-PT" dirty="0" smtClean="0"/>
              <a:t> </a:t>
            </a:r>
            <a:r>
              <a:rPr lang="pt-PT" dirty="0" err="1" smtClean="0"/>
              <a:t>prolonged</a:t>
            </a:r>
            <a:r>
              <a:rPr lang="pt-PT" dirty="0" smtClean="0"/>
              <a:t> </a:t>
            </a:r>
            <a:r>
              <a:rPr lang="pt-PT" dirty="0" err="1" smtClean="0"/>
              <a:t>hypothyroidism</a:t>
            </a:r>
            <a:r>
              <a:rPr lang="pt-PT" dirty="0" smtClean="0"/>
              <a:t> (1996); </a:t>
            </a:r>
            <a:r>
              <a:rPr lang="pt-PT" dirty="0" err="1" smtClean="0"/>
              <a:t>Boersma</a:t>
            </a:r>
            <a:r>
              <a:rPr lang="pt-PT" dirty="0" smtClean="0"/>
              <a:t> B., </a:t>
            </a:r>
            <a:r>
              <a:rPr lang="pt-PT" dirty="0" err="1" smtClean="0"/>
              <a:t>Otten</a:t>
            </a:r>
            <a:r>
              <a:rPr lang="pt-PT" dirty="0" smtClean="0"/>
              <a:t> B. J., </a:t>
            </a:r>
            <a:r>
              <a:rPr lang="pt-PT" dirty="0" err="1" smtClean="0"/>
              <a:t>Stoelinga</a:t>
            </a:r>
            <a:r>
              <a:rPr lang="pt-PT" dirty="0" smtClean="0"/>
              <a:t> G. B. A., </a:t>
            </a:r>
            <a:r>
              <a:rPr lang="pt-PT" dirty="0" err="1" smtClean="0"/>
              <a:t>Wit</a:t>
            </a:r>
            <a:r>
              <a:rPr lang="pt-PT" dirty="0" smtClean="0"/>
              <a:t> J.M. </a:t>
            </a:r>
          </a:p>
          <a:p>
            <a:pPr marL="514350" indent="-514350">
              <a:buFont typeface="+mj-lt"/>
              <a:buAutoNum type="arabicPeriod"/>
            </a:pPr>
            <a:r>
              <a:rPr lang="pt-PT" dirty="0" err="1" smtClean="0"/>
              <a:t>Growth</a:t>
            </a:r>
            <a:r>
              <a:rPr lang="pt-PT" dirty="0" smtClean="0"/>
              <a:t> </a:t>
            </a:r>
            <a:r>
              <a:rPr lang="pt-PT" dirty="0" err="1" smtClean="0"/>
              <a:t>at</a:t>
            </a:r>
            <a:r>
              <a:rPr lang="pt-PT" dirty="0" smtClean="0"/>
              <a:t> </a:t>
            </a:r>
            <a:r>
              <a:rPr lang="pt-PT" dirty="0" err="1" smtClean="0"/>
              <a:t>Puberty</a:t>
            </a:r>
            <a:r>
              <a:rPr lang="pt-PT" dirty="0" smtClean="0"/>
              <a:t> (2012); </a:t>
            </a:r>
            <a:r>
              <a:rPr lang="pt-PT" dirty="0"/>
              <a:t>ALAN D. ROGOL, M.D., Ph.D., JAMES N. ROEMMICH, Ph.D., AND PAMELA A. CLARK, M.D</a:t>
            </a:r>
            <a:r>
              <a:rPr lang="pt-PT" dirty="0" smtClean="0"/>
              <a:t>.</a:t>
            </a:r>
          </a:p>
          <a:p>
            <a:pPr marL="514350" indent="-514350">
              <a:buFont typeface="+mj-lt"/>
              <a:buAutoNum type="arabicPeriod"/>
            </a:pPr>
            <a:r>
              <a:rPr lang="pt-PT" dirty="0" err="1" smtClean="0"/>
              <a:t>Analysis</a:t>
            </a:r>
            <a:r>
              <a:rPr lang="pt-PT" dirty="0" smtClean="0"/>
              <a:t> </a:t>
            </a:r>
            <a:r>
              <a:rPr lang="pt-PT" dirty="0" err="1" smtClean="0"/>
              <a:t>of</a:t>
            </a:r>
            <a:r>
              <a:rPr lang="pt-PT" dirty="0" smtClean="0"/>
              <a:t> </a:t>
            </a:r>
            <a:r>
              <a:rPr lang="pt-PT" dirty="0" err="1" smtClean="0"/>
              <a:t>the</a:t>
            </a:r>
            <a:r>
              <a:rPr lang="pt-PT" dirty="0" smtClean="0"/>
              <a:t> </a:t>
            </a:r>
            <a:r>
              <a:rPr lang="pt-PT" dirty="0" err="1" smtClean="0"/>
              <a:t>growth</a:t>
            </a:r>
            <a:r>
              <a:rPr lang="pt-PT" dirty="0" smtClean="0"/>
              <a:t> </a:t>
            </a:r>
            <a:r>
              <a:rPr lang="pt-PT" dirty="0" err="1" smtClean="0"/>
              <a:t>spurt</a:t>
            </a:r>
            <a:r>
              <a:rPr lang="pt-PT" dirty="0" smtClean="0"/>
              <a:t> </a:t>
            </a:r>
            <a:r>
              <a:rPr lang="pt-PT" dirty="0" err="1" smtClean="0"/>
              <a:t>at</a:t>
            </a:r>
            <a:r>
              <a:rPr lang="pt-PT" dirty="0" smtClean="0"/>
              <a:t> age </a:t>
            </a:r>
            <a:r>
              <a:rPr lang="pt-PT" dirty="0" err="1" smtClean="0"/>
              <a:t>seven</a:t>
            </a:r>
            <a:r>
              <a:rPr lang="pt-PT" dirty="0" smtClean="0"/>
              <a:t> (</a:t>
            </a:r>
            <a:r>
              <a:rPr lang="pt-PT" dirty="0" err="1" smtClean="0"/>
              <a:t>mid-growth</a:t>
            </a:r>
            <a:r>
              <a:rPr lang="pt-PT" dirty="0" smtClean="0"/>
              <a:t> </a:t>
            </a:r>
            <a:r>
              <a:rPr lang="pt-PT" dirty="0" err="1" smtClean="0"/>
              <a:t>spurt</a:t>
            </a:r>
            <a:r>
              <a:rPr lang="pt-PT" dirty="0" smtClean="0"/>
              <a:t>) (1980); L. Molinari, R. H. Largo, A. </a:t>
            </a:r>
            <a:r>
              <a:rPr lang="pt-PT" dirty="0" err="1" smtClean="0"/>
              <a:t>Prader</a:t>
            </a:r>
            <a:endParaRPr lang="pt-PT" dirty="0" smtClean="0"/>
          </a:p>
          <a:p>
            <a:pPr marL="514350" indent="-514350">
              <a:buFont typeface="+mj-lt"/>
              <a:buAutoNum type="arabicPeriod"/>
            </a:pPr>
            <a:r>
              <a:rPr lang="en-US" dirty="0"/>
              <a:t>The </a:t>
            </a:r>
            <a:r>
              <a:rPr lang="en-US" dirty="0" err="1"/>
              <a:t>Midgrowth</a:t>
            </a:r>
            <a:r>
              <a:rPr lang="en-US" dirty="0"/>
              <a:t> Spurt in Healthy Children Is Not </a:t>
            </a:r>
            <a:r>
              <a:rPr lang="en-US" dirty="0" smtClean="0"/>
              <a:t>Caused </a:t>
            </a:r>
            <a:r>
              <a:rPr lang="pt-PT" dirty="0" err="1" smtClean="0"/>
              <a:t>by</a:t>
            </a:r>
            <a:r>
              <a:rPr lang="pt-PT" dirty="0" smtClean="0"/>
              <a:t> </a:t>
            </a:r>
            <a:r>
              <a:rPr lang="pt-PT" dirty="0" err="1" smtClean="0"/>
              <a:t>Adrenarche</a:t>
            </a:r>
            <a:r>
              <a:rPr lang="pt-PT" dirty="0" smtClean="0"/>
              <a:t> (2011); THOMAS </a:t>
            </a:r>
            <a:r>
              <a:rPr lang="pt-PT" dirty="0"/>
              <a:t>REMER AND FRIEDRICH </a:t>
            </a:r>
            <a:r>
              <a:rPr lang="pt-PT" dirty="0" smtClean="0"/>
              <a:t>MANZ</a:t>
            </a:r>
          </a:p>
          <a:p>
            <a:pPr marL="514350" indent="-514350">
              <a:buFont typeface="+mj-lt"/>
              <a:buAutoNum type="arabicPeriod"/>
            </a:pPr>
            <a:r>
              <a:rPr lang="en-US" dirty="0"/>
              <a:t>A novel approach to the analysis of human </a:t>
            </a:r>
            <a:r>
              <a:rPr lang="en-US" dirty="0" smtClean="0"/>
              <a:t>growth(2012); </a:t>
            </a:r>
            <a:r>
              <a:rPr lang="it-IT" dirty="0" smtClean="0"/>
              <a:t>Antonio </a:t>
            </a:r>
            <a:r>
              <a:rPr lang="it-IT" dirty="0"/>
              <a:t>S </a:t>
            </a:r>
            <a:r>
              <a:rPr lang="it-IT" dirty="0" smtClean="0"/>
              <a:t>Gliozzi1, </a:t>
            </a:r>
            <a:r>
              <a:rPr lang="it-IT" dirty="0"/>
              <a:t>Caterina Guiot2, Pier Paolo Delsanto1 and Dan A </a:t>
            </a:r>
            <a:r>
              <a:rPr lang="it-IT" dirty="0" smtClean="0"/>
              <a:t>Iordache3</a:t>
            </a:r>
          </a:p>
          <a:p>
            <a:pPr marL="514350" indent="-514350">
              <a:buFont typeface="+mj-lt"/>
              <a:buAutoNum type="arabicPeriod"/>
            </a:pPr>
            <a:r>
              <a:rPr lang="pt-PT" dirty="0" err="1" smtClean="0"/>
              <a:t>Catch-up</a:t>
            </a:r>
            <a:r>
              <a:rPr lang="pt-PT" dirty="0" smtClean="0"/>
              <a:t> </a:t>
            </a:r>
            <a:r>
              <a:rPr lang="pt-PT" dirty="0" err="1"/>
              <a:t>growth</a:t>
            </a:r>
            <a:r>
              <a:rPr lang="pt-PT" dirty="0"/>
              <a:t>: </a:t>
            </a:r>
            <a:r>
              <a:rPr lang="pt-PT" dirty="0" err="1"/>
              <a:t>possible</a:t>
            </a:r>
            <a:r>
              <a:rPr lang="pt-PT" dirty="0"/>
              <a:t> </a:t>
            </a:r>
            <a:r>
              <a:rPr lang="pt-PT" dirty="0" err="1" smtClean="0"/>
              <a:t>mechanisms</a:t>
            </a:r>
            <a:r>
              <a:rPr lang="pt-PT" dirty="0" smtClean="0"/>
              <a:t> (2000); Rachel </a:t>
            </a:r>
            <a:r>
              <a:rPr lang="pt-PT" dirty="0"/>
              <a:t>I. </a:t>
            </a:r>
            <a:r>
              <a:rPr lang="pt-PT" dirty="0" err="1"/>
              <a:t>Gafni</a:t>
            </a:r>
            <a:r>
              <a:rPr lang="pt-PT" dirty="0"/>
              <a:t> · </a:t>
            </a:r>
            <a:r>
              <a:rPr lang="pt-PT" dirty="0" err="1"/>
              <a:t>Jeffrey</a:t>
            </a:r>
            <a:r>
              <a:rPr lang="pt-PT" dirty="0"/>
              <a:t> </a:t>
            </a:r>
            <a:r>
              <a:rPr lang="pt-PT" dirty="0" err="1" smtClean="0"/>
              <a:t>Baron</a:t>
            </a:r>
            <a:endParaRPr lang="pt-PT" dirty="0" smtClean="0"/>
          </a:p>
          <a:p>
            <a:pPr marL="514350" indent="-514350">
              <a:buFont typeface="+mj-lt"/>
              <a:buAutoNum type="arabicPeriod"/>
            </a:pPr>
            <a:r>
              <a:rPr lang="en-US" dirty="0"/>
              <a:t>Catch-up </a:t>
            </a:r>
            <a:r>
              <a:rPr lang="en-US" dirty="0" smtClean="0"/>
              <a:t>Growth (2000); </a:t>
            </a:r>
            <a:r>
              <a:rPr lang="en-US" dirty="0"/>
              <a:t>BART BOERSMA AND JAN MAARTENWIT </a:t>
            </a:r>
            <a:endParaRPr lang="en-US" dirty="0" smtClean="0"/>
          </a:p>
          <a:p>
            <a:pPr marL="514350" indent="-514350">
              <a:buFont typeface="+mj-lt"/>
              <a:buAutoNum type="arabicPeriod"/>
            </a:pPr>
            <a:r>
              <a:rPr lang="pt-PT" dirty="0" err="1"/>
              <a:t>Patterns</a:t>
            </a:r>
            <a:r>
              <a:rPr lang="pt-PT" dirty="0"/>
              <a:t> </a:t>
            </a:r>
            <a:r>
              <a:rPr lang="pt-PT" dirty="0" err="1" smtClean="0"/>
              <a:t>of</a:t>
            </a:r>
            <a:r>
              <a:rPr lang="pt-PT" dirty="0" smtClean="0"/>
              <a:t> </a:t>
            </a:r>
            <a:r>
              <a:rPr lang="pt-PT" dirty="0" err="1" smtClean="0"/>
              <a:t>Catch-Up</a:t>
            </a:r>
            <a:r>
              <a:rPr lang="pt-PT" dirty="0" smtClean="0"/>
              <a:t> </a:t>
            </a:r>
            <a:r>
              <a:rPr lang="pt-PT" dirty="0" err="1" smtClean="0"/>
              <a:t>Growth</a:t>
            </a:r>
            <a:r>
              <a:rPr lang="pt-PT" dirty="0" smtClean="0"/>
              <a:t> (2013); Caroline </a:t>
            </a:r>
            <a:r>
              <a:rPr lang="pt-PT" dirty="0"/>
              <a:t>C</a:t>
            </a:r>
            <a:r>
              <a:rPr lang="pt-PT" dirty="0" smtClean="0"/>
              <a:t>. de </a:t>
            </a:r>
            <a:r>
              <a:rPr lang="pt-PT" dirty="0" err="1" smtClean="0"/>
              <a:t>Wit</a:t>
            </a:r>
            <a:r>
              <a:rPr lang="pt-PT" dirty="0" smtClean="0"/>
              <a:t>, MD1</a:t>
            </a:r>
            <a:r>
              <a:rPr lang="pt-PT" dirty="0"/>
              <a:t>, TheoC.J.Sas,MD,PhD2,3, JanM.Wit,MD,PhD4, andWayneS.Cutfield,MD,PhD1 </a:t>
            </a:r>
            <a:endParaRPr lang="pt-PT" dirty="0" smtClean="0"/>
          </a:p>
          <a:p>
            <a:pPr marL="514350" indent="-514350">
              <a:buFont typeface="+mj-lt"/>
              <a:buAutoNum type="arabicPeriod"/>
            </a:pPr>
            <a:r>
              <a:rPr lang="pt-PT" dirty="0" err="1"/>
              <a:t>Postnatal</a:t>
            </a:r>
            <a:r>
              <a:rPr lang="pt-PT" dirty="0"/>
              <a:t> </a:t>
            </a:r>
            <a:r>
              <a:rPr lang="pt-PT" dirty="0" err="1" smtClean="0"/>
              <a:t>Malnutrition</a:t>
            </a:r>
            <a:r>
              <a:rPr lang="pt-PT" dirty="0" smtClean="0"/>
              <a:t> </a:t>
            </a:r>
            <a:r>
              <a:rPr lang="pt-PT" dirty="0" err="1" smtClean="0"/>
              <a:t>of</a:t>
            </a:r>
            <a:r>
              <a:rPr lang="pt-PT" dirty="0" smtClean="0"/>
              <a:t> </a:t>
            </a:r>
            <a:r>
              <a:rPr lang="pt-PT" dirty="0" err="1" smtClean="0"/>
              <a:t>Extremely</a:t>
            </a:r>
            <a:r>
              <a:rPr lang="pt-PT" dirty="0" smtClean="0"/>
              <a:t> </a:t>
            </a:r>
            <a:r>
              <a:rPr lang="pt-PT" dirty="0" err="1" smtClean="0"/>
              <a:t>Low</a:t>
            </a:r>
            <a:r>
              <a:rPr lang="pt-PT" dirty="0" smtClean="0"/>
              <a:t> </a:t>
            </a:r>
            <a:r>
              <a:rPr lang="pt-PT" dirty="0" err="1" smtClean="0"/>
              <a:t>Birth-Weight</a:t>
            </a:r>
            <a:r>
              <a:rPr lang="pt-PT" dirty="0" smtClean="0"/>
              <a:t> </a:t>
            </a:r>
            <a:r>
              <a:rPr lang="pt-PT" dirty="0" err="1" smtClean="0"/>
              <a:t>Infants</a:t>
            </a:r>
            <a:r>
              <a:rPr lang="pt-PT" dirty="0" smtClean="0"/>
              <a:t> </a:t>
            </a:r>
            <a:r>
              <a:rPr lang="pt-PT" dirty="0" err="1"/>
              <a:t>With</a:t>
            </a:r>
            <a:r>
              <a:rPr lang="pt-PT" dirty="0"/>
              <a:t> </a:t>
            </a:r>
            <a:r>
              <a:rPr lang="pt-PT" dirty="0" err="1" smtClean="0"/>
              <a:t>Catch-Up</a:t>
            </a:r>
            <a:r>
              <a:rPr lang="pt-PT" dirty="0" smtClean="0"/>
              <a:t> </a:t>
            </a:r>
            <a:r>
              <a:rPr lang="pt-PT" dirty="0" err="1" smtClean="0"/>
              <a:t>Growth</a:t>
            </a:r>
            <a:r>
              <a:rPr lang="pt-PT" dirty="0" smtClean="0"/>
              <a:t> </a:t>
            </a:r>
            <a:r>
              <a:rPr lang="pt-PT" dirty="0" err="1" smtClean="0"/>
              <a:t>Postdischarge</a:t>
            </a:r>
            <a:r>
              <a:rPr lang="pt-PT" dirty="0" smtClean="0"/>
              <a:t> (2003) </a:t>
            </a:r>
            <a:r>
              <a:rPr lang="pt-PT" dirty="0" err="1"/>
              <a:t>Kimberly</a:t>
            </a:r>
            <a:r>
              <a:rPr lang="pt-PT" dirty="0"/>
              <a:t> </a:t>
            </a:r>
            <a:r>
              <a:rPr lang="pt-PT" dirty="0" err="1"/>
              <a:t>D.Ernst,MD</a:t>
            </a:r>
            <a:r>
              <a:rPr lang="pt-PT" dirty="0"/>
              <a:t> Paula </a:t>
            </a:r>
            <a:r>
              <a:rPr lang="pt-PT" dirty="0" err="1"/>
              <a:t>G.Radmacher,MS</a:t>
            </a:r>
            <a:r>
              <a:rPr lang="pt-PT" dirty="0"/>
              <a:t> </a:t>
            </a:r>
            <a:r>
              <a:rPr lang="pt-PT" dirty="0" err="1"/>
              <a:t>Salisa</a:t>
            </a:r>
            <a:r>
              <a:rPr lang="pt-PT" dirty="0"/>
              <a:t> </a:t>
            </a:r>
            <a:r>
              <a:rPr lang="pt-PT" dirty="0" err="1"/>
              <a:t>T.Rafail,RD</a:t>
            </a:r>
            <a:r>
              <a:rPr lang="pt-PT" dirty="0"/>
              <a:t> David </a:t>
            </a:r>
            <a:r>
              <a:rPr lang="pt-PT" dirty="0" err="1"/>
              <a:t>H.Adamkin,MD</a:t>
            </a:r>
            <a:r>
              <a:rPr lang="pt-PT" dirty="0"/>
              <a:t> </a:t>
            </a:r>
          </a:p>
          <a:p>
            <a:pPr marL="514350" indent="-514350">
              <a:buFont typeface="+mj-lt"/>
              <a:buAutoNum type="arabicPeriod"/>
            </a:pPr>
            <a:r>
              <a:rPr lang="en-US" dirty="0"/>
              <a:t>Is Early Puberty Triggered by Catch-Up Growth Following </a:t>
            </a:r>
            <a:r>
              <a:rPr lang="en-US" dirty="0" err="1"/>
              <a:t>Undernutrition</a:t>
            </a:r>
            <a:r>
              <a:rPr lang="en-US" dirty="0"/>
              <a:t>? </a:t>
            </a:r>
            <a:r>
              <a:rPr lang="en-US" dirty="0" err="1"/>
              <a:t>Lemm</a:t>
            </a:r>
            <a:r>
              <a:rPr lang="en-US" dirty="0"/>
              <a:t> </a:t>
            </a:r>
            <a:r>
              <a:rPr lang="en-US" dirty="0" err="1"/>
              <a:t>Proos</a:t>
            </a:r>
            <a:r>
              <a:rPr lang="en-US" dirty="0"/>
              <a:t> </a:t>
            </a:r>
            <a:r>
              <a:rPr lang="en-US" dirty="0" smtClean="0"/>
              <a:t> </a:t>
            </a:r>
            <a:r>
              <a:rPr lang="en-US" dirty="0"/>
              <a:t>and Jan </a:t>
            </a:r>
            <a:r>
              <a:rPr lang="en-US" dirty="0" err="1"/>
              <a:t>Gustafsson</a:t>
            </a:r>
            <a:r>
              <a:rPr lang="en-US" dirty="0"/>
              <a:t> </a:t>
            </a:r>
            <a:endParaRPr lang="pt-PT" dirty="0" smtClean="0"/>
          </a:p>
          <a:p>
            <a:pPr marL="514350" indent="-514350">
              <a:buFont typeface="+mj-lt"/>
              <a:buAutoNum type="arabicPeriod"/>
            </a:pPr>
            <a:r>
              <a:rPr lang="en-US" dirty="0" smtClean="0"/>
              <a:t>Early ‘catch-up’ growth is good for later health (2001) - Johan Eriksson, </a:t>
            </a:r>
            <a:r>
              <a:rPr lang="fr-FR" i="1" dirty="0" smtClean="0"/>
              <a:t>Int. J. </a:t>
            </a:r>
            <a:r>
              <a:rPr lang="fr-FR" i="1" dirty="0" err="1" smtClean="0"/>
              <a:t>Epidemiol</a:t>
            </a:r>
            <a:r>
              <a:rPr lang="fr-FR" i="1" dirty="0" smtClean="0"/>
              <a:t>. </a:t>
            </a:r>
          </a:p>
          <a:p>
            <a:pPr marL="514350" indent="-514350">
              <a:buFont typeface="+mj-lt"/>
              <a:buAutoNum type="arabicPeriod"/>
            </a:pPr>
            <a:r>
              <a:rPr lang="en-US" dirty="0" smtClean="0"/>
              <a:t>Association between postnatal </a:t>
            </a:r>
            <a:r>
              <a:rPr lang="en-US" dirty="0" err="1" smtClean="0"/>
              <a:t>catchup</a:t>
            </a:r>
            <a:r>
              <a:rPr lang="en-US" dirty="0" smtClean="0"/>
              <a:t> growth and obesity in childhood: prospective cohort study (2000) - </a:t>
            </a:r>
            <a:r>
              <a:rPr lang="pt-PT" dirty="0" err="1" smtClean="0"/>
              <a:t>Ken</a:t>
            </a:r>
            <a:r>
              <a:rPr lang="pt-PT" dirty="0" smtClean="0"/>
              <a:t> K L </a:t>
            </a:r>
            <a:r>
              <a:rPr lang="pt-PT" dirty="0" err="1" smtClean="0"/>
              <a:t>Ong,Marion</a:t>
            </a:r>
            <a:r>
              <a:rPr lang="pt-PT" dirty="0" smtClean="0"/>
              <a:t> L Ahmed, </a:t>
            </a:r>
            <a:r>
              <a:rPr lang="pt-PT" dirty="0" err="1" smtClean="0"/>
              <a:t>Pauline</a:t>
            </a:r>
            <a:r>
              <a:rPr lang="pt-PT" dirty="0" smtClean="0"/>
              <a:t> M </a:t>
            </a:r>
            <a:r>
              <a:rPr lang="pt-PT" dirty="0" err="1" smtClean="0"/>
              <a:t>Emmett</a:t>
            </a:r>
            <a:r>
              <a:rPr lang="pt-PT" dirty="0" smtClean="0"/>
              <a:t>, Michael A </a:t>
            </a:r>
            <a:r>
              <a:rPr lang="pt-PT" dirty="0" err="1" smtClean="0"/>
              <a:t>Preece</a:t>
            </a:r>
            <a:r>
              <a:rPr lang="pt-PT" dirty="0" smtClean="0"/>
              <a:t>, David B </a:t>
            </a:r>
            <a:r>
              <a:rPr lang="pt-PT" dirty="0" err="1" smtClean="0"/>
              <a:t>Dunger</a:t>
            </a:r>
            <a:r>
              <a:rPr lang="pt-PT" dirty="0" smtClean="0"/>
              <a:t> (2012) - </a:t>
            </a:r>
            <a:r>
              <a:rPr lang="pt-PT" dirty="0" err="1" smtClean="0"/>
              <a:t>Jung</a:t>
            </a:r>
            <a:r>
              <a:rPr lang="pt-PT" dirty="0" smtClean="0"/>
              <a:t> Min Ko1), Hong </a:t>
            </a:r>
            <a:r>
              <a:rPr lang="pt-PT" dirty="0" err="1" smtClean="0"/>
              <a:t>Kyu</a:t>
            </a:r>
            <a:r>
              <a:rPr lang="pt-PT" dirty="0" smtClean="0"/>
              <a:t> Park2), </a:t>
            </a:r>
            <a:r>
              <a:rPr lang="pt-PT" dirty="0" err="1" smtClean="0"/>
              <a:t>Seung</a:t>
            </a:r>
            <a:r>
              <a:rPr lang="pt-PT" dirty="0" smtClean="0"/>
              <a:t> Yang3) </a:t>
            </a:r>
            <a:r>
              <a:rPr lang="pt-PT" dirty="0" err="1" smtClean="0"/>
              <a:t>and</a:t>
            </a:r>
            <a:r>
              <a:rPr lang="pt-PT" dirty="0" smtClean="0"/>
              <a:t> </a:t>
            </a:r>
            <a:r>
              <a:rPr lang="pt-PT" dirty="0" err="1" smtClean="0"/>
              <a:t>Il</a:t>
            </a:r>
            <a:r>
              <a:rPr lang="pt-PT" dirty="0" smtClean="0"/>
              <a:t> </a:t>
            </a:r>
            <a:r>
              <a:rPr lang="pt-PT" dirty="0" err="1" smtClean="0"/>
              <a:t>Tae</a:t>
            </a:r>
            <a:r>
              <a:rPr lang="pt-PT" dirty="0" smtClean="0"/>
              <a:t> Hwang3)</a:t>
            </a:r>
          </a:p>
          <a:p>
            <a:pPr marL="514350" indent="-514350">
              <a:buFont typeface="+mj-lt"/>
              <a:buAutoNum type="arabicPeriod"/>
            </a:pPr>
            <a:r>
              <a:rPr lang="pt-PT" dirty="0" err="1" smtClean="0"/>
              <a:t>Influence</a:t>
            </a:r>
            <a:r>
              <a:rPr lang="pt-PT" dirty="0" smtClean="0"/>
              <a:t> </a:t>
            </a:r>
            <a:r>
              <a:rPr lang="pt-PT" dirty="0" err="1" smtClean="0"/>
              <a:t>ofCatch-upGrowthonGlucoseTolerance</a:t>
            </a:r>
            <a:r>
              <a:rPr lang="pt-PT" dirty="0" smtClean="0"/>
              <a:t> </a:t>
            </a:r>
            <a:r>
              <a:rPr lang="pt-PT" dirty="0" err="1" smtClean="0"/>
              <a:t>and</a:t>
            </a:r>
            <a:r>
              <a:rPr lang="pt-PT" dirty="0" smtClean="0"/>
              <a:t>  -</a:t>
            </a:r>
            <a:r>
              <a:rPr lang="pt-PT" dirty="0" err="1" smtClean="0"/>
              <a:t>Cell</a:t>
            </a:r>
            <a:r>
              <a:rPr lang="pt-PT" dirty="0" smtClean="0"/>
              <a:t> Functionin7-Year-OldChildren:Results </a:t>
            </a:r>
            <a:r>
              <a:rPr lang="pt-PT" dirty="0" err="1" smtClean="0"/>
              <a:t>From</a:t>
            </a:r>
            <a:r>
              <a:rPr lang="pt-PT" dirty="0" smtClean="0"/>
              <a:t> </a:t>
            </a:r>
            <a:r>
              <a:rPr lang="pt-PT" dirty="0" err="1" smtClean="0"/>
              <a:t>theBirthtoTwentyStudy</a:t>
            </a:r>
            <a:r>
              <a:rPr lang="pt-PT" dirty="0" smtClean="0"/>
              <a:t> Nigel </a:t>
            </a:r>
            <a:r>
              <a:rPr lang="pt-PT" dirty="0" err="1" smtClean="0"/>
              <a:t>J.Crowther,PhDa</a:t>
            </a:r>
            <a:r>
              <a:rPr lang="pt-PT" dirty="0" smtClean="0"/>
              <a:t>, </a:t>
            </a:r>
            <a:r>
              <a:rPr lang="pt-PT" dirty="0" err="1" smtClean="0"/>
              <a:t>NoelCameron,PhDb</a:t>
            </a:r>
            <a:r>
              <a:rPr lang="pt-PT" dirty="0" smtClean="0"/>
              <a:t>, </a:t>
            </a:r>
            <a:r>
              <a:rPr lang="pt-PT" dirty="0" err="1" smtClean="0"/>
              <a:t>JessicaTrusler,MBBCha</a:t>
            </a:r>
            <a:r>
              <a:rPr lang="pt-PT" dirty="0" smtClean="0"/>
              <a:t>, </a:t>
            </a:r>
            <a:r>
              <a:rPr lang="pt-PT" dirty="0" err="1" smtClean="0"/>
              <a:t>MarketaToman,MSca</a:t>
            </a:r>
            <a:r>
              <a:rPr lang="pt-PT" dirty="0" smtClean="0"/>
              <a:t> (2008) - Nigel </a:t>
            </a:r>
            <a:r>
              <a:rPr lang="pt-PT" dirty="0" err="1" smtClean="0"/>
              <a:t>J.Crowther,PhDa</a:t>
            </a:r>
            <a:r>
              <a:rPr lang="pt-PT" dirty="0" smtClean="0"/>
              <a:t>, </a:t>
            </a:r>
            <a:r>
              <a:rPr lang="pt-PT" dirty="0" err="1" smtClean="0"/>
              <a:t>NoelCameron,PhDb</a:t>
            </a:r>
            <a:r>
              <a:rPr lang="pt-PT" dirty="0" smtClean="0"/>
              <a:t>, </a:t>
            </a:r>
            <a:r>
              <a:rPr lang="pt-PT" dirty="0" err="1" smtClean="0"/>
              <a:t>JessicaTrusler,MBBCha</a:t>
            </a:r>
            <a:r>
              <a:rPr lang="pt-PT" dirty="0" smtClean="0"/>
              <a:t>, </a:t>
            </a:r>
            <a:r>
              <a:rPr lang="pt-PT" dirty="0" err="1" smtClean="0"/>
              <a:t>MarketaToman,MSca</a:t>
            </a:r>
            <a:r>
              <a:rPr lang="pt-PT" dirty="0" smtClean="0"/>
              <a:t>, </a:t>
            </a:r>
            <a:r>
              <a:rPr lang="pt-PT" dirty="0" err="1" smtClean="0"/>
              <a:t>ShaneA.Norris,PhDc</a:t>
            </a:r>
            <a:r>
              <a:rPr lang="pt-PT" dirty="0" smtClean="0"/>
              <a:t>, </a:t>
            </a:r>
            <a:r>
              <a:rPr lang="pt-PT" dirty="0" err="1" smtClean="0"/>
              <a:t>I.PeterGray,MBBCha</a:t>
            </a:r>
            <a:r>
              <a:rPr lang="pt-PT" dirty="0" smtClean="0"/>
              <a:t> </a:t>
            </a:r>
          </a:p>
          <a:p>
            <a:pPr marL="514350" indent="-514350">
              <a:buFont typeface="+mj-lt"/>
              <a:buAutoNum type="arabicPeriod"/>
            </a:pPr>
            <a:endParaRPr lang="en-US" dirty="0" smtClean="0"/>
          </a:p>
          <a:p>
            <a:pPr marL="514350" indent="-514350">
              <a:buFont typeface="+mj-lt"/>
              <a:buAutoNum type="arabicPeriod"/>
            </a:pPr>
            <a:endParaRPr lang="en-US" dirty="0" smtClean="0"/>
          </a:p>
        </p:txBody>
      </p:sp>
    </p:spTree>
    <p:extLst>
      <p:ext uri="{BB962C8B-B14F-4D97-AF65-F5344CB8AC3E}">
        <p14:creationId xmlns:p14="http://schemas.microsoft.com/office/powerpoint/2010/main" val="1410128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Bibliografia</a:t>
            </a:r>
            <a:endParaRPr lang="pt-PT" dirty="0">
              <a:latin typeface="Aharoni" pitchFamily="2" charset="-79"/>
              <a:cs typeface="Aharoni" pitchFamily="2" charset="-79"/>
            </a:endParaRPr>
          </a:p>
        </p:txBody>
      </p:sp>
      <p:sp>
        <p:nvSpPr>
          <p:cNvPr id="3" name="Marcador de Posição de Conteúdo 2"/>
          <p:cNvSpPr>
            <a:spLocks noGrp="1"/>
          </p:cNvSpPr>
          <p:nvPr>
            <p:ph idx="1"/>
          </p:nvPr>
        </p:nvSpPr>
        <p:spPr>
          <a:xfrm>
            <a:off x="457200" y="1600200"/>
            <a:ext cx="8435280" cy="4525963"/>
          </a:xfrm>
        </p:spPr>
        <p:txBody>
          <a:bodyPr>
            <a:normAutofit/>
          </a:bodyPr>
          <a:lstStyle/>
          <a:p>
            <a:pPr marL="514350" indent="-514350">
              <a:buFont typeface="+mj-lt"/>
              <a:buAutoNum type="arabicPeriod" startAt="15"/>
            </a:pPr>
            <a:r>
              <a:rPr lang="en-US" sz="1500" dirty="0" smtClean="0"/>
              <a:t>Early growth and coronary heart disease in later life: longitudinal study (2001) - </a:t>
            </a:r>
            <a:r>
              <a:rPr lang="pt-PT" sz="1500" dirty="0" smtClean="0"/>
              <a:t>J G </a:t>
            </a:r>
            <a:r>
              <a:rPr lang="pt-PT" sz="1500" dirty="0" err="1" smtClean="0"/>
              <a:t>Eriksson</a:t>
            </a:r>
            <a:r>
              <a:rPr lang="pt-PT" sz="1500" dirty="0" smtClean="0"/>
              <a:t>, T </a:t>
            </a:r>
            <a:r>
              <a:rPr lang="pt-PT" sz="1500" dirty="0" err="1" smtClean="0"/>
              <a:t>Forsén</a:t>
            </a:r>
            <a:r>
              <a:rPr lang="pt-PT" sz="1500" dirty="0" smtClean="0"/>
              <a:t>, J </a:t>
            </a:r>
            <a:r>
              <a:rPr lang="pt-PT" sz="1500" dirty="0" err="1" smtClean="0"/>
              <a:t>Tuomilehto</a:t>
            </a:r>
            <a:r>
              <a:rPr lang="pt-PT" sz="1500" dirty="0" smtClean="0"/>
              <a:t>, C </a:t>
            </a:r>
            <a:r>
              <a:rPr lang="pt-PT" sz="1500" dirty="0" err="1" smtClean="0"/>
              <a:t>Osmond</a:t>
            </a:r>
            <a:r>
              <a:rPr lang="pt-PT" sz="1500" dirty="0" smtClean="0"/>
              <a:t>, D J P </a:t>
            </a:r>
            <a:r>
              <a:rPr lang="pt-PT" sz="1500" dirty="0" err="1" smtClean="0"/>
              <a:t>Barker</a:t>
            </a:r>
            <a:endParaRPr lang="pt-PT" sz="1500" dirty="0" smtClean="0"/>
          </a:p>
          <a:p>
            <a:pPr marL="514350" indent="-514350">
              <a:buFont typeface="+mj-lt"/>
              <a:buAutoNum type="arabicPeriod" startAt="15"/>
            </a:pPr>
            <a:r>
              <a:rPr lang="pt-PT" sz="1500" dirty="0" smtClean="0"/>
              <a:t>J G </a:t>
            </a:r>
            <a:r>
              <a:rPr lang="pt-PT" sz="1500" dirty="0" err="1" smtClean="0"/>
              <a:t>Eriksson</a:t>
            </a:r>
            <a:r>
              <a:rPr lang="pt-PT" sz="1500" dirty="0" smtClean="0"/>
              <a:t>, T </a:t>
            </a:r>
            <a:r>
              <a:rPr lang="pt-PT" sz="1500" dirty="0" err="1" smtClean="0"/>
              <a:t>Forsén</a:t>
            </a:r>
            <a:r>
              <a:rPr lang="pt-PT" sz="1500" dirty="0" smtClean="0"/>
              <a:t>, J </a:t>
            </a:r>
            <a:r>
              <a:rPr lang="pt-PT" sz="1500" dirty="0" err="1" smtClean="0"/>
              <a:t>Tuomilehto</a:t>
            </a:r>
            <a:r>
              <a:rPr lang="pt-PT" sz="1500" dirty="0" smtClean="0"/>
              <a:t>, C </a:t>
            </a:r>
            <a:r>
              <a:rPr lang="pt-PT" sz="1500" dirty="0" err="1" smtClean="0"/>
              <a:t>Osmond</a:t>
            </a:r>
            <a:r>
              <a:rPr lang="pt-PT" sz="1500" dirty="0" smtClean="0"/>
              <a:t>, D J P </a:t>
            </a:r>
            <a:r>
              <a:rPr lang="pt-PT" sz="1500" dirty="0" err="1" smtClean="0"/>
              <a:t>Barker</a:t>
            </a:r>
            <a:r>
              <a:rPr lang="pt-PT" sz="1500" dirty="0" smtClean="0"/>
              <a:t> (2001) - J G </a:t>
            </a:r>
            <a:r>
              <a:rPr lang="pt-PT" sz="1500" dirty="0" err="1" smtClean="0"/>
              <a:t>Eriksson</a:t>
            </a:r>
            <a:r>
              <a:rPr lang="pt-PT" sz="1500" dirty="0" smtClean="0"/>
              <a:t>, T </a:t>
            </a:r>
            <a:r>
              <a:rPr lang="pt-PT" sz="1500" dirty="0" err="1" smtClean="0"/>
              <a:t>Forsén</a:t>
            </a:r>
            <a:r>
              <a:rPr lang="pt-PT" sz="1500" dirty="0" smtClean="0"/>
              <a:t>, J </a:t>
            </a:r>
            <a:r>
              <a:rPr lang="pt-PT" sz="1500" dirty="0" err="1" smtClean="0"/>
              <a:t>Tuomilehto</a:t>
            </a:r>
            <a:r>
              <a:rPr lang="pt-PT" sz="1500" dirty="0" smtClean="0"/>
              <a:t>, C </a:t>
            </a:r>
            <a:r>
              <a:rPr lang="pt-PT" sz="1500" dirty="0" err="1" smtClean="0"/>
              <a:t>Osmond</a:t>
            </a:r>
            <a:r>
              <a:rPr lang="pt-PT" sz="1500" dirty="0" smtClean="0"/>
              <a:t>, D J P </a:t>
            </a:r>
            <a:r>
              <a:rPr lang="pt-PT" sz="1500" dirty="0" err="1" smtClean="0"/>
              <a:t>Barker</a:t>
            </a:r>
            <a:endParaRPr lang="pt-PT" sz="1500" dirty="0" smtClean="0"/>
          </a:p>
          <a:p>
            <a:pPr marL="514350" indent="-514350">
              <a:buFont typeface="+mj-lt"/>
              <a:buAutoNum type="arabicPeriod" startAt="15"/>
            </a:pPr>
            <a:r>
              <a:rPr lang="en-US" sz="1500" dirty="0" smtClean="0"/>
              <a:t>Poor Catch-up Growth in Late Adolescent Boys with Eating Disorders, Weight Loss and Stunting of Growth  (2013) - </a:t>
            </a:r>
            <a:r>
              <a:rPr lang="pt-PT" sz="1500" dirty="0" err="1" smtClean="0"/>
              <a:t>Ingemar</a:t>
            </a:r>
            <a:r>
              <a:rPr lang="pt-PT" sz="1500" dirty="0" smtClean="0"/>
              <a:t> </a:t>
            </a:r>
            <a:r>
              <a:rPr lang="pt-PT" sz="1500" dirty="0" err="1" smtClean="0"/>
              <a:t>Swenne</a:t>
            </a:r>
            <a:endParaRPr lang="pt-PT" sz="1500" dirty="0" smtClean="0"/>
          </a:p>
          <a:p>
            <a:pPr marL="514350" indent="-514350">
              <a:buFont typeface="+mj-lt"/>
              <a:buAutoNum type="arabicPeriod" startAt="15"/>
            </a:pPr>
            <a:r>
              <a:rPr lang="pt-PT" sz="1500" dirty="0" err="1" smtClean="0"/>
              <a:t>Catch-up</a:t>
            </a:r>
            <a:r>
              <a:rPr lang="pt-PT" sz="1500" dirty="0" smtClean="0"/>
              <a:t> </a:t>
            </a:r>
            <a:r>
              <a:rPr lang="pt-PT" sz="1500" dirty="0" err="1" smtClean="0"/>
              <a:t>Growth</a:t>
            </a:r>
            <a:r>
              <a:rPr lang="pt-PT" sz="1500" dirty="0" smtClean="0"/>
              <a:t> in 60 </a:t>
            </a:r>
            <a:r>
              <a:rPr lang="pt-PT" sz="1500" dirty="0" err="1" smtClean="0"/>
              <a:t>Children</a:t>
            </a:r>
            <a:r>
              <a:rPr lang="pt-PT" sz="1500" dirty="0" smtClean="0"/>
              <a:t> </a:t>
            </a:r>
            <a:r>
              <a:rPr lang="pt-PT" sz="1500" dirty="0" err="1" smtClean="0"/>
              <a:t>whit</a:t>
            </a:r>
            <a:r>
              <a:rPr lang="pt-PT" sz="1500" dirty="0" smtClean="0"/>
              <a:t> </a:t>
            </a:r>
            <a:r>
              <a:rPr lang="pt-PT" sz="1500" dirty="0" err="1" smtClean="0"/>
              <a:t>celiac</a:t>
            </a:r>
            <a:r>
              <a:rPr lang="pt-PT" sz="1500" dirty="0" smtClean="0"/>
              <a:t> </a:t>
            </a:r>
            <a:r>
              <a:rPr lang="pt-PT" sz="1500" dirty="0" err="1" smtClean="0"/>
              <a:t>disease</a:t>
            </a:r>
            <a:r>
              <a:rPr lang="pt-PT" sz="1500" dirty="0" smtClean="0"/>
              <a:t> (1993) G. M. </a:t>
            </a:r>
            <a:r>
              <a:rPr lang="pt-PT" sz="1500" dirty="0" err="1" smtClean="0"/>
              <a:t>Damen</a:t>
            </a:r>
            <a:r>
              <a:rPr lang="pt-PT" sz="1500" dirty="0" smtClean="0"/>
              <a:t>; B. </a:t>
            </a:r>
            <a:r>
              <a:rPr lang="pt-PT" sz="1500" dirty="0" err="1" smtClean="0"/>
              <a:t>Boerma</a:t>
            </a:r>
            <a:r>
              <a:rPr lang="pt-PT" sz="1500" dirty="0" smtClean="0"/>
              <a:t>; H. S. A. </a:t>
            </a:r>
            <a:r>
              <a:rPr lang="pt-PT" sz="1500" dirty="0" err="1" smtClean="0"/>
              <a:t>Heymans</a:t>
            </a:r>
            <a:endParaRPr lang="pt-PT" sz="1500" dirty="0" smtClean="0"/>
          </a:p>
          <a:p>
            <a:pPr marL="0" indent="0">
              <a:buNone/>
            </a:pPr>
            <a:endParaRPr lang="en-US" dirty="0" smtClean="0"/>
          </a:p>
          <a:p>
            <a:pPr marL="514350" indent="-514350">
              <a:buFont typeface="+mj-lt"/>
              <a:buAutoNum type="arabicPeriod" startAt="15"/>
            </a:pPr>
            <a:endParaRPr lang="en-US" dirty="0" smtClean="0"/>
          </a:p>
        </p:txBody>
      </p:sp>
    </p:spTree>
    <p:extLst>
      <p:ext uri="{BB962C8B-B14F-4D97-AF65-F5344CB8AC3E}">
        <p14:creationId xmlns:p14="http://schemas.microsoft.com/office/powerpoint/2010/main" val="1410128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smtClean="0">
                <a:latin typeface="Aharoni" pitchFamily="2" charset="-79"/>
                <a:cs typeface="Aharoni" pitchFamily="2" charset="-79"/>
              </a:rPr>
              <a:t>Principais hormonas envolvidas no crescimento</a:t>
            </a:r>
            <a:endParaRPr lang="pt-PT" dirty="0">
              <a:latin typeface="Aharoni" pitchFamily="2" charset="-79"/>
              <a:cs typeface="Aharoni" pitchFamily="2" charset="-79"/>
            </a:endParaRPr>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1482719411"/>
              </p:ext>
            </p:extLst>
          </p:nvPr>
        </p:nvGraphicFramePr>
        <p:xfrm>
          <a:off x="467544" y="191683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ângulo 2"/>
          <p:cNvSpPr/>
          <p:nvPr/>
        </p:nvSpPr>
        <p:spPr>
          <a:xfrm>
            <a:off x="4572000" y="6493622"/>
            <a:ext cx="4572000" cy="369332"/>
          </a:xfrm>
          <a:prstGeom prst="rect">
            <a:avLst/>
          </a:prstGeom>
        </p:spPr>
        <p:txBody>
          <a:bodyPr>
            <a:spAutoFit/>
          </a:bodyPr>
          <a:lstStyle/>
          <a:p>
            <a:r>
              <a:rPr lang="pt-PT" sz="900" dirty="0" err="1"/>
              <a:t>Growth</a:t>
            </a:r>
            <a:r>
              <a:rPr lang="pt-PT" sz="900" dirty="0"/>
              <a:t> </a:t>
            </a:r>
            <a:r>
              <a:rPr lang="pt-PT" sz="900" dirty="0" err="1"/>
              <a:t>at</a:t>
            </a:r>
            <a:r>
              <a:rPr lang="pt-PT" sz="900" dirty="0"/>
              <a:t> </a:t>
            </a:r>
            <a:r>
              <a:rPr lang="pt-PT" sz="900" dirty="0" err="1"/>
              <a:t>Puberty</a:t>
            </a:r>
            <a:endParaRPr lang="pt-PT" sz="900" dirty="0"/>
          </a:p>
          <a:p>
            <a:r>
              <a:rPr lang="pt-PT" sz="900" dirty="0"/>
              <a:t>ALAN D. ROGOL, M.D., Ph.D., JAMES N. ROEMMICH, Ph.D., AND PAMELA A. CLARK, M.D.</a:t>
            </a:r>
          </a:p>
        </p:txBody>
      </p:sp>
    </p:spTree>
    <p:extLst>
      <p:ext uri="{BB962C8B-B14F-4D97-AF65-F5344CB8AC3E}">
        <p14:creationId xmlns:p14="http://schemas.microsoft.com/office/powerpoint/2010/main" val="2370110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454746" y="1484784"/>
            <a:ext cx="4176464"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pt-PT" dirty="0" smtClean="0"/>
              <a:t>Obrigado</a:t>
            </a:r>
            <a:endParaRPr lang="pt-PT" dirty="0"/>
          </a:p>
        </p:txBody>
      </p:sp>
      <p:sp>
        <p:nvSpPr>
          <p:cNvPr id="5" name="Subtítulo 4"/>
          <p:cNvSpPr>
            <a:spLocks noGrp="1"/>
          </p:cNvSpPr>
          <p:nvPr>
            <p:ph type="subTitle" idx="1"/>
          </p:nvPr>
        </p:nvSpPr>
        <p:spPr/>
        <p:txBody>
          <a:bodyPr/>
          <a:lstStyle/>
          <a:p>
            <a:endParaRPr lang="pt-PT"/>
          </a:p>
        </p:txBody>
      </p:sp>
      <p:pic>
        <p:nvPicPr>
          <p:cNvPr id="1026" name="Picture 2" descr="http://www.cs.mcgill.ca/~rwest/link-suggestion/wpcd_2008-09_augmented/wp/h/Happy_children_at_Bakoteh1.jpg"/>
          <p:cNvPicPr>
            <a:picLocks noChangeAspect="1" noChangeArrowheads="1"/>
          </p:cNvPicPr>
          <p:nvPr/>
        </p:nvPicPr>
        <p:blipFill>
          <a:blip r:embed="rId2" cstate="print"/>
          <a:srcRect/>
          <a:stretch>
            <a:fillRect/>
          </a:stretch>
        </p:blipFill>
        <p:spPr bwMode="auto">
          <a:xfrm>
            <a:off x="323528" y="3212976"/>
            <a:ext cx="3219450" cy="2714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http://www.nature.com/nrgastro/journal/v7/n6/images/nrgastro.2010.73-i1.jpg"/>
          <p:cNvPicPr>
            <a:picLocks noChangeAspect="1" noChangeArrowheads="1"/>
          </p:cNvPicPr>
          <p:nvPr/>
        </p:nvPicPr>
        <p:blipFill>
          <a:blip r:embed="rId3" cstate="print"/>
          <a:srcRect/>
          <a:stretch>
            <a:fillRect/>
          </a:stretch>
        </p:blipFill>
        <p:spPr bwMode="auto">
          <a:xfrm>
            <a:off x="5796136" y="1700808"/>
            <a:ext cx="2592287" cy="38884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smtClean="0">
                <a:latin typeface="Aharoni" pitchFamily="2" charset="-79"/>
                <a:cs typeface="Aharoni" pitchFamily="2" charset="-79"/>
              </a:rPr>
              <a:t>Principais hormonas envolvidas no crescimento</a:t>
            </a:r>
            <a:endParaRPr lang="pt-PT" dirty="0">
              <a:latin typeface="Aharoni" pitchFamily="2" charset="-79"/>
              <a:cs typeface="Aharoni" pitchFamily="2" charset="-79"/>
            </a:endParaRPr>
          </a:p>
        </p:txBody>
      </p:sp>
      <p:sp>
        <p:nvSpPr>
          <p:cNvPr id="5" name="Marcador de Posição de Conteúdo 4"/>
          <p:cNvSpPr>
            <a:spLocks noGrp="1"/>
          </p:cNvSpPr>
          <p:nvPr>
            <p:ph idx="1"/>
          </p:nvPr>
        </p:nvSpPr>
        <p:spPr>
          <a:xfrm>
            <a:off x="457200" y="1600201"/>
            <a:ext cx="8229600" cy="1252735"/>
          </a:xfrm>
        </p:spPr>
        <p:txBody>
          <a:bodyPr>
            <a:normAutofit/>
          </a:bodyPr>
          <a:lstStyle/>
          <a:p>
            <a:pPr algn="just">
              <a:buClr>
                <a:schemeClr val="accent5">
                  <a:lumMod val="75000"/>
                </a:schemeClr>
              </a:buClr>
              <a:buFont typeface="Calibri" pitchFamily="34" charset="0"/>
              <a:buChar char="→"/>
            </a:pPr>
            <a:r>
              <a:rPr lang="pt-PT" sz="1800" dirty="0" smtClean="0"/>
              <a:t>As </a:t>
            </a:r>
            <a:r>
              <a:rPr lang="pt-PT" sz="1800" b="1" dirty="0" smtClean="0"/>
              <a:t>gonadotrofinas (LH e FSH)</a:t>
            </a:r>
            <a:r>
              <a:rPr lang="pt-PT" sz="1800" dirty="0" smtClean="0"/>
              <a:t> também estimulam </a:t>
            </a:r>
            <a:r>
              <a:rPr lang="pt-PT" sz="1800" dirty="0"/>
              <a:t>a secreção </a:t>
            </a:r>
            <a:r>
              <a:rPr lang="pt-PT" sz="1800" dirty="0" smtClean="0"/>
              <a:t>de GH e de IGF-1 bem como induzem a </a:t>
            </a:r>
            <a:r>
              <a:rPr lang="pt-PT" sz="1800" dirty="0"/>
              <a:t>conversão completa da placa </a:t>
            </a:r>
            <a:r>
              <a:rPr lang="pt-PT" sz="1800" dirty="0" smtClean="0"/>
              <a:t>epifisária no </a:t>
            </a:r>
            <a:r>
              <a:rPr lang="pt-PT" sz="1800" dirty="0"/>
              <a:t>osso, o que provoca o fim do crescimento.  </a:t>
            </a:r>
            <a:r>
              <a:rPr lang="pt-PT" sz="1800" dirty="0" smtClean="0"/>
              <a:t>Isto </a:t>
            </a:r>
            <a:r>
              <a:rPr lang="pt-PT" sz="1800" dirty="0"/>
              <a:t>explica simultaneamente o crescimento observado na puberdade e a ausência de crescimento na idade adulta. </a:t>
            </a:r>
            <a:endParaRPr lang="pt-PT" sz="1800" dirty="0" smtClean="0"/>
          </a:p>
        </p:txBody>
      </p:sp>
      <p:sp>
        <p:nvSpPr>
          <p:cNvPr id="3" name="Rectângulo 2"/>
          <p:cNvSpPr/>
          <p:nvPr/>
        </p:nvSpPr>
        <p:spPr>
          <a:xfrm>
            <a:off x="5255568" y="6512967"/>
            <a:ext cx="3888432" cy="338554"/>
          </a:xfrm>
          <a:prstGeom prst="rect">
            <a:avLst/>
          </a:prstGeom>
        </p:spPr>
        <p:txBody>
          <a:bodyPr wrap="square">
            <a:spAutoFit/>
          </a:bodyPr>
          <a:lstStyle/>
          <a:p>
            <a:r>
              <a:rPr lang="pt-PT" sz="800" dirty="0" err="1"/>
              <a:t>Growth</a:t>
            </a:r>
            <a:r>
              <a:rPr lang="pt-PT" sz="800" dirty="0"/>
              <a:t> </a:t>
            </a:r>
            <a:r>
              <a:rPr lang="pt-PT" sz="800" dirty="0" err="1"/>
              <a:t>at</a:t>
            </a:r>
            <a:r>
              <a:rPr lang="pt-PT" sz="800" dirty="0"/>
              <a:t> </a:t>
            </a:r>
            <a:r>
              <a:rPr lang="pt-PT" sz="800" dirty="0" err="1"/>
              <a:t>Puberty</a:t>
            </a:r>
            <a:endParaRPr lang="pt-PT" sz="800" dirty="0"/>
          </a:p>
          <a:p>
            <a:r>
              <a:rPr lang="pt-PT" sz="800" dirty="0"/>
              <a:t>ALAN D. ROGOL, M.D., Ph.D., JAMES N. ROEMMICH, Ph.D., AND PAMELA A. CLARK, M.D.</a:t>
            </a: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96" t="18985" r="14701" b="19582"/>
          <a:stretch/>
        </p:blipFill>
        <p:spPr bwMode="auto">
          <a:xfrm>
            <a:off x="1187624" y="2924944"/>
            <a:ext cx="6696744" cy="33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654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pt-PT" dirty="0" smtClean="0">
                <a:latin typeface="Aharoni" pitchFamily="2" charset="-79"/>
                <a:cs typeface="Aharoni" pitchFamily="2" charset="-79"/>
              </a:rPr>
              <a:t>Principais hormonas envolvidas no crescimento</a:t>
            </a:r>
            <a:endParaRPr lang="pt-PT" dirty="0">
              <a:latin typeface="Aharoni" pitchFamily="2" charset="-79"/>
              <a:cs typeface="Aharoni" pitchFamily="2" charset="-79"/>
            </a:endParaRP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87" t="20060" r="16157" b="23818"/>
          <a:stretch/>
        </p:blipFill>
        <p:spPr bwMode="auto">
          <a:xfrm>
            <a:off x="323528" y="1815465"/>
            <a:ext cx="8675440" cy="427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804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274638"/>
            <a:ext cx="9505056"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O crescimento dos ossos longos</a:t>
            </a:r>
            <a:endParaRPr lang="pt-PT" dirty="0">
              <a:latin typeface="Aharoni" pitchFamily="2" charset="-79"/>
              <a:cs typeface="Aharoni" pitchFamily="2" charset="-79"/>
            </a:endParaRPr>
          </a:p>
        </p:txBody>
      </p:sp>
      <p:sp>
        <p:nvSpPr>
          <p:cNvPr id="5" name="Marcador de Posição de Conteúdo 4"/>
          <p:cNvSpPr>
            <a:spLocks noGrp="1"/>
          </p:cNvSpPr>
          <p:nvPr>
            <p:ph sz="half" idx="2"/>
          </p:nvPr>
        </p:nvSpPr>
        <p:spPr>
          <a:xfrm>
            <a:off x="5292080" y="1772816"/>
            <a:ext cx="3668216" cy="4637111"/>
          </a:xfrm>
        </p:spPr>
        <p:txBody>
          <a:bodyPr>
            <a:normAutofit/>
          </a:bodyPr>
          <a:lstStyle/>
          <a:p>
            <a:pPr marL="571500" lvl="0" indent="-571500" algn="just">
              <a:buClr>
                <a:schemeClr val="accent5">
                  <a:lumMod val="75000"/>
                </a:schemeClr>
              </a:buClr>
              <a:buFont typeface="+mj-lt"/>
              <a:buAutoNum type="romanUcPeriod"/>
            </a:pPr>
            <a:r>
              <a:rPr lang="pt-PT" sz="1500" dirty="0"/>
              <a:t>A </a:t>
            </a:r>
            <a:r>
              <a:rPr lang="pt-PT" sz="1500" dirty="0" smtClean="0"/>
              <a:t>adenohipófise estimulada por a GHRH do hipotálamo </a:t>
            </a:r>
            <a:r>
              <a:rPr lang="pt-PT" sz="1500" dirty="0"/>
              <a:t>liberta GH </a:t>
            </a:r>
          </a:p>
          <a:p>
            <a:pPr marL="571500" lvl="0" indent="-571500" algn="just">
              <a:buClr>
                <a:schemeClr val="accent5">
                  <a:lumMod val="75000"/>
                </a:schemeClr>
              </a:buClr>
              <a:buFont typeface="+mj-lt"/>
              <a:buAutoNum type="romanUcPeriod"/>
            </a:pPr>
            <a:r>
              <a:rPr lang="pt-PT" sz="1500" dirty="0"/>
              <a:t>GH liga-se aos receptores da hormona do crescimento no fígado (HR)</a:t>
            </a:r>
          </a:p>
          <a:p>
            <a:pPr marL="571500" lvl="0" indent="-571500" algn="just">
              <a:buClr>
                <a:schemeClr val="accent5">
                  <a:lumMod val="75000"/>
                </a:schemeClr>
              </a:buClr>
              <a:buFont typeface="+mj-lt"/>
              <a:buAutoNum type="romanUcPeriod"/>
            </a:pPr>
            <a:r>
              <a:rPr lang="pt-PT" sz="1500" dirty="0"/>
              <a:t>A ligação da GH ao HR estimula a produção do fator de crescimento semelhante à insulina IGF-1</a:t>
            </a:r>
          </a:p>
          <a:p>
            <a:pPr marL="571500" lvl="0" indent="-571500" algn="just">
              <a:buClr>
                <a:schemeClr val="accent5">
                  <a:lumMod val="75000"/>
                </a:schemeClr>
              </a:buClr>
              <a:buFont typeface="+mj-lt"/>
              <a:buAutoNum type="romanUcPeriod"/>
            </a:pPr>
            <a:r>
              <a:rPr lang="pt-PT" sz="1500" dirty="0"/>
              <a:t>Os IGF ligam-se á proteína IGFBP3 e são transportados para os tecidos alvos</a:t>
            </a:r>
          </a:p>
          <a:p>
            <a:pPr marL="571500" lvl="0" indent="-571500" algn="just">
              <a:buClr>
                <a:schemeClr val="accent5">
                  <a:lumMod val="75000"/>
                </a:schemeClr>
              </a:buClr>
              <a:buFont typeface="+mj-lt"/>
              <a:buAutoNum type="romanUcPeriod"/>
            </a:pPr>
            <a:r>
              <a:rPr lang="pt-PT" sz="1500" dirty="0"/>
              <a:t>No caso da imagem, o tecido ósseo do fémur é o alvo. </a:t>
            </a:r>
          </a:p>
          <a:p>
            <a:pPr marL="571500" lvl="0" indent="-571500" algn="just">
              <a:buClr>
                <a:schemeClr val="accent5">
                  <a:lumMod val="75000"/>
                </a:schemeClr>
              </a:buClr>
              <a:buFont typeface="+mj-lt"/>
              <a:buAutoNum type="romanUcPeriod"/>
            </a:pPr>
            <a:r>
              <a:rPr lang="pt-PT" sz="1500" dirty="0"/>
              <a:t>Os IGF ligam-se aos seus receptores do tecido </a:t>
            </a:r>
            <a:r>
              <a:rPr lang="pt-PT" sz="1500" dirty="0" err="1"/>
              <a:t>álvo</a:t>
            </a:r>
            <a:r>
              <a:rPr lang="pt-PT" sz="1500" dirty="0"/>
              <a:t> (IGF-IR) e exercem a sua função, isto é, influenciar o crescimento, diferenciação e metabolismo celulares</a:t>
            </a:r>
          </a:p>
          <a:p>
            <a:endParaRPr lang="pt-PT" dirty="0"/>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13184" y="1438037"/>
            <a:ext cx="476287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ângulo 2"/>
          <p:cNvSpPr/>
          <p:nvPr/>
        </p:nvSpPr>
        <p:spPr>
          <a:xfrm>
            <a:off x="5076056" y="6381328"/>
            <a:ext cx="3870176" cy="338554"/>
          </a:xfrm>
          <a:prstGeom prst="rect">
            <a:avLst/>
          </a:prstGeom>
        </p:spPr>
        <p:txBody>
          <a:bodyPr wrap="square">
            <a:spAutoFit/>
          </a:bodyPr>
          <a:lstStyle/>
          <a:p>
            <a:r>
              <a:rPr lang="pt-PT" sz="800" dirty="0" err="1"/>
              <a:t>Growth</a:t>
            </a:r>
            <a:r>
              <a:rPr lang="pt-PT" sz="800" dirty="0"/>
              <a:t> </a:t>
            </a:r>
            <a:r>
              <a:rPr lang="pt-PT" sz="800" dirty="0" err="1"/>
              <a:t>at</a:t>
            </a:r>
            <a:r>
              <a:rPr lang="pt-PT" sz="800" dirty="0"/>
              <a:t> </a:t>
            </a:r>
            <a:r>
              <a:rPr lang="pt-PT" sz="800" dirty="0" err="1"/>
              <a:t>Puberty</a:t>
            </a:r>
            <a:endParaRPr lang="pt-PT" sz="800" dirty="0"/>
          </a:p>
          <a:p>
            <a:r>
              <a:rPr lang="pt-PT" sz="800" dirty="0"/>
              <a:t>ALAN D. ROGOL, M.D., Ph.D., JAMES N. ROEMMICH, Ph.D., AND PAMELA A. CLARK, M.D.</a:t>
            </a:r>
          </a:p>
        </p:txBody>
      </p:sp>
    </p:spTree>
    <p:extLst>
      <p:ext uri="{BB962C8B-B14F-4D97-AF65-F5344CB8AC3E}">
        <p14:creationId xmlns:p14="http://schemas.microsoft.com/office/powerpoint/2010/main" val="3372492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36" y="274638"/>
            <a:ext cx="9577064"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i="1" dirty="0" err="1" smtClean="0">
                <a:latin typeface="Aharoni" pitchFamily="2" charset="-79"/>
                <a:cs typeface="Aharoni" pitchFamily="2" charset="-79"/>
              </a:rPr>
              <a:t>Catch-up</a:t>
            </a:r>
            <a:r>
              <a:rPr lang="pt-PT" i="1" dirty="0" smtClean="0">
                <a:latin typeface="Aharoni" pitchFamily="2" charset="-79"/>
                <a:cs typeface="Aharoni" pitchFamily="2" charset="-79"/>
              </a:rPr>
              <a:t> </a:t>
            </a:r>
            <a:r>
              <a:rPr lang="pt-PT" i="1" dirty="0" err="1" smtClean="0">
                <a:latin typeface="Aharoni" pitchFamily="2" charset="-79"/>
                <a:cs typeface="Aharoni" pitchFamily="2" charset="-79"/>
              </a:rPr>
              <a:t>Growth</a:t>
            </a:r>
            <a:endParaRPr lang="pt-PT" i="1" dirty="0">
              <a:latin typeface="Aharoni" pitchFamily="2" charset="-79"/>
              <a:cs typeface="Aharoni" pitchFamily="2" charset="-79"/>
            </a:endParaRPr>
          </a:p>
        </p:txBody>
      </p:sp>
      <p:sp>
        <p:nvSpPr>
          <p:cNvPr id="4" name="Rectângulo 3"/>
          <p:cNvSpPr/>
          <p:nvPr/>
        </p:nvSpPr>
        <p:spPr>
          <a:xfrm>
            <a:off x="4230931" y="2665940"/>
            <a:ext cx="4572000" cy="1754326"/>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a:r>
              <a:rPr lang="pt-PT" dirty="0"/>
              <a:t>O </a:t>
            </a:r>
            <a:r>
              <a:rPr lang="pt-PT" i="1" dirty="0" err="1"/>
              <a:t>Catch-up</a:t>
            </a:r>
            <a:r>
              <a:rPr lang="pt-PT" i="1" dirty="0"/>
              <a:t> </a:t>
            </a:r>
            <a:r>
              <a:rPr lang="pt-PT" i="1" dirty="0" err="1"/>
              <a:t>growth</a:t>
            </a:r>
            <a:r>
              <a:rPr lang="pt-PT" i="1" dirty="0"/>
              <a:t> </a:t>
            </a:r>
            <a:r>
              <a:rPr lang="pt-PT" dirty="0"/>
              <a:t>pode ser definido como uma velocidade de crescimento acima dos limites estatísticos de normalidade para a idade/maturidade durante um período de tempo definido, após um período transitório de inibição do crescimento. </a:t>
            </a:r>
          </a:p>
        </p:txBody>
      </p:sp>
      <p:sp>
        <p:nvSpPr>
          <p:cNvPr id="7" name="Rectângulo 6"/>
          <p:cNvSpPr/>
          <p:nvPr/>
        </p:nvSpPr>
        <p:spPr>
          <a:xfrm>
            <a:off x="7148837" y="6388388"/>
            <a:ext cx="1944931" cy="338554"/>
          </a:xfrm>
          <a:prstGeom prst="rect">
            <a:avLst/>
          </a:prstGeom>
        </p:spPr>
        <p:txBody>
          <a:bodyPr wrap="square">
            <a:spAutoFit/>
          </a:bodyPr>
          <a:lstStyle/>
          <a:p>
            <a:r>
              <a:rPr lang="en-US" sz="800" dirty="0"/>
              <a:t>Catch-up Growth</a:t>
            </a:r>
          </a:p>
          <a:p>
            <a:r>
              <a:rPr lang="en-US" sz="800" dirty="0"/>
              <a:t>BART BOERSMA AND JAN MAARTENWIT</a:t>
            </a:r>
            <a:endParaRPr lang="pt-PT" sz="8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782" t="16000" r="8281" b="8000"/>
          <a:stretch/>
        </p:blipFill>
        <p:spPr bwMode="auto">
          <a:xfrm>
            <a:off x="449660" y="1788418"/>
            <a:ext cx="3445458" cy="455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88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36" y="274638"/>
            <a:ext cx="9649072"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Tipos A, AB, B e C</a:t>
            </a:r>
            <a:endParaRPr lang="pt-PT" dirty="0">
              <a:latin typeface="Aharoni" pitchFamily="2" charset="-79"/>
              <a:cs typeface="Aharoni" pitchFamily="2" charset="-79"/>
            </a:endParaRPr>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7064013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ângulo 4"/>
          <p:cNvSpPr/>
          <p:nvPr/>
        </p:nvSpPr>
        <p:spPr>
          <a:xfrm>
            <a:off x="7148837" y="6388388"/>
            <a:ext cx="1944931" cy="338554"/>
          </a:xfrm>
          <a:prstGeom prst="rect">
            <a:avLst/>
          </a:prstGeom>
        </p:spPr>
        <p:txBody>
          <a:bodyPr wrap="square">
            <a:spAutoFit/>
          </a:bodyPr>
          <a:lstStyle/>
          <a:p>
            <a:r>
              <a:rPr lang="en-US" sz="800" dirty="0"/>
              <a:t>Catch-up Growth</a:t>
            </a:r>
          </a:p>
          <a:p>
            <a:r>
              <a:rPr lang="en-US" sz="800" dirty="0"/>
              <a:t>BART BOERSMA AND JAN MAARTENWIT</a:t>
            </a:r>
            <a:endParaRPr lang="pt-PT" sz="800" dirty="0"/>
          </a:p>
        </p:txBody>
      </p:sp>
    </p:spTree>
    <p:extLst>
      <p:ext uri="{BB962C8B-B14F-4D97-AF65-F5344CB8AC3E}">
        <p14:creationId xmlns:p14="http://schemas.microsoft.com/office/powerpoint/2010/main" val="1845450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5400000">
            <a:off x="4457700" y="2723828"/>
            <a:ext cx="82296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pt-PT" dirty="0" smtClean="0">
                <a:latin typeface="Aharoni" pitchFamily="2" charset="-79"/>
                <a:cs typeface="Aharoni" pitchFamily="2" charset="-79"/>
              </a:rPr>
              <a:t>Doença Celíaca</a:t>
            </a:r>
            <a:endParaRPr lang="pt-PT" dirty="0">
              <a:latin typeface="Aharoni" pitchFamily="2" charset="-79"/>
              <a:cs typeface="Aharoni" pitchFamily="2" charset="-79"/>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36" t="13728" r="50000" b="6606"/>
          <a:stretch/>
        </p:blipFill>
        <p:spPr bwMode="auto">
          <a:xfrm>
            <a:off x="0" y="260648"/>
            <a:ext cx="4098275" cy="604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ângulo 3"/>
          <p:cNvSpPr/>
          <p:nvPr/>
        </p:nvSpPr>
        <p:spPr>
          <a:xfrm>
            <a:off x="4385579" y="1700808"/>
            <a:ext cx="3438128" cy="369331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pt-PT" dirty="0"/>
              <a:t>A </a:t>
            </a:r>
            <a:r>
              <a:rPr lang="pt-PT" b="1" dirty="0"/>
              <a:t>doença celíaca</a:t>
            </a:r>
            <a:r>
              <a:rPr lang="pt-PT" dirty="0"/>
              <a:t> é uma doença autoimune que afeta o intestino delgado de adultos e crianças geneticamente predispostos, precipitada pela ingestão de alimentos que contêm glúten. A doença causa atrofia das vilosidades da mucosa do intestino delgado, causando prejuízo na absorção dos nutrientes, vitaminas, sais minerais e água. Esta patologia causa uma diminuição da estatura.</a:t>
            </a:r>
          </a:p>
        </p:txBody>
      </p:sp>
      <p:sp>
        <p:nvSpPr>
          <p:cNvPr id="3" name="Rectângulo 2"/>
          <p:cNvSpPr/>
          <p:nvPr/>
        </p:nvSpPr>
        <p:spPr>
          <a:xfrm>
            <a:off x="3522894" y="6309816"/>
            <a:ext cx="4572000" cy="461665"/>
          </a:xfrm>
          <a:prstGeom prst="rect">
            <a:avLst/>
          </a:prstGeom>
        </p:spPr>
        <p:txBody>
          <a:bodyPr>
            <a:spAutoFit/>
          </a:bodyPr>
          <a:lstStyle/>
          <a:p>
            <a:r>
              <a:rPr lang="pt-PT" sz="1200" dirty="0" err="1"/>
              <a:t>Catch-up</a:t>
            </a:r>
            <a:r>
              <a:rPr lang="pt-PT" sz="1200" dirty="0"/>
              <a:t> </a:t>
            </a:r>
            <a:r>
              <a:rPr lang="pt-PT" sz="1200" dirty="0" err="1"/>
              <a:t>Growth</a:t>
            </a:r>
            <a:r>
              <a:rPr lang="pt-PT" sz="1200" dirty="0"/>
              <a:t> in 60 </a:t>
            </a:r>
            <a:r>
              <a:rPr lang="pt-PT" sz="1200" dirty="0" err="1"/>
              <a:t>Children</a:t>
            </a:r>
            <a:r>
              <a:rPr lang="pt-PT" sz="1200" dirty="0"/>
              <a:t> </a:t>
            </a:r>
            <a:r>
              <a:rPr lang="pt-PT" sz="1200" dirty="0" err="1"/>
              <a:t>whit</a:t>
            </a:r>
            <a:r>
              <a:rPr lang="pt-PT" sz="1200" dirty="0"/>
              <a:t> </a:t>
            </a:r>
            <a:r>
              <a:rPr lang="pt-PT" sz="1200" dirty="0" err="1"/>
              <a:t>celiac</a:t>
            </a:r>
            <a:r>
              <a:rPr lang="pt-PT" sz="1200" dirty="0"/>
              <a:t> </a:t>
            </a:r>
            <a:r>
              <a:rPr lang="pt-PT" sz="1200" dirty="0" err="1"/>
              <a:t>disease</a:t>
            </a:r>
            <a:r>
              <a:rPr lang="pt-PT" sz="1200" dirty="0"/>
              <a:t> (1993) G. M. </a:t>
            </a:r>
            <a:r>
              <a:rPr lang="pt-PT" sz="1200" dirty="0" err="1"/>
              <a:t>Damen</a:t>
            </a:r>
            <a:r>
              <a:rPr lang="pt-PT" sz="1200" dirty="0"/>
              <a:t>; B. </a:t>
            </a:r>
            <a:r>
              <a:rPr lang="pt-PT" sz="1200" dirty="0" err="1"/>
              <a:t>Boerma</a:t>
            </a:r>
            <a:r>
              <a:rPr lang="pt-PT" sz="1200" dirty="0"/>
              <a:t>; H. S. A. </a:t>
            </a:r>
            <a:r>
              <a:rPr lang="pt-PT" sz="1200" dirty="0" err="1"/>
              <a:t>Heymans</a:t>
            </a:r>
            <a:endParaRPr lang="pt-PT" sz="1200" dirty="0"/>
          </a:p>
        </p:txBody>
      </p:sp>
    </p:spTree>
    <p:extLst>
      <p:ext uri="{BB962C8B-B14F-4D97-AF65-F5344CB8AC3E}">
        <p14:creationId xmlns:p14="http://schemas.microsoft.com/office/powerpoint/2010/main" val="4191793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2362</TotalTime>
  <Words>2806</Words>
  <Application>Microsoft Office PowerPoint</Application>
  <PresentationFormat>Apresentação no Ecrã (4:3)</PresentationFormat>
  <Paragraphs>232</Paragraphs>
  <Slides>30</Slides>
  <Notes>9</Notes>
  <HiddenSlides>0</HiddenSlides>
  <MMClips>0</MMClips>
  <ScaleCrop>false</ScaleCrop>
  <HeadingPairs>
    <vt:vector size="4" baseType="variant">
      <vt:variant>
        <vt:lpstr>Tema</vt:lpstr>
      </vt:variant>
      <vt:variant>
        <vt:i4>1</vt:i4>
      </vt:variant>
      <vt:variant>
        <vt:lpstr>Títulos dos diapositivos</vt:lpstr>
      </vt:variant>
      <vt:variant>
        <vt:i4>30</vt:i4>
      </vt:variant>
    </vt:vector>
  </HeadingPairs>
  <TitlesOfParts>
    <vt:vector size="31" baseType="lpstr">
      <vt:lpstr>Tema do Office</vt:lpstr>
      <vt:lpstr>Cedo ou tarde, de novo normal: Catch-up Growth</vt:lpstr>
      <vt:lpstr>O crescimento</vt:lpstr>
      <vt:lpstr>Principais hormonas envolvidas no crescimento</vt:lpstr>
      <vt:lpstr>Principais hormonas envolvidas no crescimento</vt:lpstr>
      <vt:lpstr>Principais hormonas envolvidas no crescimento</vt:lpstr>
      <vt:lpstr>O crescimento dos ossos longos</vt:lpstr>
      <vt:lpstr>Catch-up Growth</vt:lpstr>
      <vt:lpstr>Tipos A, AB, B e C</vt:lpstr>
      <vt:lpstr>Doença Celíaca</vt:lpstr>
      <vt:lpstr>Doença Celíaca</vt:lpstr>
      <vt:lpstr>Hipertiroidismo</vt:lpstr>
      <vt:lpstr>Hipertiroidismo</vt:lpstr>
      <vt:lpstr>Catch-up Growth e doenças na idade adulta</vt:lpstr>
      <vt:lpstr>Catch-up Growth e Diabetes tipo 2</vt:lpstr>
      <vt:lpstr>Catch-up Growth e Diabetes tipo 2</vt:lpstr>
      <vt:lpstr>Catch-up Growth e Diabetes tipo 2</vt:lpstr>
      <vt:lpstr>Catch-up Growth e Obesidade</vt:lpstr>
      <vt:lpstr>Catch-up Growth e Obesidade</vt:lpstr>
      <vt:lpstr>Catch-up Growth e Doenças Cardiovasculares</vt:lpstr>
      <vt:lpstr>O mid-growth </vt:lpstr>
      <vt:lpstr> Antes do surto da Adolescência:  O mid-growth</vt:lpstr>
      <vt:lpstr>Antes do surto da Adolescência:  O mid-growth</vt:lpstr>
      <vt:lpstr>Antes do surto da Adolescência:  O mid-growth</vt:lpstr>
      <vt:lpstr>Análise do mid-growth</vt:lpstr>
      <vt:lpstr>O que poderá causar o mid-growth?</vt:lpstr>
      <vt:lpstr>O que poderá causar o mid-growth?</vt:lpstr>
      <vt:lpstr>O que poderá causar o mid-growth?</vt:lpstr>
      <vt:lpstr>Bibliografia</vt:lpstr>
      <vt:lpstr>Bibliografia</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de Évora Biologia do Desenvolvimento 2012-2013</dc:title>
  <dc:creator>Joana Bastos</dc:creator>
  <cp:lastModifiedBy>Utilizador</cp:lastModifiedBy>
  <cp:revision>99</cp:revision>
  <dcterms:created xsi:type="dcterms:W3CDTF">2013-06-23T17:15:56Z</dcterms:created>
  <dcterms:modified xsi:type="dcterms:W3CDTF">2013-06-26T20:23:21Z</dcterms:modified>
</cp:coreProperties>
</file>