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9" r:id="rId2"/>
    <p:sldId id="300" r:id="rId3"/>
    <p:sldId id="349" r:id="rId4"/>
    <p:sldId id="347" r:id="rId5"/>
    <p:sldId id="348" r:id="rId6"/>
    <p:sldId id="301" r:id="rId7"/>
    <p:sldId id="336" r:id="rId8"/>
    <p:sldId id="337" r:id="rId9"/>
    <p:sldId id="338" r:id="rId10"/>
    <p:sldId id="339" r:id="rId11"/>
    <p:sldId id="340" r:id="rId12"/>
    <p:sldId id="341" r:id="rId13"/>
    <p:sldId id="346" r:id="rId14"/>
    <p:sldId id="342" r:id="rId15"/>
    <p:sldId id="343" r:id="rId16"/>
    <p:sldId id="344" r:id="rId17"/>
    <p:sldId id="345" r:id="rId18"/>
    <p:sldId id="350" r:id="rId19"/>
    <p:sldId id="351" r:id="rId20"/>
    <p:sldId id="352" r:id="rId21"/>
    <p:sldId id="353" r:id="rId22"/>
    <p:sldId id="282" r:id="rId23"/>
    <p:sldId id="302" r:id="rId24"/>
    <p:sldId id="329" r:id="rId25"/>
    <p:sldId id="259" r:id="rId26"/>
    <p:sldId id="333" r:id="rId27"/>
    <p:sldId id="328" r:id="rId28"/>
    <p:sldId id="293" r:id="rId29"/>
    <p:sldId id="294" r:id="rId30"/>
    <p:sldId id="330" r:id="rId31"/>
    <p:sldId id="331" r:id="rId3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6501" autoAdjust="0"/>
  </p:normalViewPr>
  <p:slideViewPr>
    <p:cSldViewPr>
      <p:cViewPr varScale="1">
        <p:scale>
          <a:sx n="63" d="100"/>
          <a:sy n="63" d="100"/>
        </p:scale>
        <p:origin x="-162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C12BB-D3A2-4740-8667-F9574CC80A11}" type="datetimeFigureOut">
              <a:rPr lang="pt-PT" smtClean="0"/>
              <a:pPr/>
              <a:t>01-07-2013</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72588A-6619-4E78-917D-397194A67D67}" type="slidenum">
              <a:rPr lang="pt-PT" smtClean="0"/>
              <a:pPr/>
              <a:t>‹nº›</a:t>
            </a:fld>
            <a:endParaRPr lang="pt-PT"/>
          </a:p>
        </p:txBody>
      </p:sp>
    </p:spTree>
    <p:extLst>
      <p:ext uri="{BB962C8B-B14F-4D97-AF65-F5344CB8AC3E}">
        <p14:creationId xmlns:p14="http://schemas.microsoft.com/office/powerpoint/2010/main" val="56902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a:t>
            </a:fld>
            <a:endParaRPr lang="pt-PT"/>
          </a:p>
        </p:txBody>
      </p:sp>
    </p:spTree>
    <p:extLst>
      <p:ext uri="{BB962C8B-B14F-4D97-AF65-F5344CB8AC3E}">
        <p14:creationId xmlns:p14="http://schemas.microsoft.com/office/powerpoint/2010/main" val="75914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Sonic hedgehog (Shh) codifica um péptido de sinalização que se encontra presente no epitélio bucal antes de invaginação e no epitélio do dente ao longo do seu desenvolvimento. Portanto, conclui-se que o Shh regula o crescimento e determina a forma do dente. No entanto, Shh sinalização não é essencial para a diferenciação de ameloblastos ou odontoblastos. A redução e perda de Shh resultam num rudimento da fase capuz no qual a morfologia é severamente interrompida.</a:t>
            </a:r>
          </a:p>
          <a:p>
            <a:r>
              <a:rPr lang="pt-PT" sz="1200" kern="1200" dirty="0" smtClean="0">
                <a:solidFill>
                  <a:schemeClr val="tx1"/>
                </a:solidFill>
                <a:effectLst/>
                <a:latin typeface="+mn-lt"/>
                <a:ea typeface="+mn-ea"/>
                <a:cs typeface="+mn-cs"/>
              </a:rPr>
              <a:t>Em geral:</a:t>
            </a:r>
          </a:p>
          <a:p>
            <a:pPr lvl="0"/>
            <a:r>
              <a:rPr lang="pt-PT" sz="1200" kern="1200" dirty="0" smtClean="0">
                <a:solidFill>
                  <a:schemeClr val="tx1"/>
                </a:solidFill>
                <a:effectLst/>
                <a:latin typeface="+mn-lt"/>
                <a:ea typeface="+mn-ea"/>
                <a:cs typeface="+mn-cs"/>
              </a:rPr>
              <a:t>Shh não é necessário para a diferenciação de dente;</a:t>
            </a:r>
          </a:p>
          <a:p>
            <a:pPr lvl="0"/>
            <a:r>
              <a:rPr lang="pt-PT" sz="1200" kern="1200" dirty="0" smtClean="0">
                <a:solidFill>
                  <a:schemeClr val="tx1"/>
                </a:solidFill>
                <a:effectLst/>
                <a:latin typeface="+mn-lt"/>
                <a:ea typeface="+mn-ea"/>
                <a:cs typeface="+mn-cs"/>
              </a:rPr>
              <a:t>Shh é necessário para o crescimento e morfogénese do dente;</a:t>
            </a:r>
          </a:p>
          <a:p>
            <a:pPr lvl="0"/>
            <a:r>
              <a:rPr lang="pt-PT" sz="1200" kern="1200" dirty="0" smtClean="0">
                <a:solidFill>
                  <a:schemeClr val="tx1"/>
                </a:solidFill>
                <a:effectLst/>
                <a:latin typeface="+mn-lt"/>
                <a:ea typeface="+mn-ea"/>
                <a:cs typeface="+mn-cs"/>
              </a:rPr>
              <a:t>Shh é essencial para o crescimento do dente.</a:t>
            </a:r>
          </a:p>
          <a:p>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11</a:t>
            </a:fld>
            <a:endParaRPr lang="pt-PT"/>
          </a:p>
        </p:txBody>
      </p:sp>
    </p:spTree>
    <p:extLst>
      <p:ext uri="{BB962C8B-B14F-4D97-AF65-F5344CB8AC3E}">
        <p14:creationId xmlns:p14="http://schemas.microsoft.com/office/powerpoint/2010/main" val="389959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Desenho esquemático que mostra a expressão Shh (verde pontilhado) e respostas (amarelo), bem como as alterações citológicas que ocorrem no órgão de esmalte e na camada de odontoblastos durante o processo de diferenciação progressiva em um normal (painel superior) e um mutante (painel inferior) dente </a:t>
            </a:r>
            <a:r>
              <a:rPr lang="pt-PT" sz="1200" kern="1200" dirty="0" err="1" smtClean="0">
                <a:solidFill>
                  <a:schemeClr val="tx1"/>
                </a:solidFill>
                <a:effectLst/>
                <a:latin typeface="+mn-lt"/>
                <a:ea typeface="+mn-ea"/>
                <a:cs typeface="+mn-cs"/>
              </a:rPr>
              <a:t>Smo</a:t>
            </a:r>
            <a:r>
              <a:rPr lang="pt-PT" sz="1200" kern="1200" dirty="0" smtClean="0">
                <a:solidFill>
                  <a:schemeClr val="tx1"/>
                </a:solidFill>
                <a:effectLst/>
                <a:latin typeface="+mn-lt"/>
                <a:ea typeface="+mn-ea"/>
                <a:cs typeface="+mn-cs"/>
              </a:rPr>
              <a:t>.</a:t>
            </a:r>
            <a:r>
              <a:rPr lang="pt-PT" sz="1200" kern="1200" baseline="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As células em crescimento são representados por </a:t>
            </a:r>
            <a:r>
              <a:rPr lang="pt-PT" sz="1200" kern="1200" dirty="0" err="1" smtClean="0">
                <a:solidFill>
                  <a:schemeClr val="tx1"/>
                </a:solidFill>
                <a:effectLst/>
                <a:latin typeface="+mn-lt"/>
                <a:ea typeface="+mn-ea"/>
                <a:cs typeface="+mn-cs"/>
              </a:rPr>
              <a:t>smiles</a:t>
            </a:r>
            <a:r>
              <a:rPr lang="pt-PT" sz="1200" kern="1200" dirty="0" smtClean="0">
                <a:solidFill>
                  <a:schemeClr val="tx1"/>
                </a:solidFill>
                <a:effectLst/>
                <a:latin typeface="+mn-lt"/>
                <a:ea typeface="+mn-ea"/>
                <a:cs typeface="+mn-cs"/>
              </a:rPr>
              <a:t> e as células pós-mitóticas são representados por núcleos </a:t>
            </a:r>
            <a:r>
              <a:rPr lang="pt-PT" sz="1200" kern="1200" dirty="0" err="1" smtClean="0">
                <a:solidFill>
                  <a:schemeClr val="tx1"/>
                </a:solidFill>
                <a:effectLst/>
                <a:latin typeface="+mn-lt"/>
                <a:ea typeface="+mn-ea"/>
                <a:cs typeface="+mn-cs"/>
              </a:rPr>
              <a:t>nonsmiling</a:t>
            </a:r>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Num dente normal, na fase 4, os pré-ameloblastos em frente à primeira camada de matriz pré-dentina (DP, rosa) tornam-se pós-mitóticas (PMA). </a:t>
            </a:r>
            <a:r>
              <a:rPr lang="pt-PT" dirty="0" smtClean="0">
                <a:effectLst/>
              </a:rPr>
              <a:t>Isso ocorre cerca de 24 horas após os odontoblastos adjacentes se tornarem pós-mitóticos (fase 2), polarizar (fase 3) e </a:t>
            </a:r>
            <a:r>
              <a:rPr lang="pt-PT" dirty="0" err="1" smtClean="0">
                <a:effectLst/>
              </a:rPr>
              <a:t>secretar</a:t>
            </a:r>
            <a:r>
              <a:rPr lang="pt-PT" dirty="0" smtClean="0">
                <a:effectLst/>
              </a:rPr>
              <a:t> PD (estágio 4). </a:t>
            </a:r>
          </a:p>
          <a:p>
            <a:r>
              <a:rPr lang="pt-PT" sz="1200" kern="1200" dirty="0" smtClean="0">
                <a:solidFill>
                  <a:schemeClr val="tx1"/>
                </a:solidFill>
                <a:effectLst/>
                <a:latin typeface="+mn-lt"/>
                <a:ea typeface="+mn-ea"/>
                <a:cs typeface="+mn-cs"/>
              </a:rPr>
              <a:t>A polarização dos ameloblastos (</a:t>
            </a:r>
            <a:r>
              <a:rPr lang="pt-PT" sz="1200" kern="1200" dirty="0" err="1" smtClean="0">
                <a:solidFill>
                  <a:schemeClr val="tx1"/>
                </a:solidFill>
                <a:effectLst/>
                <a:latin typeface="+mn-lt"/>
                <a:ea typeface="+mn-ea"/>
                <a:cs typeface="+mn-cs"/>
              </a:rPr>
              <a:t>PoA</a:t>
            </a:r>
            <a:r>
              <a:rPr lang="pt-PT" sz="1200" kern="1200" dirty="0" smtClean="0">
                <a:solidFill>
                  <a:schemeClr val="tx1"/>
                </a:solidFill>
                <a:effectLst/>
                <a:latin typeface="+mn-lt"/>
                <a:ea typeface="+mn-ea"/>
                <a:cs typeface="+mn-cs"/>
              </a:rPr>
              <a:t>) continua, e atingem o seu tamanho total na fase 6 e tornar-se ameloblastos secretores (SA) e secretam matriz de esmalte (E, vermelho escuro). </a:t>
            </a:r>
            <a:r>
              <a:rPr lang="pt-PT" dirty="0" smtClean="0">
                <a:effectLst/>
              </a:rPr>
              <a:t>As células do estrato intermediário sobrejacente </a:t>
            </a:r>
            <a:r>
              <a:rPr lang="pt-PT" dirty="0" err="1" smtClean="0">
                <a:effectLst/>
              </a:rPr>
              <a:t>PoA</a:t>
            </a:r>
            <a:r>
              <a:rPr lang="pt-PT" dirty="0" smtClean="0">
                <a:effectLst/>
              </a:rPr>
              <a:t> e SA aumentam de tamanho e tornam-se </a:t>
            </a:r>
            <a:r>
              <a:rPr lang="pt-PT" dirty="0" err="1" smtClean="0">
                <a:effectLst/>
              </a:rPr>
              <a:t>cubóides</a:t>
            </a:r>
            <a:r>
              <a:rPr lang="pt-PT" dirty="0" smtClean="0">
                <a:effectLst/>
              </a:rPr>
              <a:t> (CSI). </a:t>
            </a:r>
          </a:p>
          <a:p>
            <a:r>
              <a:rPr lang="pt-PT" sz="1200" kern="1200" dirty="0" smtClean="0">
                <a:solidFill>
                  <a:schemeClr val="tx1"/>
                </a:solidFill>
                <a:effectLst/>
                <a:latin typeface="+mn-lt"/>
                <a:ea typeface="+mn-ea"/>
                <a:cs typeface="+mn-cs"/>
              </a:rPr>
              <a:t>Pouco antes de a secreção de esmalte, as lacunas aparecem no epitélio dental externo (ODE) e os vasos sanguíneos e fibroblastos do saco dental (DS) começam a invadir o retículo estrelado (SR). Shh é produzido em grandes quantidades.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No dente normal, tanto o órgão do esmalte como o mesênquima dental são sensíveis à sinalização Shh. No mutante dente </a:t>
            </a:r>
            <a:r>
              <a:rPr lang="pt-PT" sz="1200" kern="1200" dirty="0" err="1" smtClean="0">
                <a:solidFill>
                  <a:schemeClr val="tx1"/>
                </a:solidFill>
                <a:effectLst/>
                <a:latin typeface="+mn-lt"/>
                <a:ea typeface="+mn-ea"/>
                <a:cs typeface="+mn-cs"/>
              </a:rPr>
              <a:t>Smo</a:t>
            </a:r>
            <a:r>
              <a:rPr lang="pt-PT" sz="1200" kern="1200" dirty="0" smtClean="0">
                <a:solidFill>
                  <a:schemeClr val="tx1"/>
                </a:solidFill>
                <a:effectLst/>
                <a:latin typeface="+mn-lt"/>
                <a:ea typeface="+mn-ea"/>
                <a:cs typeface="+mn-cs"/>
              </a:rPr>
              <a:t>, a resposta à expressão de Shh, a proliferação celular, o crescimento e diferenciação são preservados no mesênquima dental, incluindo a papila dental (não representada), saco dental e da camada de odontoblastos.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No entanto, a capacidade de resposta Shh está ausente no órgão de esmalte em todas as fases (fases 1-6). Pré-ameloblastos mutantes tornam-se pós-mitóticos prematuramente (fase 3), antes da pré-dentina ser secretada pelos odontoblastos adjacentes. </a:t>
            </a:r>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Ameloblastos mutantes não conseguem crescer em tamanho, são polarizados e incapazes de produzir matriz do esmalte. As células intermedias permanecem pequenas e escamosas. A camada de epitélio dental externo permanece continua ao retículo estrelado permanece sem vascularização. Além disso, uma redução gradual da produção prematura Shh ocorre nos ameloblastos mutantes, estrato intermediário e retículo. A, ameloblastos; BM, membrana basal (luz verde); D, dentina (rosa escuro), O, odontoblastóides; PMO, pós-mitótico odontoblastóides; PO, proliferando pré-odontoblastos; Poo, polarizando odontoblastóides.</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12</a:t>
            </a:fld>
            <a:endParaRPr lang="pt-PT"/>
          </a:p>
        </p:txBody>
      </p:sp>
    </p:spTree>
    <p:extLst>
      <p:ext uri="{BB962C8B-B14F-4D97-AF65-F5344CB8AC3E}">
        <p14:creationId xmlns:p14="http://schemas.microsoft.com/office/powerpoint/2010/main" val="62720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 família de genes </a:t>
            </a:r>
            <a:r>
              <a:rPr lang="pt-PT" sz="1200" b="1" kern="1200" dirty="0" smtClean="0">
                <a:solidFill>
                  <a:schemeClr val="tx1"/>
                </a:solidFill>
                <a:effectLst/>
                <a:latin typeface="+mn-lt"/>
                <a:ea typeface="+mn-ea"/>
                <a:cs typeface="+mn-cs"/>
              </a:rPr>
              <a:t>Wnt </a:t>
            </a:r>
            <a:r>
              <a:rPr lang="pt-PT" sz="1200" kern="1200" dirty="0" smtClean="0">
                <a:solidFill>
                  <a:schemeClr val="tx1"/>
                </a:solidFill>
                <a:effectLst/>
                <a:latin typeface="+mn-lt"/>
                <a:ea typeface="+mn-ea"/>
                <a:cs typeface="+mn-cs"/>
              </a:rPr>
              <a:t>em vertebrados representa um grande e diversificado grupo de moléculas sinalizadoras envolvidas na modelação, proliferação e diferenciação de uma variedade de órgãos e tipos de células. </a:t>
            </a:r>
          </a:p>
          <a:p>
            <a:r>
              <a:rPr lang="pt-PT" sz="1200" kern="1200" dirty="0" smtClean="0">
                <a:solidFill>
                  <a:schemeClr val="tx1"/>
                </a:solidFill>
                <a:effectLst/>
                <a:latin typeface="+mn-lt"/>
                <a:ea typeface="+mn-ea"/>
                <a:cs typeface="+mn-cs"/>
              </a:rPr>
              <a:t>Sinalizam através da família de </a:t>
            </a:r>
            <a:r>
              <a:rPr lang="pt-PT" sz="1200" b="1" kern="1200" dirty="0" smtClean="0">
                <a:solidFill>
                  <a:schemeClr val="tx1"/>
                </a:solidFill>
                <a:effectLst/>
                <a:latin typeface="+mn-lt"/>
                <a:ea typeface="+mn-ea"/>
                <a:cs typeface="+mn-cs"/>
              </a:rPr>
              <a:t>recetores Frizzled</a:t>
            </a:r>
            <a:r>
              <a:rPr lang="pt-PT" sz="1200" kern="1200" dirty="0" smtClean="0">
                <a:solidFill>
                  <a:schemeClr val="tx1"/>
                </a:solidFill>
                <a:effectLst/>
                <a:latin typeface="+mn-lt"/>
                <a:ea typeface="+mn-ea"/>
                <a:cs typeface="+mn-cs"/>
              </a:rPr>
              <a:t>. Um segundo tipo de recetor de </a:t>
            </a:r>
            <a:r>
              <a:rPr lang="pt-PT" sz="1200" b="1" kern="1200" dirty="0" smtClean="0">
                <a:solidFill>
                  <a:schemeClr val="tx1"/>
                </a:solidFill>
                <a:effectLst/>
                <a:latin typeface="+mn-lt"/>
                <a:ea typeface="+mn-ea"/>
                <a:cs typeface="+mn-cs"/>
              </a:rPr>
              <a:t>Wnt </a:t>
            </a:r>
            <a:r>
              <a:rPr lang="pt-PT" sz="1200" kern="1200" dirty="0" smtClean="0">
                <a:solidFill>
                  <a:schemeClr val="tx1"/>
                </a:solidFill>
                <a:effectLst/>
                <a:latin typeface="+mn-lt"/>
                <a:ea typeface="+mn-ea"/>
                <a:cs typeface="+mn-cs"/>
              </a:rPr>
              <a:t>está relacionado com a lipoproteína de baixa densidade (</a:t>
            </a:r>
            <a:r>
              <a:rPr lang="pt-PT" sz="1200" b="1" kern="1200" dirty="0" smtClean="0">
                <a:solidFill>
                  <a:schemeClr val="tx1"/>
                </a:solidFill>
                <a:effectLst/>
                <a:latin typeface="+mn-lt"/>
                <a:ea typeface="+mn-ea"/>
                <a:cs typeface="+mn-cs"/>
              </a:rPr>
              <a:t>LDL</a:t>
            </a:r>
            <a:r>
              <a:rPr lang="pt-PT" sz="1200" kern="1200" dirty="0" smtClean="0">
                <a:solidFill>
                  <a:schemeClr val="tx1"/>
                </a:solidFill>
                <a:effectLst/>
                <a:latin typeface="+mn-lt"/>
                <a:ea typeface="+mn-ea"/>
                <a:cs typeface="+mn-cs"/>
              </a:rPr>
              <a:t>). Tornou-se claro que os antagonistas de </a:t>
            </a:r>
            <a:r>
              <a:rPr lang="pt-PT" sz="1200" b="1" kern="1200" dirty="0" smtClean="0">
                <a:solidFill>
                  <a:schemeClr val="tx1"/>
                </a:solidFill>
                <a:effectLst/>
                <a:latin typeface="+mn-lt"/>
                <a:ea typeface="+mn-ea"/>
                <a:cs typeface="+mn-cs"/>
              </a:rPr>
              <a:t>Wnt </a:t>
            </a:r>
            <a:r>
              <a:rPr lang="pt-PT" sz="1200" kern="1200" dirty="0" smtClean="0">
                <a:solidFill>
                  <a:schemeClr val="tx1"/>
                </a:solidFill>
                <a:effectLst/>
                <a:latin typeface="+mn-lt"/>
                <a:ea typeface="+mn-ea"/>
                <a:cs typeface="+mn-cs"/>
              </a:rPr>
              <a:t>segregados desempenham papéis importantes na regulação da sinalização de </a:t>
            </a:r>
            <a:r>
              <a:rPr lang="pt-PT" sz="1200" b="1" kern="1200" dirty="0" smtClean="0">
                <a:solidFill>
                  <a:schemeClr val="tx1"/>
                </a:solidFill>
                <a:effectLst/>
                <a:latin typeface="+mn-lt"/>
                <a:ea typeface="+mn-ea"/>
                <a:cs typeface="+mn-cs"/>
              </a:rPr>
              <a:t>Wnt</a:t>
            </a:r>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Um certo número de genes </a:t>
            </a:r>
            <a:r>
              <a:rPr lang="pt-PT" sz="1200" b="1" kern="1200" dirty="0" smtClean="0">
                <a:solidFill>
                  <a:schemeClr val="tx1"/>
                </a:solidFill>
                <a:effectLst/>
                <a:latin typeface="+mn-lt"/>
                <a:ea typeface="+mn-ea"/>
                <a:cs typeface="+mn-cs"/>
              </a:rPr>
              <a:t>Wnt </a:t>
            </a:r>
            <a:r>
              <a:rPr lang="pt-PT" sz="1200" kern="1200" dirty="0" smtClean="0">
                <a:solidFill>
                  <a:schemeClr val="tx1"/>
                </a:solidFill>
                <a:effectLst/>
                <a:latin typeface="+mn-lt"/>
                <a:ea typeface="+mn-ea"/>
                <a:cs typeface="+mn-cs"/>
              </a:rPr>
              <a:t>são expressos nos dentes em desenvolvimento e a maioria deles estão restritos apenas ao epitélio bucal. Quando os locais de formação do dente e a modulação do mesmo são determinados, o </a:t>
            </a:r>
            <a:r>
              <a:rPr lang="pt-PT" sz="1200" b="1" kern="1200" dirty="0" smtClean="0">
                <a:solidFill>
                  <a:schemeClr val="tx1"/>
                </a:solidFill>
                <a:effectLst/>
                <a:latin typeface="+mn-lt"/>
                <a:ea typeface="+mn-ea"/>
                <a:cs typeface="+mn-cs"/>
              </a:rPr>
              <a:t>Wnt7b </a:t>
            </a:r>
            <a:r>
              <a:rPr lang="pt-PT" sz="1200" kern="1200" dirty="0" smtClean="0">
                <a:solidFill>
                  <a:schemeClr val="tx1"/>
                </a:solidFill>
                <a:effectLst/>
                <a:latin typeface="+mn-lt"/>
                <a:ea typeface="+mn-ea"/>
                <a:cs typeface="+mn-cs"/>
              </a:rPr>
              <a:t>é expresso no epitélio oral. A expressão de </a:t>
            </a:r>
            <a:r>
              <a:rPr lang="pt-PT" sz="1200" b="1" kern="1200" dirty="0" smtClean="0">
                <a:solidFill>
                  <a:schemeClr val="tx1"/>
                </a:solidFill>
                <a:effectLst/>
                <a:latin typeface="+mn-lt"/>
                <a:ea typeface="+mn-ea"/>
                <a:cs typeface="+mn-cs"/>
              </a:rPr>
              <a:t>Wnt7b </a:t>
            </a:r>
            <a:r>
              <a:rPr lang="pt-PT" sz="1200" kern="1200" dirty="0" smtClean="0">
                <a:solidFill>
                  <a:schemeClr val="tx1"/>
                </a:solidFill>
                <a:effectLst/>
                <a:latin typeface="+mn-lt"/>
                <a:ea typeface="+mn-ea"/>
                <a:cs typeface="+mn-cs"/>
              </a:rPr>
              <a:t>para a região de formação de dente reprime a expressão de </a:t>
            </a:r>
            <a:r>
              <a:rPr lang="pt-PT" sz="1200" b="1" kern="1200" dirty="0" smtClean="0">
                <a:solidFill>
                  <a:schemeClr val="tx1"/>
                </a:solidFill>
                <a:effectLst/>
                <a:latin typeface="+mn-lt"/>
                <a:ea typeface="+mn-ea"/>
                <a:cs typeface="+mn-cs"/>
              </a:rPr>
              <a:t>Shh </a:t>
            </a:r>
            <a:r>
              <a:rPr lang="pt-PT" sz="1200" kern="1200" dirty="0" smtClean="0">
                <a:solidFill>
                  <a:schemeClr val="tx1"/>
                </a:solidFill>
                <a:effectLst/>
                <a:latin typeface="+mn-lt"/>
                <a:ea typeface="+mn-ea"/>
                <a:cs typeface="+mn-cs"/>
              </a:rPr>
              <a:t>e inibe subsequentemente a formação do dente, mas não vice-versa. Assim, o </a:t>
            </a:r>
            <a:r>
              <a:rPr lang="pt-PT" sz="1200" b="1" kern="1200" dirty="0" smtClean="0">
                <a:solidFill>
                  <a:schemeClr val="tx1"/>
                </a:solidFill>
                <a:effectLst/>
                <a:latin typeface="+mn-lt"/>
                <a:ea typeface="+mn-ea"/>
                <a:cs typeface="+mn-cs"/>
              </a:rPr>
              <a:t>Wnt7b </a:t>
            </a:r>
            <a:r>
              <a:rPr lang="pt-PT" sz="1200" kern="1200" dirty="0" smtClean="0">
                <a:solidFill>
                  <a:schemeClr val="tx1"/>
                </a:solidFill>
                <a:effectLst/>
                <a:latin typeface="+mn-lt"/>
                <a:ea typeface="+mn-ea"/>
                <a:cs typeface="+mn-cs"/>
              </a:rPr>
              <a:t>parece interagir com a sinalização de </a:t>
            </a:r>
            <a:r>
              <a:rPr lang="pt-PT" sz="1200" b="1" kern="1200" dirty="0" smtClean="0">
                <a:solidFill>
                  <a:schemeClr val="tx1"/>
                </a:solidFill>
                <a:effectLst/>
                <a:latin typeface="+mn-lt"/>
                <a:ea typeface="+mn-ea"/>
                <a:cs typeface="+mn-cs"/>
              </a:rPr>
              <a:t>Shh </a:t>
            </a:r>
            <a:r>
              <a:rPr lang="pt-PT" sz="1200" kern="1200" dirty="0" smtClean="0">
                <a:solidFill>
                  <a:schemeClr val="tx1"/>
                </a:solidFill>
                <a:effectLst/>
                <a:latin typeface="+mn-lt"/>
                <a:ea typeface="+mn-ea"/>
                <a:cs typeface="+mn-cs"/>
              </a:rPr>
              <a:t>para definir os limites ectodérmicos entre a ectoderma oral e dental, posicionamento dos locais de formação dos dentes. </a:t>
            </a:r>
          </a:p>
          <a:p>
            <a:r>
              <a:rPr lang="pt-PT" sz="1200" kern="1200" dirty="0" smtClean="0">
                <a:solidFill>
                  <a:schemeClr val="tx1"/>
                </a:solidFill>
                <a:effectLst/>
                <a:latin typeface="+mn-lt"/>
                <a:ea typeface="+mn-ea"/>
                <a:cs typeface="+mn-cs"/>
              </a:rPr>
              <a:t>O </a:t>
            </a:r>
            <a:r>
              <a:rPr lang="pt-PT" sz="1200" b="1" kern="1200" dirty="0" smtClean="0">
                <a:solidFill>
                  <a:schemeClr val="tx1"/>
                </a:solidFill>
                <a:effectLst/>
                <a:latin typeface="+mn-lt"/>
                <a:ea typeface="+mn-ea"/>
                <a:cs typeface="+mn-cs"/>
              </a:rPr>
              <a:t>Wnt10a </a:t>
            </a:r>
            <a:r>
              <a:rPr lang="pt-PT" sz="1200" kern="1200" dirty="0" smtClean="0">
                <a:solidFill>
                  <a:schemeClr val="tx1"/>
                </a:solidFill>
                <a:effectLst/>
                <a:latin typeface="+mn-lt"/>
                <a:ea typeface="+mn-ea"/>
                <a:cs typeface="+mn-cs"/>
              </a:rPr>
              <a:t>e </a:t>
            </a:r>
            <a:r>
              <a:rPr lang="pt-PT" sz="1200" b="1" kern="1200" dirty="0" smtClean="0">
                <a:solidFill>
                  <a:schemeClr val="tx1"/>
                </a:solidFill>
                <a:effectLst/>
                <a:latin typeface="+mn-lt"/>
                <a:ea typeface="+mn-ea"/>
                <a:cs typeface="+mn-cs"/>
              </a:rPr>
              <a:t>Wnt10b</a:t>
            </a:r>
            <a:r>
              <a:rPr lang="pt-PT" sz="1200" kern="1200" dirty="0" smtClean="0">
                <a:solidFill>
                  <a:schemeClr val="tx1"/>
                </a:solidFill>
                <a:effectLst/>
                <a:latin typeface="+mn-lt"/>
                <a:ea typeface="+mn-ea"/>
                <a:cs typeface="+mn-cs"/>
              </a:rPr>
              <a:t> são expressos tanto no epitélio molar como no epitélio incisivo e são mantidos no local até à fase </a:t>
            </a:r>
            <a:r>
              <a:rPr lang="pt-PT" sz="1200" i="1" kern="1200" dirty="0" err="1" smtClean="0">
                <a:solidFill>
                  <a:schemeClr val="tx1"/>
                </a:solidFill>
                <a:effectLst/>
                <a:latin typeface="+mn-lt"/>
                <a:ea typeface="+mn-ea"/>
                <a:cs typeface="+mn-cs"/>
              </a:rPr>
              <a:t>bud</a:t>
            </a:r>
            <a:r>
              <a:rPr lang="pt-PT" sz="1200" kern="1200" dirty="0" smtClean="0">
                <a:solidFill>
                  <a:schemeClr val="tx1"/>
                </a:solidFill>
                <a:effectLst/>
                <a:latin typeface="+mn-lt"/>
                <a:ea typeface="+mn-ea"/>
                <a:cs typeface="+mn-cs"/>
              </a:rPr>
              <a:t>. Na fase </a:t>
            </a:r>
            <a:r>
              <a:rPr lang="pt-PT" sz="1200" i="1" kern="1200" dirty="0" smtClean="0">
                <a:solidFill>
                  <a:schemeClr val="tx1"/>
                </a:solidFill>
                <a:effectLst/>
                <a:latin typeface="+mn-lt"/>
                <a:ea typeface="+mn-ea"/>
                <a:cs typeface="+mn-cs"/>
              </a:rPr>
              <a:t>cup</a:t>
            </a:r>
            <a:r>
              <a:rPr lang="pt-PT" sz="1200" kern="1200" dirty="0" smtClean="0">
                <a:solidFill>
                  <a:schemeClr val="tx1"/>
                </a:solidFill>
                <a:effectLst/>
                <a:latin typeface="+mn-lt"/>
                <a:ea typeface="+mn-ea"/>
                <a:cs typeface="+mn-cs"/>
              </a:rPr>
              <a:t>, ambos os genes são expressos no nó de esmalte.</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13</a:t>
            </a:fld>
            <a:endParaRPr lang="pt-PT"/>
          </a:p>
        </p:txBody>
      </p:sp>
    </p:spTree>
    <p:extLst>
      <p:ext uri="{BB962C8B-B14F-4D97-AF65-F5344CB8AC3E}">
        <p14:creationId xmlns:p14="http://schemas.microsoft.com/office/powerpoint/2010/main" val="3919755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Expressão específica de Sox2 na lâmina dental origina dentes </a:t>
            </a:r>
            <a:r>
              <a:rPr lang="pt-PT" sz="1200" kern="1200" dirty="0" err="1" smtClean="0">
                <a:solidFill>
                  <a:schemeClr val="tx1"/>
                </a:solidFill>
                <a:effectLst/>
                <a:latin typeface="+mn-lt"/>
                <a:ea typeface="+mn-ea"/>
                <a:cs typeface="+mn-cs"/>
              </a:rPr>
              <a:t>sucessionais</a:t>
            </a:r>
            <a:r>
              <a:rPr lang="pt-PT" sz="1200" kern="1200" dirty="0" smtClean="0">
                <a:solidFill>
                  <a:schemeClr val="tx1"/>
                </a:solidFill>
                <a:effectLst/>
                <a:latin typeface="+mn-lt"/>
                <a:ea typeface="+mn-ea"/>
                <a:cs typeface="+mn-cs"/>
              </a:rPr>
              <a:t> nos mamíferos (com apenas uma substituição da dentição) e répteis (com várias substituições).</a:t>
            </a:r>
          </a:p>
          <a:p>
            <a:r>
              <a:rPr lang="pt-PT" sz="1200" kern="1200" dirty="0" smtClean="0">
                <a:solidFill>
                  <a:schemeClr val="tx1"/>
                </a:solidFill>
                <a:effectLst/>
                <a:latin typeface="+mn-lt"/>
                <a:ea typeface="+mn-ea"/>
                <a:cs typeface="+mn-cs"/>
              </a:rPr>
              <a:t>Sox2 é também expresso na lâmina dental durante a adição de molares nos mamíferos e testes genéticos demonstraram que as células Sox2</a:t>
            </a:r>
            <a:r>
              <a:rPr lang="pt-PT" sz="1200" kern="1200" baseline="-25000" dirty="0" smtClean="0">
                <a:solidFill>
                  <a:schemeClr val="tx1"/>
                </a:solidFill>
                <a:effectLst/>
                <a:latin typeface="+mn-lt"/>
                <a:ea typeface="+mn-ea"/>
                <a:cs typeface="+mn-cs"/>
              </a:rPr>
              <a:t>+</a:t>
            </a:r>
            <a:r>
              <a:rPr lang="pt-PT" sz="1200" kern="1200" dirty="0" smtClean="0">
                <a:solidFill>
                  <a:schemeClr val="tx1"/>
                </a:solidFill>
                <a:effectLst/>
                <a:latin typeface="+mn-lt"/>
                <a:ea typeface="+mn-ea"/>
                <a:cs typeface="+mn-cs"/>
              </a:rPr>
              <a:t> do primeiro molar dão origem às células epiteliais do segundo e terceiro molares.</a:t>
            </a:r>
          </a:p>
          <a:p>
            <a:r>
              <a:rPr lang="pt-PT" sz="1200" kern="1200" dirty="0" smtClean="0">
                <a:solidFill>
                  <a:schemeClr val="tx1"/>
                </a:solidFill>
                <a:effectLst/>
                <a:latin typeface="+mn-lt"/>
                <a:ea typeface="+mn-ea"/>
                <a:cs typeface="+mn-cs"/>
              </a:rPr>
              <a:t>Deleção do Sox2 resulta no epitélio hiperplástico na formação dos molares posteriores.</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Estas descobertas implicam que o funcionamento do Sox2 foi conservado ao longo da evolução.</a:t>
            </a:r>
          </a:p>
          <a:p>
            <a:r>
              <a:rPr lang="pt-PT" sz="1200" kern="1200" dirty="0" smtClean="0">
                <a:solidFill>
                  <a:schemeClr val="tx1"/>
                </a:solidFill>
                <a:effectLst/>
                <a:latin typeface="+mn-lt"/>
                <a:ea typeface="+mn-ea"/>
                <a:cs typeface="+mn-cs"/>
              </a:rPr>
              <a:t>Em todos os vertebrados, o primeiro sinal de desenvolvimento dentário é a formação de lâmina dental primária. Nos mamíferos, o desenvolvimento da dentição primária começa nas placas epiteliais que se formaram dentro da lâmina dental. A substituição dental individual começa como uma extensão desta lâmina, que se chama lâmina dental </a:t>
            </a:r>
            <a:r>
              <a:rPr lang="pt-PT" sz="1200" kern="1200" dirty="0" err="1" smtClean="0">
                <a:solidFill>
                  <a:schemeClr val="tx1"/>
                </a:solidFill>
                <a:effectLst/>
                <a:latin typeface="+mn-lt"/>
                <a:ea typeface="+mn-ea"/>
                <a:cs typeface="+mn-cs"/>
              </a:rPr>
              <a:t>sucessional</a:t>
            </a:r>
            <a:r>
              <a:rPr lang="pt-PT" sz="1200" kern="1200" dirty="0" smtClean="0">
                <a:solidFill>
                  <a:schemeClr val="tx1"/>
                </a:solidFill>
                <a:effectLst/>
                <a:latin typeface="+mn-lt"/>
                <a:ea typeface="+mn-ea"/>
                <a:cs typeface="+mn-cs"/>
              </a:rPr>
              <a:t>. Este processo é característico das dentições heterodontes dos mamíferos (que têm mais do que um incisivo, pré-molar e molar).</a:t>
            </a:r>
          </a:p>
          <a:p>
            <a:r>
              <a:rPr lang="pt-PT" sz="1200" kern="1200" dirty="0" smtClean="0">
                <a:solidFill>
                  <a:schemeClr val="tx1"/>
                </a:solidFill>
                <a:effectLst/>
                <a:latin typeface="+mn-lt"/>
                <a:ea typeface="+mn-ea"/>
                <a:cs typeface="+mn-cs"/>
              </a:rPr>
              <a:t>Os molares dos ratos oferecem um sistema modelo para a análise da formação dos dentes </a:t>
            </a:r>
            <a:r>
              <a:rPr lang="pt-PT" sz="1200" kern="1200" dirty="0" err="1" smtClean="0">
                <a:solidFill>
                  <a:schemeClr val="tx1"/>
                </a:solidFill>
                <a:effectLst/>
                <a:latin typeface="+mn-lt"/>
                <a:ea typeface="+mn-ea"/>
                <a:cs typeface="+mn-cs"/>
              </a:rPr>
              <a:t>sucessionais</a:t>
            </a:r>
            <a:r>
              <a:rPr lang="pt-PT" sz="1200" kern="1200" dirty="0" smtClean="0">
                <a:solidFill>
                  <a:schemeClr val="tx1"/>
                </a:solidFill>
                <a:effectLst/>
                <a:latin typeface="+mn-lt"/>
                <a:ea typeface="+mn-ea"/>
                <a:cs typeface="+mn-cs"/>
              </a:rPr>
              <a:t>, pois o segundo e terceiro molar são adicionados posteriormente ao longo do maxilar.</a:t>
            </a:r>
          </a:p>
          <a:p>
            <a:r>
              <a:rPr lang="pt-PT" sz="1200" kern="1200" dirty="0" smtClean="0">
                <a:solidFill>
                  <a:schemeClr val="tx1"/>
                </a:solidFill>
                <a:effectLst/>
                <a:latin typeface="+mn-lt"/>
                <a:ea typeface="+mn-ea"/>
                <a:cs typeface="+mn-cs"/>
              </a:rPr>
              <a:t>Foi descoberto que o Sox2 marca as stem cells do epitélio no incisivo do rato e foi demonstrado que as stem cells Sox2</a:t>
            </a:r>
            <a:r>
              <a:rPr lang="pt-PT" sz="1200" kern="1200" baseline="-25000" dirty="0" smtClean="0">
                <a:solidFill>
                  <a:schemeClr val="tx1"/>
                </a:solidFill>
                <a:effectLst/>
                <a:latin typeface="+mn-lt"/>
                <a:ea typeface="+mn-ea"/>
                <a:cs typeface="+mn-cs"/>
              </a:rPr>
              <a:t>+</a:t>
            </a:r>
            <a:r>
              <a:rPr lang="pt-PT" sz="1200" kern="1200" dirty="0" smtClean="0">
                <a:solidFill>
                  <a:schemeClr val="tx1"/>
                </a:solidFill>
                <a:effectLst/>
                <a:latin typeface="+mn-lt"/>
                <a:ea typeface="+mn-ea"/>
                <a:cs typeface="+mn-cs"/>
              </a:rPr>
              <a:t> originam todas as linhagens das células epiteliais do incisivo.</a:t>
            </a:r>
          </a:p>
          <a:p>
            <a:r>
              <a:rPr lang="pt-PT" sz="1200" kern="1200" dirty="0" smtClean="0">
                <a:solidFill>
                  <a:schemeClr val="tx1"/>
                </a:solidFill>
                <a:effectLst/>
                <a:latin typeface="+mn-lt"/>
                <a:ea typeface="+mn-ea"/>
                <a:cs typeface="+mn-cs"/>
              </a:rPr>
              <a:t>Sox2</a:t>
            </a:r>
            <a:r>
              <a:rPr lang="pt-PT" sz="1200" kern="1200" baseline="-25000" dirty="0" smtClean="0">
                <a:solidFill>
                  <a:schemeClr val="tx1"/>
                </a:solidFill>
                <a:effectLst/>
                <a:latin typeface="+mn-lt"/>
                <a:ea typeface="+mn-ea"/>
                <a:cs typeface="+mn-cs"/>
              </a:rPr>
              <a:t>+</a:t>
            </a:r>
            <a:r>
              <a:rPr lang="pt-PT" sz="1200" kern="1200" dirty="0" smtClean="0">
                <a:solidFill>
                  <a:schemeClr val="tx1"/>
                </a:solidFill>
                <a:effectLst/>
                <a:latin typeface="+mn-lt"/>
                <a:ea typeface="+mn-ea"/>
                <a:cs typeface="+mn-cs"/>
              </a:rPr>
              <a:t> já está presente na lâmina dental primária durante a iniciação do dente e mais tarde reside na lâmina dental na formação dos dentes </a:t>
            </a:r>
            <a:r>
              <a:rPr lang="pt-PT" sz="1200" kern="1200" dirty="0" err="1" smtClean="0">
                <a:solidFill>
                  <a:schemeClr val="tx1"/>
                </a:solidFill>
                <a:effectLst/>
                <a:latin typeface="+mn-lt"/>
                <a:ea typeface="+mn-ea"/>
                <a:cs typeface="+mn-cs"/>
              </a:rPr>
              <a:t>sucessionais</a:t>
            </a:r>
            <a:r>
              <a:rPr lang="pt-PT" sz="1200" kern="1200" dirty="0" smtClean="0">
                <a:solidFill>
                  <a:schemeClr val="tx1"/>
                </a:solidFill>
                <a:effectLst/>
                <a:latin typeface="+mn-lt"/>
                <a:ea typeface="+mn-ea"/>
                <a:cs typeface="+mn-cs"/>
              </a:rPr>
              <a:t>. Mapeamento genético levou à conclusão que os M1 levam à origem dos M2 e M3. Deleção do Sox2 resulta na expansão do epitélio da lâmina dental associada ao M2 e ao M3. </a:t>
            </a:r>
          </a:p>
          <a:p>
            <a:r>
              <a:rPr lang="pt-PT" sz="1200" kern="1200" dirty="0" smtClean="0">
                <a:solidFill>
                  <a:schemeClr val="tx1"/>
                </a:solidFill>
                <a:effectLst/>
                <a:latin typeface="+mn-lt"/>
                <a:ea typeface="+mn-ea"/>
                <a:cs typeface="+mn-cs"/>
              </a:rPr>
              <a:t>Observou-se que a expressão Sox2 foi repetida quando molares do rato foram adicionados à fileira de dentes, o que indica que a expressão Sox2 está associada com a extensão posterior do epitélio dental, onde a adição de novos dentes ocorre. Quando os dentes dos ratos são substituídos, os dentes que vão substituir já estão na fase cap ou bell do desenvolvimento.</a:t>
            </a:r>
          </a:p>
          <a:p>
            <a:r>
              <a:rPr lang="pt-PT" sz="1200" kern="1200" dirty="0" smtClean="0">
                <a:solidFill>
                  <a:schemeClr val="tx1"/>
                </a:solidFill>
                <a:effectLst/>
                <a:latin typeface="+mn-lt"/>
                <a:ea typeface="+mn-ea"/>
                <a:cs typeface="+mn-cs"/>
              </a:rPr>
              <a:t>A formação de dentes a mais foi vista num paciente humana heterozigótica que tinha uma perda de função do gene Sox2. Esta mutação indica que o Sox2 previne a expansão do epitélio dental.</a:t>
            </a:r>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14</a:t>
            </a:fld>
            <a:endParaRPr lang="pt-PT"/>
          </a:p>
        </p:txBody>
      </p:sp>
    </p:spTree>
    <p:extLst>
      <p:ext uri="{BB962C8B-B14F-4D97-AF65-F5344CB8AC3E}">
        <p14:creationId xmlns:p14="http://schemas.microsoft.com/office/powerpoint/2010/main" val="105000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Os genes Homeobox desempenham um papel crucial na especificação da identidade da célula e posicionamento durante o desenvolvimento embrionário.</a:t>
            </a:r>
          </a:p>
          <a:p>
            <a:r>
              <a:rPr lang="pt-PT" sz="1200" kern="1200" dirty="0" smtClean="0">
                <a:solidFill>
                  <a:schemeClr val="tx1"/>
                </a:solidFill>
                <a:effectLst/>
                <a:latin typeface="+mn-lt"/>
                <a:ea typeface="+mn-ea"/>
                <a:cs typeface="+mn-cs"/>
              </a:rPr>
              <a:t>Mutações nesses genes podem causar defeitos de desenvolvimento dramáticos, incluindo a perda de estruturas específicas, bem como alterações na identidade de uma parte do corpo ou segmento.</a:t>
            </a:r>
          </a:p>
          <a:p>
            <a:r>
              <a:rPr lang="pt-PT" sz="1200" kern="1200" dirty="0" smtClean="0">
                <a:solidFill>
                  <a:schemeClr val="tx1"/>
                </a:solidFill>
                <a:effectLst/>
                <a:latin typeface="+mn-lt"/>
                <a:ea typeface="+mn-ea"/>
                <a:cs typeface="+mn-cs"/>
              </a:rPr>
              <a:t>Na fase campânula, a citodiferenciação começa (A citodiferenciação começa: as células do epitélio do esmalte interno diferenciam-se em ameloblastos (células produtoras de esmalte), enquanto as células adjacentes na papila dentária diferenciam-se em odontoblastos (células produtoras de dentina).</a:t>
            </a:r>
          </a:p>
          <a:p>
            <a:r>
              <a:rPr lang="pt-PT" sz="1200" kern="1200" dirty="0" smtClean="0">
                <a:solidFill>
                  <a:schemeClr val="tx1"/>
                </a:solidFill>
                <a:effectLst/>
                <a:latin typeface="+mn-lt"/>
                <a:ea typeface="+mn-ea"/>
                <a:cs typeface="+mn-cs"/>
              </a:rPr>
              <a:t> </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15</a:t>
            </a:fld>
            <a:endParaRPr lang="pt-PT"/>
          </a:p>
        </p:txBody>
      </p:sp>
    </p:spTree>
    <p:extLst>
      <p:ext uri="{BB962C8B-B14F-4D97-AF65-F5344CB8AC3E}">
        <p14:creationId xmlns:p14="http://schemas.microsoft.com/office/powerpoint/2010/main" val="58464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smtClean="0">
                <a:solidFill>
                  <a:schemeClr val="tx1"/>
                </a:solidFill>
                <a:effectLst/>
                <a:latin typeface="+mn-lt"/>
                <a:ea typeface="+mn-ea"/>
                <a:cs typeface="+mn-cs"/>
              </a:rPr>
              <a:t>Msx</a:t>
            </a:r>
            <a:endParaRPr lang="pt-PT"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pt-PT" sz="1200" u="sng" kern="1200" dirty="0" smtClean="0">
                <a:solidFill>
                  <a:schemeClr val="tx1"/>
                </a:solidFill>
                <a:effectLst/>
                <a:latin typeface="+mn-lt"/>
                <a:ea typeface="+mn-ea"/>
                <a:cs typeface="+mn-cs"/>
              </a:rPr>
              <a:t>Msx1</a:t>
            </a:r>
            <a:r>
              <a:rPr lang="pt-PT" sz="1200" kern="1200" dirty="0" smtClean="0">
                <a:solidFill>
                  <a:schemeClr val="tx1"/>
                </a:solidFill>
                <a:effectLst/>
                <a:latin typeface="+mn-lt"/>
                <a:ea typeface="+mn-ea"/>
                <a:cs typeface="+mn-cs"/>
              </a:rPr>
              <a:t> é expresso no mesênquima de todos os dentes até ao início da fase campânula e inibem o contínuo desenvolvimento do primeiro e do segundo molares (o qual pára no estágio capuz, enquanto o desenvolvimento dos incisivos não é iniciado).</a:t>
            </a:r>
          </a:p>
          <a:p>
            <a:r>
              <a:rPr lang="pt-PT" sz="1200" kern="1200" dirty="0" smtClean="0">
                <a:solidFill>
                  <a:schemeClr val="tx1"/>
                </a:solidFill>
                <a:effectLst/>
                <a:latin typeface="+mn-lt"/>
                <a:ea typeface="+mn-ea"/>
                <a:cs typeface="+mn-cs"/>
              </a:rPr>
              <a:t>A importância do Msx1 no desenvolvimento dentário nos humanos é suportada pela descoberta de mutação missense no Msx1. A mutação </a:t>
            </a:r>
            <a:r>
              <a:rPr lang="pt-PT" sz="1200" i="1" kern="1200" dirty="0" smtClean="0">
                <a:solidFill>
                  <a:schemeClr val="tx1"/>
                </a:solidFill>
                <a:effectLst/>
                <a:latin typeface="+mn-lt"/>
                <a:ea typeface="+mn-ea"/>
                <a:cs typeface="+mn-cs"/>
              </a:rPr>
              <a:t>missense </a:t>
            </a:r>
            <a:r>
              <a:rPr lang="pt-PT" sz="1200" kern="1200" dirty="0" smtClean="0">
                <a:solidFill>
                  <a:schemeClr val="tx1"/>
                </a:solidFill>
                <a:effectLst/>
                <a:latin typeface="+mn-lt"/>
                <a:ea typeface="+mn-ea"/>
                <a:cs typeface="+mn-cs"/>
              </a:rPr>
              <a:t>no MSX1 que é responsável pela agenesia dominante negativa do segundo pré-molar e dos terceiros molares.</a:t>
            </a:r>
          </a:p>
          <a:p>
            <a:r>
              <a:rPr lang="pt-PT" sz="1200" kern="1200" dirty="0" smtClean="0">
                <a:solidFill>
                  <a:schemeClr val="tx1"/>
                </a:solidFill>
                <a:effectLst/>
                <a:latin typeface="+mn-lt"/>
                <a:ea typeface="+mn-ea"/>
                <a:cs typeface="+mn-cs"/>
              </a:rPr>
              <a:t> </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16</a:t>
            </a:fld>
            <a:endParaRPr lang="pt-PT"/>
          </a:p>
        </p:txBody>
      </p:sp>
    </p:spTree>
    <p:extLst>
      <p:ext uri="{BB962C8B-B14F-4D97-AF65-F5344CB8AC3E}">
        <p14:creationId xmlns:p14="http://schemas.microsoft.com/office/powerpoint/2010/main" val="368393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smtClean="0">
                <a:solidFill>
                  <a:schemeClr val="tx1"/>
                </a:solidFill>
                <a:effectLst/>
                <a:latin typeface="+mn-lt"/>
                <a:ea typeface="+mn-ea"/>
                <a:cs typeface="+mn-cs"/>
              </a:rPr>
              <a:t>Antes da formação do dente, o </a:t>
            </a:r>
            <a:r>
              <a:rPr lang="pt-PT" sz="1200" u="sng" kern="1200" dirty="0" smtClean="0">
                <a:solidFill>
                  <a:schemeClr val="tx1"/>
                </a:solidFill>
                <a:effectLst/>
                <a:latin typeface="+mn-lt"/>
                <a:ea typeface="+mn-ea"/>
                <a:cs typeface="+mn-cs"/>
              </a:rPr>
              <a:t>Dlx1 e o Dlx2</a:t>
            </a:r>
            <a:r>
              <a:rPr lang="pt-PT" sz="1200" kern="1200" dirty="0" smtClean="0">
                <a:solidFill>
                  <a:schemeClr val="tx1"/>
                </a:solidFill>
                <a:effectLst/>
                <a:latin typeface="+mn-lt"/>
                <a:ea typeface="+mn-ea"/>
                <a:cs typeface="+mn-cs"/>
              </a:rPr>
              <a:t> são expressos no mesênquima proximal dos processos da mandíbula e do maxilar, onde os molares se irão formar, enquanto o Dlx2 é também detetado no epitélio distal do processo maxilar, onde os incisivos se irão formar. A supressão de Dlx1 Dlx2 resulta na ausência dos molares superiores.</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17</a:t>
            </a:fld>
            <a:endParaRPr lang="pt-PT"/>
          </a:p>
        </p:txBody>
      </p:sp>
    </p:spTree>
    <p:extLst>
      <p:ext uri="{BB962C8B-B14F-4D97-AF65-F5344CB8AC3E}">
        <p14:creationId xmlns:p14="http://schemas.microsoft.com/office/powerpoint/2010/main" val="367130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Quando o embrião está com 6 a 7 semanas, certas áreas do epitélio bucal começam a proliferar formando epitélio. O epitélio divide-se em dois processos: um direcionado mais para vestibular, recebendo o nome de lâmina vestibular, e outro direcionado mais profundamente (para lingual ou palatina) conhecido como Lâmina Dentária.</a:t>
            </a:r>
          </a:p>
          <a:p>
            <a:r>
              <a:rPr lang="pt-PT" sz="1200" kern="1200" dirty="0" smtClean="0">
                <a:solidFill>
                  <a:schemeClr val="tx1"/>
                </a:solidFill>
                <a:effectLst/>
                <a:latin typeface="+mn-lt"/>
                <a:ea typeface="+mn-ea"/>
                <a:cs typeface="+mn-cs"/>
              </a:rPr>
              <a:t>Ao longo do comprimento da lâmina dentária, a atividade proliferativa contínua levará a formação de uma série de tumefações epiteliais localizadas que correspondem às posições dos futuros dentes decíduos.</a:t>
            </a:r>
          </a:p>
          <a:p>
            <a:r>
              <a:rPr lang="pt-PT" sz="1200" kern="1200" dirty="0" smtClean="0">
                <a:solidFill>
                  <a:schemeClr val="tx1"/>
                </a:solidFill>
                <a:effectLst/>
                <a:latin typeface="+mn-lt"/>
                <a:ea typeface="+mn-ea"/>
                <a:cs typeface="+mn-cs"/>
              </a:rPr>
              <a:t>Último quadrado da figura é na fase capuz.</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18</a:t>
            </a:fld>
            <a:endParaRPr lang="pt-PT"/>
          </a:p>
        </p:txBody>
      </p:sp>
    </p:spTree>
    <p:extLst>
      <p:ext uri="{BB962C8B-B14F-4D97-AF65-F5344CB8AC3E}">
        <p14:creationId xmlns:p14="http://schemas.microsoft.com/office/powerpoint/2010/main" val="1736379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smtClean="0">
                <a:solidFill>
                  <a:schemeClr val="tx1"/>
                </a:solidFill>
                <a:effectLst/>
                <a:latin typeface="+mn-lt"/>
                <a:ea typeface="+mn-ea"/>
                <a:cs typeface="+mn-cs"/>
              </a:rPr>
              <a:t>Lâmina Primária</a:t>
            </a:r>
            <a:r>
              <a:rPr lang="pt-PT" sz="1200" kern="1200" dirty="0" smtClean="0">
                <a:solidFill>
                  <a:schemeClr val="tx1"/>
                </a:solidFill>
                <a:effectLst/>
                <a:latin typeface="+mn-lt"/>
                <a:ea typeface="+mn-ea"/>
                <a:cs typeface="+mn-cs"/>
              </a:rPr>
              <a:t> (6 - 7 semana até completar 2º mês) - relaciona-se com a dentição decídua, e ocorre durante o 2º mês de vida intrauterina.</a:t>
            </a:r>
          </a:p>
          <a:p>
            <a:r>
              <a:rPr lang="pt-PT" sz="1200" b="1" kern="1200" dirty="0" smtClean="0">
                <a:solidFill>
                  <a:schemeClr val="tx1"/>
                </a:solidFill>
                <a:effectLst/>
                <a:latin typeface="+mn-lt"/>
                <a:ea typeface="+mn-ea"/>
                <a:cs typeface="+mn-cs"/>
              </a:rPr>
              <a:t>Lâmina Secundária</a:t>
            </a:r>
            <a:r>
              <a:rPr lang="pt-PT" sz="1200" kern="1200" dirty="0" smtClean="0">
                <a:solidFill>
                  <a:schemeClr val="tx1"/>
                </a:solidFill>
                <a:effectLst/>
                <a:latin typeface="+mn-lt"/>
                <a:ea typeface="+mn-ea"/>
                <a:cs typeface="+mn-cs"/>
              </a:rPr>
              <a:t> (4º mês ao 10 mês idade) - responsável pela formação dos dentes permanentes, formada sempre do lado lingual do órgão dental do correspondente dente decíduo. Para os incisivos centrais permanentes forma-se a lâmina secundária no 5º mês de vida intrauterina. A lâmina do 2º pré-molar se forma na criança com 10 meses de idade.</a:t>
            </a:r>
          </a:p>
          <a:p>
            <a:r>
              <a:rPr lang="pt-PT" sz="1200" b="1" kern="1200" dirty="0" smtClean="0">
                <a:solidFill>
                  <a:schemeClr val="tx1"/>
                </a:solidFill>
                <a:effectLst/>
                <a:latin typeface="+mn-lt"/>
                <a:ea typeface="+mn-ea"/>
                <a:cs typeface="+mn-cs"/>
              </a:rPr>
              <a:t>Lâmina Terciária</a:t>
            </a:r>
            <a:r>
              <a:rPr lang="pt-PT" sz="1200" kern="1200" dirty="0" smtClean="0">
                <a:solidFill>
                  <a:schemeClr val="tx1"/>
                </a:solidFill>
                <a:effectLst/>
                <a:latin typeface="+mn-lt"/>
                <a:ea typeface="+mn-ea"/>
                <a:cs typeface="+mn-cs"/>
              </a:rPr>
              <a:t> (4º mês até 5 anos de idade) - à medida que as arcadas dentárias se alongam, a lâmina primária cresce para distal, e com esta expansão forma-se a lâmina terciária, de onde surgirão os primórdios dos órgãos dentais dos molares permanentes, que não são dentes de substituição. 1º Molar permanente: 4 meses de vida fetal (feto mais ou menos 160 mm). 3º Molar permanente: 5º ano de vida.</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19</a:t>
            </a:fld>
            <a:endParaRPr lang="pt-PT"/>
          </a:p>
        </p:txBody>
      </p:sp>
    </p:spTree>
    <p:extLst>
      <p:ext uri="{BB962C8B-B14F-4D97-AF65-F5344CB8AC3E}">
        <p14:creationId xmlns:p14="http://schemas.microsoft.com/office/powerpoint/2010/main" val="213411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 via de sinalização </a:t>
            </a:r>
            <a:r>
              <a:rPr lang="pt-PT" sz="1200" i="1" kern="1200" dirty="0" err="1" smtClean="0">
                <a:solidFill>
                  <a:schemeClr val="tx1"/>
                </a:solidFill>
                <a:effectLst/>
                <a:latin typeface="+mn-lt"/>
                <a:ea typeface="+mn-ea"/>
                <a:cs typeface="+mn-cs"/>
              </a:rPr>
              <a:t>Notch</a:t>
            </a:r>
            <a:r>
              <a:rPr lang="pt-PT" sz="1200" kern="1200" dirty="0" smtClean="0">
                <a:solidFill>
                  <a:schemeClr val="tx1"/>
                </a:solidFill>
                <a:effectLst/>
                <a:latin typeface="+mn-lt"/>
                <a:ea typeface="+mn-ea"/>
                <a:cs typeface="+mn-cs"/>
              </a:rPr>
              <a:t> é um mecanismo de sinalização intercelular essencial para a especificação do destino celular e desenvolvimento embrionário adequado.</a:t>
            </a:r>
          </a:p>
          <a:p>
            <a:r>
              <a:rPr lang="pt-PT" sz="1200" kern="1200" dirty="0" smtClean="0">
                <a:solidFill>
                  <a:schemeClr val="tx1"/>
                </a:solidFill>
                <a:effectLst/>
                <a:latin typeface="+mn-lt"/>
                <a:ea typeface="+mn-ea"/>
                <a:cs typeface="+mn-cs"/>
              </a:rPr>
              <a:t>Recetor </a:t>
            </a:r>
            <a:r>
              <a:rPr lang="pt-PT" sz="1200" i="1" kern="1200" dirty="0" err="1" smtClean="0">
                <a:solidFill>
                  <a:schemeClr val="tx1"/>
                </a:solidFill>
                <a:effectLst/>
                <a:latin typeface="+mn-lt"/>
                <a:ea typeface="+mn-ea"/>
                <a:cs typeface="+mn-cs"/>
              </a:rPr>
              <a:t>Notch</a:t>
            </a:r>
            <a:r>
              <a:rPr lang="pt-PT" sz="1200" kern="1200" dirty="0" smtClean="0">
                <a:solidFill>
                  <a:schemeClr val="tx1"/>
                </a:solidFill>
                <a:effectLst/>
                <a:latin typeface="+mn-lt"/>
                <a:ea typeface="+mn-ea"/>
                <a:cs typeface="+mn-cs"/>
              </a:rPr>
              <a:t> – proteína </a:t>
            </a:r>
            <a:r>
              <a:rPr lang="pt-PT" sz="1200" kern="1200" dirty="0" err="1" smtClean="0">
                <a:solidFill>
                  <a:schemeClr val="tx1"/>
                </a:solidFill>
                <a:effectLst/>
                <a:latin typeface="+mn-lt"/>
                <a:ea typeface="+mn-ea"/>
                <a:cs typeface="+mn-cs"/>
              </a:rPr>
              <a:t>transmembranar</a:t>
            </a:r>
            <a:r>
              <a:rPr lang="pt-PT" sz="1200" kern="1200" dirty="0" smtClean="0">
                <a:solidFill>
                  <a:schemeClr val="tx1"/>
                </a:solidFill>
                <a:effectLst/>
                <a:latin typeface="+mn-lt"/>
                <a:ea typeface="+mn-ea"/>
                <a:cs typeface="+mn-cs"/>
              </a:rPr>
              <a:t> com domínio extracelular que transporta vários fatores de crescimentos </a:t>
            </a:r>
            <a:r>
              <a:rPr lang="pt-PT" sz="1200" kern="1200" dirty="0" err="1" smtClean="0">
                <a:solidFill>
                  <a:schemeClr val="tx1"/>
                </a:solidFill>
                <a:effectLst/>
                <a:latin typeface="+mn-lt"/>
                <a:ea typeface="+mn-ea"/>
                <a:cs typeface="+mn-cs"/>
              </a:rPr>
              <a:t>epidermais</a:t>
            </a:r>
            <a:r>
              <a:rPr lang="pt-PT" sz="1200" kern="1200" dirty="0" smtClean="0">
                <a:solidFill>
                  <a:schemeClr val="tx1"/>
                </a:solidFill>
                <a:effectLst/>
                <a:latin typeface="+mn-lt"/>
                <a:ea typeface="+mn-ea"/>
                <a:cs typeface="+mn-cs"/>
              </a:rPr>
              <a:t> (EGF) e domínio citoplásmico para a transdução de sinal.</a:t>
            </a:r>
          </a:p>
          <a:p>
            <a:r>
              <a:rPr lang="pt-PT" sz="1200" kern="1200" dirty="0" smtClean="0">
                <a:solidFill>
                  <a:schemeClr val="tx1"/>
                </a:solidFill>
                <a:effectLst/>
                <a:latin typeface="+mn-lt"/>
                <a:ea typeface="+mn-ea"/>
                <a:cs typeface="+mn-cs"/>
              </a:rPr>
              <a:t>A expressão, regulação e função do gene Jag2, que codifica um ligando para a família de recetores de </a:t>
            </a:r>
            <a:r>
              <a:rPr lang="pt-PT" sz="1200" kern="1200" dirty="0" err="1" smtClean="0">
                <a:solidFill>
                  <a:schemeClr val="tx1"/>
                </a:solidFill>
                <a:effectLst/>
                <a:latin typeface="+mn-lt"/>
                <a:ea typeface="+mn-ea"/>
                <a:cs typeface="+mn-cs"/>
              </a:rPr>
              <a:t>Notch</a:t>
            </a:r>
            <a:r>
              <a:rPr lang="pt-PT" sz="1200" kern="1200" dirty="0" smtClean="0">
                <a:solidFill>
                  <a:schemeClr val="tx1"/>
                </a:solidFill>
                <a:effectLst/>
                <a:latin typeface="+mn-lt"/>
                <a:ea typeface="+mn-ea"/>
                <a:cs typeface="+mn-cs"/>
              </a:rPr>
              <a:t>, é importante no desenvolvimento de dentes no rato. Jag2 é expresso nas células epiteliais e regulado por sinais derivados do mesênquima. As células epiteliais vão dar origem aos ameloblastos (produtoras de esmalte) desde os primeiros estágios de desenvolvimento do dente.</a:t>
            </a:r>
          </a:p>
          <a:p>
            <a:r>
              <a:rPr lang="pt-PT" sz="1200" kern="1200" dirty="0" smtClean="0">
                <a:solidFill>
                  <a:schemeClr val="tx1"/>
                </a:solidFill>
                <a:effectLst/>
                <a:latin typeface="+mn-lt"/>
                <a:ea typeface="+mn-ea"/>
                <a:cs typeface="+mn-cs"/>
              </a:rPr>
              <a:t>A expressão do </a:t>
            </a:r>
            <a:r>
              <a:rPr lang="pt-PT" sz="1200" b="1" i="1" kern="1200" dirty="0" smtClean="0">
                <a:solidFill>
                  <a:schemeClr val="tx1"/>
                </a:solidFill>
                <a:effectLst/>
                <a:latin typeface="+mn-lt"/>
                <a:ea typeface="+mn-ea"/>
                <a:cs typeface="+mn-cs"/>
              </a:rPr>
              <a:t>Notch1, Notch2, Notch3, Dll1, Jag1 e Jag2</a:t>
            </a:r>
            <a:r>
              <a:rPr lang="pt-PT" sz="1200" kern="1200" dirty="0" smtClean="0">
                <a:solidFill>
                  <a:schemeClr val="tx1"/>
                </a:solidFill>
                <a:effectLst/>
                <a:latin typeface="+mn-lt"/>
                <a:ea typeface="+mn-ea"/>
                <a:cs typeface="+mn-cs"/>
              </a:rPr>
              <a:t> no desenvolvimento dos dentes prefigura a subdivisão do epitélio em regiões </a:t>
            </a:r>
            <a:r>
              <a:rPr lang="pt-PT" sz="1200" kern="1200" dirty="0" err="1" smtClean="0">
                <a:solidFill>
                  <a:schemeClr val="tx1"/>
                </a:solidFill>
                <a:effectLst/>
                <a:latin typeface="+mn-lt"/>
                <a:ea typeface="+mn-ea"/>
                <a:cs typeface="+mn-cs"/>
              </a:rPr>
              <a:t>ameloblásticas</a:t>
            </a:r>
            <a:r>
              <a:rPr lang="pt-PT" sz="1200" kern="1200" dirty="0" smtClean="0">
                <a:solidFill>
                  <a:schemeClr val="tx1"/>
                </a:solidFill>
                <a:effectLst/>
                <a:latin typeface="+mn-lt"/>
                <a:ea typeface="+mn-ea"/>
                <a:cs typeface="+mn-cs"/>
              </a:rPr>
              <a:t> e não-</a:t>
            </a:r>
            <a:r>
              <a:rPr lang="pt-PT" sz="1200" kern="1200" dirty="0" err="1" smtClean="0">
                <a:solidFill>
                  <a:schemeClr val="tx1"/>
                </a:solidFill>
                <a:effectLst/>
                <a:latin typeface="+mn-lt"/>
                <a:ea typeface="+mn-ea"/>
                <a:cs typeface="+mn-cs"/>
              </a:rPr>
              <a:t>ameloblásticas</a:t>
            </a:r>
            <a:r>
              <a:rPr lang="pt-PT" sz="1200" kern="1200" dirty="0" smtClean="0">
                <a:solidFill>
                  <a:schemeClr val="tx1"/>
                </a:solidFill>
                <a:effectLst/>
                <a:latin typeface="+mn-lt"/>
                <a:ea typeface="+mn-ea"/>
                <a:cs typeface="+mn-cs"/>
              </a:rPr>
              <a:t> no estádio inicial.</a:t>
            </a:r>
          </a:p>
          <a:p>
            <a:r>
              <a:rPr lang="pt-PT" sz="1200" kern="1200" dirty="0" smtClean="0">
                <a:solidFill>
                  <a:schemeClr val="tx1"/>
                </a:solidFill>
                <a:effectLst/>
                <a:latin typeface="+mn-lt"/>
                <a:ea typeface="+mn-ea"/>
                <a:cs typeface="+mn-cs"/>
              </a:rPr>
              <a:t>Deleções desta interação resultam numa variedade de anomalias dentárias graves (experiência feita em ratinhos). Por exemplo: em indivíduos com fenótipo Jag2-/-, a expressão do gene Tbx1 é reduzida, o que faz com que os ameloblastos não se diferenciem e não se forme esmalte. Estes resultados demonstram que a sinalização </a:t>
            </a:r>
            <a:r>
              <a:rPr lang="pt-PT" sz="1200" kern="1200" dirty="0" err="1" smtClean="0">
                <a:solidFill>
                  <a:schemeClr val="tx1"/>
                </a:solidFill>
                <a:effectLst/>
                <a:latin typeface="+mn-lt"/>
                <a:ea typeface="+mn-ea"/>
                <a:cs typeface="+mn-cs"/>
              </a:rPr>
              <a:t>Notch</a:t>
            </a:r>
            <a:r>
              <a:rPr lang="pt-PT" sz="1200" kern="1200" dirty="0" smtClean="0">
                <a:solidFill>
                  <a:schemeClr val="tx1"/>
                </a:solidFill>
                <a:effectLst/>
                <a:latin typeface="+mn-lt"/>
                <a:ea typeface="+mn-ea"/>
                <a:cs typeface="+mn-cs"/>
              </a:rPr>
              <a:t> mediada por Jag2 é indispensável para o desenvolvimento normal dos dentes.</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Troca de sinais entre células vizinhas através de recetores </a:t>
            </a:r>
            <a:r>
              <a:rPr lang="pt-PT" sz="1200" i="1" kern="1200" dirty="0" err="1" smtClean="0">
                <a:solidFill>
                  <a:schemeClr val="tx1"/>
                </a:solidFill>
                <a:effectLst/>
                <a:latin typeface="+mn-lt"/>
                <a:ea typeface="+mn-ea"/>
                <a:cs typeface="+mn-cs"/>
              </a:rPr>
              <a:t>Notch</a:t>
            </a:r>
            <a:r>
              <a:rPr lang="pt-PT" sz="1200" kern="1200" dirty="0" smtClean="0">
                <a:solidFill>
                  <a:schemeClr val="tx1"/>
                </a:solidFill>
                <a:effectLst/>
                <a:latin typeface="+mn-lt"/>
                <a:ea typeface="+mn-ea"/>
                <a:cs typeface="+mn-cs"/>
              </a:rPr>
              <a:t> influencia a proliferação, diferenciação e eventos </a:t>
            </a:r>
            <a:r>
              <a:rPr lang="pt-PT" sz="1200" kern="1200" dirty="0" err="1" smtClean="0">
                <a:solidFill>
                  <a:schemeClr val="tx1"/>
                </a:solidFill>
                <a:effectLst/>
                <a:latin typeface="+mn-lt"/>
                <a:ea typeface="+mn-ea"/>
                <a:cs typeface="+mn-cs"/>
              </a:rPr>
              <a:t>apoptóticos</a:t>
            </a:r>
            <a:r>
              <a:rPr lang="pt-PT" sz="1200" kern="1200" dirty="0" smtClean="0">
                <a:solidFill>
                  <a:schemeClr val="tx1"/>
                </a:solidFill>
                <a:effectLst/>
                <a:latin typeface="+mn-lt"/>
                <a:ea typeface="+mn-ea"/>
                <a:cs typeface="+mn-cs"/>
              </a:rPr>
              <a:t> em todos os estádios do desenvolvimento, controlando a formação e morfogénese do dente.</a:t>
            </a:r>
          </a:p>
          <a:p>
            <a:r>
              <a:rPr lang="pt-PT" sz="1200" kern="1200" dirty="0" smtClean="0">
                <a:solidFill>
                  <a:schemeClr val="tx1"/>
                </a:solidFill>
                <a:effectLst/>
                <a:latin typeface="+mn-lt"/>
                <a:ea typeface="+mn-ea"/>
                <a:cs typeface="+mn-cs"/>
              </a:rPr>
              <a:t>Em ratos, fatores derivados do epitélio oral (</a:t>
            </a:r>
            <a:r>
              <a:rPr lang="pt-PT" sz="1200" kern="1200" dirty="0" err="1" smtClean="0">
                <a:solidFill>
                  <a:schemeClr val="tx1"/>
                </a:solidFill>
                <a:effectLst/>
                <a:latin typeface="+mn-lt"/>
                <a:ea typeface="+mn-ea"/>
                <a:cs typeface="+mn-cs"/>
              </a:rPr>
              <a:t>fibroblast</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growth</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factors</a:t>
            </a:r>
            <a:r>
              <a:rPr lang="pt-PT" sz="1200" kern="1200" dirty="0" smtClean="0">
                <a:solidFill>
                  <a:schemeClr val="tx1"/>
                </a:solidFill>
                <a:effectLst/>
                <a:latin typeface="+mn-lt"/>
                <a:ea typeface="+mn-ea"/>
                <a:cs typeface="+mn-cs"/>
              </a:rPr>
              <a:t> (FGFs), </a:t>
            </a:r>
            <a:r>
              <a:rPr lang="pt-PT" sz="1200" kern="1200" dirty="0" err="1" smtClean="0">
                <a:solidFill>
                  <a:schemeClr val="tx1"/>
                </a:solidFill>
                <a:effectLst/>
                <a:latin typeface="+mn-lt"/>
                <a:ea typeface="+mn-ea"/>
                <a:cs typeface="+mn-cs"/>
              </a:rPr>
              <a:t>bone</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morphogenetic</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proteins</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BMPs</a:t>
            </a:r>
            <a:r>
              <a:rPr lang="pt-PT" sz="1200" kern="1200" dirty="0" smtClean="0">
                <a:solidFill>
                  <a:schemeClr val="tx1"/>
                </a:solidFill>
                <a:effectLst/>
                <a:latin typeface="+mn-lt"/>
                <a:ea typeface="+mn-ea"/>
                <a:cs typeface="+mn-cs"/>
              </a:rPr>
              <a:t>), Wnt </a:t>
            </a:r>
            <a:r>
              <a:rPr lang="pt-PT" sz="1200" kern="1200" dirty="0" err="1" smtClean="0">
                <a:solidFill>
                  <a:schemeClr val="tx1"/>
                </a:solidFill>
                <a:effectLst/>
                <a:latin typeface="+mn-lt"/>
                <a:ea typeface="+mn-ea"/>
                <a:cs typeface="+mn-cs"/>
              </a:rPr>
              <a:t>factors</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and</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sonic</a:t>
            </a:r>
            <a:r>
              <a:rPr lang="pt-PT" sz="1200" kern="1200" dirty="0" smtClean="0">
                <a:solidFill>
                  <a:schemeClr val="tx1"/>
                </a:solidFill>
                <a:effectLst/>
                <a:latin typeface="+mn-lt"/>
                <a:ea typeface="+mn-ea"/>
                <a:cs typeface="+mn-cs"/>
              </a:rPr>
              <a:t> hedgehog (Shh)), enviam sinais para o mesênquima e iniciam o desenvolvimento dentário.</a:t>
            </a:r>
          </a:p>
          <a:p>
            <a:r>
              <a:rPr lang="en-US" sz="1200" kern="1200" dirty="0" smtClean="0">
                <a:solidFill>
                  <a:schemeClr val="tx1"/>
                </a:solidFill>
                <a:effectLst/>
                <a:latin typeface="+mn-lt"/>
                <a:ea typeface="+mn-ea"/>
                <a:cs typeface="+mn-cs"/>
              </a:rPr>
              <a:t>BMPs – up regulation</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FGFs – down regulation</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Estes resultados sugerem que os recetores </a:t>
            </a:r>
            <a:r>
              <a:rPr lang="pt-PT" sz="1200" kern="1200" dirty="0" err="1" smtClean="0">
                <a:solidFill>
                  <a:schemeClr val="tx1"/>
                </a:solidFill>
                <a:effectLst/>
                <a:latin typeface="+mn-lt"/>
                <a:ea typeface="+mn-ea"/>
                <a:cs typeface="+mn-cs"/>
              </a:rPr>
              <a:t>Notch</a:t>
            </a:r>
            <a:r>
              <a:rPr lang="pt-PT" sz="1200" kern="1200" dirty="0" smtClean="0">
                <a:solidFill>
                  <a:schemeClr val="tx1"/>
                </a:solidFill>
                <a:effectLst/>
                <a:latin typeface="+mn-lt"/>
                <a:ea typeface="+mn-ea"/>
                <a:cs typeface="+mn-cs"/>
              </a:rPr>
              <a:t> e os </a:t>
            </a:r>
            <a:r>
              <a:rPr lang="pt-PT" sz="1200" kern="1200" dirty="0" err="1" smtClean="0">
                <a:solidFill>
                  <a:schemeClr val="tx1"/>
                </a:solidFill>
                <a:effectLst/>
                <a:latin typeface="+mn-lt"/>
                <a:ea typeface="+mn-ea"/>
                <a:cs typeface="+mn-cs"/>
              </a:rPr>
              <a:t>ligandos</a:t>
            </a:r>
            <a:r>
              <a:rPr lang="pt-PT" sz="1200" kern="1200" dirty="0" smtClean="0">
                <a:solidFill>
                  <a:schemeClr val="tx1"/>
                </a:solidFill>
                <a:effectLst/>
                <a:latin typeface="+mn-lt"/>
                <a:ea typeface="+mn-ea"/>
                <a:cs typeface="+mn-cs"/>
              </a:rPr>
              <a:t> controlam a morfogénese do dente e influenciam a diferenciação. </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20</a:t>
            </a:fld>
            <a:endParaRPr lang="pt-PT"/>
          </a:p>
        </p:txBody>
      </p:sp>
    </p:spTree>
    <p:extLst>
      <p:ext uri="{BB962C8B-B14F-4D97-AF65-F5344CB8AC3E}">
        <p14:creationId xmlns:p14="http://schemas.microsoft.com/office/powerpoint/2010/main" val="320857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smtClean="0">
                <a:solidFill>
                  <a:schemeClr val="tx1"/>
                </a:solidFill>
                <a:effectLst/>
                <a:latin typeface="+mn-lt"/>
                <a:ea typeface="+mn-ea"/>
                <a:cs typeface="+mn-cs"/>
              </a:rPr>
              <a:t>Odontogénese </a:t>
            </a:r>
            <a:r>
              <a:rPr lang="pt-PT" sz="1200" kern="1200" dirty="0" smtClean="0">
                <a:solidFill>
                  <a:schemeClr val="tx1"/>
                </a:solidFill>
                <a:effectLst/>
                <a:latin typeface="+mn-lt"/>
                <a:ea typeface="+mn-ea"/>
                <a:cs typeface="+mn-cs"/>
              </a:rPr>
              <a:t>- conjunto de processos que dão origem aos dentes e depende de uma série bem ordenada de acontecimentos indutivos.</a:t>
            </a:r>
          </a:p>
          <a:p>
            <a:r>
              <a:rPr lang="pt-PT" sz="1200" b="1" kern="1200" dirty="0" smtClean="0">
                <a:solidFill>
                  <a:schemeClr val="tx1"/>
                </a:solidFill>
                <a:effectLst/>
                <a:latin typeface="+mn-lt"/>
                <a:ea typeface="+mn-ea"/>
                <a:cs typeface="+mn-cs"/>
              </a:rPr>
              <a:t>Heterodontia</a:t>
            </a:r>
            <a:r>
              <a:rPr lang="pt-PT" sz="1200" kern="1200" dirty="0" smtClean="0">
                <a:solidFill>
                  <a:schemeClr val="tx1"/>
                </a:solidFill>
                <a:effectLst/>
                <a:latin typeface="+mn-lt"/>
                <a:ea typeface="+mn-ea"/>
                <a:cs typeface="+mn-cs"/>
              </a:rPr>
              <a:t> - presença de dois ou mais tipos de dentes no mesmo indivíduo.</a:t>
            </a:r>
          </a:p>
          <a:p>
            <a:r>
              <a:rPr lang="pt-PT" sz="1200" b="1" kern="1200" dirty="0" smtClean="0">
                <a:solidFill>
                  <a:schemeClr val="tx1"/>
                </a:solidFill>
                <a:effectLst/>
                <a:latin typeface="+mn-lt"/>
                <a:ea typeface="+mn-ea"/>
                <a:cs typeface="+mn-cs"/>
              </a:rPr>
              <a:t>Stem cells </a:t>
            </a:r>
            <a:r>
              <a:rPr lang="pt-PT" sz="1200" kern="1200" dirty="0" smtClean="0">
                <a:solidFill>
                  <a:schemeClr val="tx1"/>
                </a:solidFill>
                <a:effectLst/>
                <a:latin typeface="+mn-lt"/>
                <a:ea typeface="+mn-ea"/>
                <a:cs typeface="+mn-cs"/>
              </a:rPr>
              <a:t>- da polpa dentária participam na formação dos dentes.</a:t>
            </a:r>
          </a:p>
          <a:p>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a:t>
            </a:fld>
            <a:endParaRPr lang="pt-PT"/>
          </a:p>
        </p:txBody>
      </p:sp>
    </p:spTree>
    <p:extLst>
      <p:ext uri="{BB962C8B-B14F-4D97-AF65-F5344CB8AC3E}">
        <p14:creationId xmlns:p14="http://schemas.microsoft.com/office/powerpoint/2010/main" val="149037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Na imagem pode-se</a:t>
            </a:r>
            <a:r>
              <a:rPr lang="pt-PT" baseline="0" dirty="0" smtClean="0"/>
              <a:t> observar que a regulação é feita pelos FGFs e </a:t>
            </a:r>
            <a:r>
              <a:rPr lang="pt-PT" baseline="0" dirty="0" err="1" smtClean="0"/>
              <a:t>BMPs</a:t>
            </a:r>
            <a:r>
              <a:rPr lang="pt-PT" baseline="0" dirty="0" smtClean="0"/>
              <a:t>.</a:t>
            </a:r>
            <a:endParaRPr lang="pt-PT" dirty="0"/>
          </a:p>
        </p:txBody>
      </p:sp>
      <p:sp>
        <p:nvSpPr>
          <p:cNvPr id="4" name="Marcador de Posição do Número do Diapositivo 3"/>
          <p:cNvSpPr>
            <a:spLocks noGrp="1"/>
          </p:cNvSpPr>
          <p:nvPr>
            <p:ph type="sldNum" sz="quarter" idx="10"/>
          </p:nvPr>
        </p:nvSpPr>
        <p:spPr/>
        <p:txBody>
          <a:bodyPr/>
          <a:lstStyle/>
          <a:p>
            <a:fld id="{69EDBCD8-6E74-426B-A0CB-890111148FFD}" type="slidenum">
              <a:rPr lang="pt-PT" smtClean="0"/>
              <a:pPr/>
              <a:t>21</a:t>
            </a:fld>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Quando abordamos o desenvolvimento dos dentes não podemos apenas focar nas diferentes fases do desenvolvimento de cada dente mas também temos de considerar o que determina a natureza (incisivo ou molar) do dente que se forma num local particular.</a:t>
            </a:r>
          </a:p>
          <a:p>
            <a:r>
              <a:rPr lang="pt-PT" sz="1200" kern="1200" dirty="0" smtClean="0">
                <a:solidFill>
                  <a:schemeClr val="tx1"/>
                </a:solidFill>
                <a:effectLst/>
                <a:latin typeface="+mn-lt"/>
                <a:ea typeface="+mn-ea"/>
                <a:cs typeface="+mn-cs"/>
              </a:rPr>
              <a:t>Em 1998 foi proposto que a padronização da dentição de rato fosse determinada pela distribuição complexa e específica dos genes homeobox no primeiro arco mesenquimal que antecede a iniciação da formação do dente. Foi demonstrado que BMP4 é produzido pelo epitélio distal enquanto FGF8 é produzido pelo epitélio proximal e que a interação entre estes dois fatores de crescimento (induções e inibições) é o principal determinante do padrão de expressão de genes homeobox no mesênquima dentário antes da formação do dente. Aliás, apesar dos dentes da mandíbula e do maxilar apresentarem a mesma origem histológica e morfológica, envolvem vias de desenvolvimento diferentes.</a:t>
            </a:r>
          </a:p>
          <a:p>
            <a:r>
              <a:rPr lang="pt-PT" sz="1200" kern="1200" dirty="0" smtClean="0">
                <a:solidFill>
                  <a:schemeClr val="tx1"/>
                </a:solidFill>
                <a:effectLst/>
                <a:latin typeface="+mn-lt"/>
                <a:ea typeface="+mn-ea"/>
                <a:cs typeface="+mn-cs"/>
              </a:rPr>
              <a:t>Portanto, durante o desenvolvimento dos dentes dos mamíferos, a ectoderme oral e mesênquima coordenam o seu crescimento e diferenciação para dar origem a órgãos com formas precisas, tamanhos e funções.</a:t>
            </a:r>
          </a:p>
          <a:p>
            <a:r>
              <a:rPr lang="pt-PT" sz="1200" kern="1200" dirty="0" smtClean="0">
                <a:solidFill>
                  <a:schemeClr val="tx1"/>
                </a:solidFill>
                <a:effectLst/>
                <a:latin typeface="+mn-lt"/>
                <a:ea typeface="+mn-ea"/>
                <a:cs typeface="+mn-cs"/>
              </a:rPr>
              <a:t>Então, o desenvolvimento da dentição dos mamíferos, envolve tanto a padronização local (incisivos, caninos, pré-molares e molares) e temporal (diferentes tempos de desenvolvimento de dentes decíduos e permanentes) do primórdio de dente individual.</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22</a:t>
            </a:fld>
            <a:endParaRPr lang="pt-PT"/>
          </a:p>
        </p:txBody>
      </p:sp>
    </p:spTree>
    <p:extLst>
      <p:ext uri="{BB962C8B-B14F-4D97-AF65-F5344CB8AC3E}">
        <p14:creationId xmlns:p14="http://schemas.microsoft.com/office/powerpoint/2010/main" val="113471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O primeiro marcador de desenvolvimento do primeiro molar é a expressão de genes Hox-8 no mesênquima sob o local de desenvolvimento dentário. Portanto o Hox-8 não é expresso no epitélio. No entanto, encontra-se a expressão do Hox-8 na placa dentária (onde é implicado no início de formação dos dentes). A placa dental é progressivamente incorporada no aspeto da lâmina dentária invaginante, de modo que uma área discreta do epitélio externo bucal do esmalte expresse o Hox-8 na fase de botão.</a:t>
            </a:r>
          </a:p>
          <a:p>
            <a:r>
              <a:rPr lang="pt-PT" sz="1200" kern="1200" dirty="0" smtClean="0">
                <a:solidFill>
                  <a:schemeClr val="tx1"/>
                </a:solidFill>
                <a:effectLst/>
                <a:latin typeface="+mn-lt"/>
                <a:ea typeface="+mn-ea"/>
                <a:cs typeface="+mn-cs"/>
              </a:rPr>
              <a:t>Durante toda a fase capuz, o Hox-8 é levemente expresso no mesênquima da papila dental e do folículo. Em contraste, o Hox-7 é expresso exclusivamente numa banda larga de células mesenquimais da papila folicular e dentária e é completamente ausente do órgão de esmalte epitelial.</a:t>
            </a:r>
          </a:p>
          <a:p>
            <a:r>
              <a:rPr lang="pt-PT" sz="1200" kern="1200" dirty="0" smtClean="0">
                <a:solidFill>
                  <a:schemeClr val="tx1"/>
                </a:solidFill>
                <a:effectLst/>
                <a:latin typeface="+mn-lt"/>
                <a:ea typeface="+mn-ea"/>
                <a:cs typeface="+mn-cs"/>
              </a:rPr>
              <a:t>No início da fase campânula, o Hox-8 é expresso ao longo do epitélio interno do esmalte, enquanto o Hox-7 continua a ser amplamente expresso no mesênquima da papila folicular. Até ao final desta fase, células mesenquimais (da papila dental) diferenciam-se em odontoblastos. (e começam a depositar matriz de dentina).</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23</a:t>
            </a:fld>
            <a:endParaRPr lang="pt-PT"/>
          </a:p>
        </p:txBody>
      </p:sp>
    </p:spTree>
    <p:extLst>
      <p:ext uri="{BB962C8B-B14F-4D97-AF65-F5344CB8AC3E}">
        <p14:creationId xmlns:p14="http://schemas.microsoft.com/office/powerpoint/2010/main" val="52156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Como pode observar, na segunda coluna da imagem está representado o desenvolvimento esperado dos</a:t>
            </a:r>
            <a:r>
              <a:rPr lang="pt-PT" baseline="0" dirty="0" smtClean="0"/>
              <a:t> dentes na região da mandíbula. Vê-se </a:t>
            </a:r>
            <a:r>
              <a:rPr lang="pt-PT" baseline="0" dirty="0" err="1" smtClean="0"/>
              <a:t>perfeitamene</a:t>
            </a:r>
            <a:r>
              <a:rPr lang="pt-PT" baseline="0" dirty="0" smtClean="0"/>
              <a:t> os dentes alinhados e completamente diferenciados.</a:t>
            </a:r>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24</a:t>
            </a:fld>
            <a:endParaRPr lang="pt-PT"/>
          </a:p>
        </p:txBody>
      </p:sp>
    </p:spTree>
    <p:extLst>
      <p:ext uri="{BB962C8B-B14F-4D97-AF65-F5344CB8AC3E}">
        <p14:creationId xmlns:p14="http://schemas.microsoft.com/office/powerpoint/2010/main" val="304512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Quando o epitélio bucal (destinado a formar os dentes incisivos) anterior engrossa e invagina, o Hox-8 é expresso na placa dentária, na lâmina dental e no troço adjacente de epitélios orais para o local imaginação dentário. Em contraste, o Hox-7 está ausente do epitélio.</a:t>
            </a:r>
          </a:p>
          <a:p>
            <a:r>
              <a:rPr lang="pt-PT" sz="1200" kern="1200" dirty="0" smtClean="0">
                <a:solidFill>
                  <a:schemeClr val="tx1"/>
                </a:solidFill>
                <a:effectLst/>
                <a:latin typeface="+mn-lt"/>
                <a:ea typeface="+mn-ea"/>
                <a:cs typeface="+mn-cs"/>
              </a:rPr>
              <a:t>Na fase capuz, o Hox-8 é expresso em todo o epitélio do órgão de esmalte e do mesênquima da papila dental dos dentes incisivos em desenvolvimento. O Hox-7 continua a ser expresso no mesênquima da papila folicular e dentária, mas está ausente a partir do órgão de esmalte epitelial.</a:t>
            </a:r>
          </a:p>
          <a:p>
            <a:r>
              <a:rPr lang="pt-PT" sz="1200" kern="1200" dirty="0" smtClean="0">
                <a:solidFill>
                  <a:schemeClr val="tx1"/>
                </a:solidFill>
                <a:effectLst/>
                <a:latin typeface="+mn-lt"/>
                <a:ea typeface="+mn-ea"/>
                <a:cs typeface="+mn-cs"/>
              </a:rPr>
              <a:t> </a:t>
            </a:r>
          </a:p>
          <a:p>
            <a:r>
              <a:rPr lang="pt-PT" sz="1200" u="sng" kern="1200" dirty="0" smtClean="0">
                <a:solidFill>
                  <a:schemeClr val="tx1"/>
                </a:solidFill>
                <a:effectLst/>
                <a:latin typeface="+mn-lt"/>
                <a:ea typeface="+mn-ea"/>
                <a:cs typeface="+mn-cs"/>
              </a:rPr>
              <a:t>Exame de cortes histológicos</a:t>
            </a:r>
            <a:r>
              <a:rPr lang="pt-PT" sz="1200" kern="1200" dirty="0" smtClean="0">
                <a:solidFill>
                  <a:schemeClr val="tx1"/>
                </a:solidFill>
                <a:effectLst/>
                <a:latin typeface="+mn-lt"/>
                <a:ea typeface="+mn-ea"/>
                <a:cs typeface="+mn-cs"/>
              </a:rPr>
              <a:t> transversais dos incisivos em desenvolvimento revela um padrão simétrico extraordinário de expressão dos genes Hox-7 e Hox-8 durante a morfogénese da forma dos incisivos. Isto está em nítido contraste com o padrão assimétrico, em particular de expressão do Hox-8 durante a morfogénese molar.</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25</a:t>
            </a:fld>
            <a:endParaRPr lang="pt-PT"/>
          </a:p>
        </p:txBody>
      </p:sp>
    </p:spTree>
    <p:extLst>
      <p:ext uri="{BB962C8B-B14F-4D97-AF65-F5344CB8AC3E}">
        <p14:creationId xmlns:p14="http://schemas.microsoft.com/office/powerpoint/2010/main" val="4231958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Usamos esta imagem apenas para salientar que após</a:t>
            </a:r>
            <a:r>
              <a:rPr lang="pt-PT" baseline="0" dirty="0" smtClean="0"/>
              <a:t> o normal desenvolvimento da dentição, formam-se vários tipos de dentes num individuo, como molares e incisivos (mostrados na figura), o que leva à heterodontia.</a:t>
            </a:r>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26</a:t>
            </a:fld>
            <a:endParaRPr lang="pt-PT"/>
          </a:p>
        </p:txBody>
      </p:sp>
    </p:spTree>
    <p:extLst>
      <p:ext uri="{BB962C8B-B14F-4D97-AF65-F5344CB8AC3E}">
        <p14:creationId xmlns:p14="http://schemas.microsoft.com/office/powerpoint/2010/main" val="133419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Esta figura</a:t>
            </a:r>
            <a:r>
              <a:rPr lang="pt-PT" baseline="0" dirty="0" smtClean="0"/>
              <a:t> é a comparação entre o desenvolvimento dentário entre a mandíbula e a maxila e ainda entre mamíferos, ratinhos adultos e em estado embrionário, primeiros mamíferos e animais roedores.</a:t>
            </a:r>
          </a:p>
          <a:p>
            <a:r>
              <a:rPr lang="pt-PT" baseline="0" dirty="0" smtClean="0"/>
              <a:t>Conclui-se que vários animais sofreram evolução ao </a:t>
            </a:r>
            <a:r>
              <a:rPr lang="pt-PT" baseline="0" dirty="0" err="1" smtClean="0"/>
              <a:t>nivel</a:t>
            </a:r>
            <a:r>
              <a:rPr lang="pt-PT" baseline="0" dirty="0" smtClean="0"/>
              <a:t> dentário, o que permite deduzir que ocorreu atavismo.</a:t>
            </a:r>
            <a:endParaRPr lang="pt-PT" dirty="0"/>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27</a:t>
            </a:fld>
            <a:endParaRPr lang="pt-PT"/>
          </a:p>
        </p:txBody>
      </p:sp>
    </p:spTree>
    <p:extLst>
      <p:ext uri="{BB962C8B-B14F-4D97-AF65-F5344CB8AC3E}">
        <p14:creationId xmlns:p14="http://schemas.microsoft.com/office/powerpoint/2010/main" val="181067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Foi proposto que esta perda de características dentárias está relacionada com a ausência de mastigação. Os cetáceos usam os seus dentes para agarram e segurar, mas não para mastigar alimentos. A combinação destes padrões impossibilita a identificação de homologias entre os dentes (quando um dente é molar, incisivo, canino ou pré-molar).</a:t>
            </a:r>
          </a:p>
          <a:p>
            <a:r>
              <a:rPr lang="pt-PT" sz="1200" kern="1200" dirty="0" smtClean="0">
                <a:solidFill>
                  <a:schemeClr val="tx1"/>
                </a:solidFill>
                <a:effectLst/>
                <a:latin typeface="+mn-lt"/>
                <a:ea typeface="+mn-ea"/>
                <a:cs typeface="+mn-cs"/>
              </a:rPr>
              <a:t>A maioria dos vertebrados não-mamíferos tem dentição com coroas, uma única classe morfológica de dentes e vários dentes por maxilar. Em contraste, os mamíferos divergiram deste estado: o padrão plesiomórfico dos dentes consiste de quatro classes morfológicas distintas (incisivo, canino, pré-molar e molar) por quadrante da maxila e um número limitado de erupção dentária durante a sua vida inteira.</a:t>
            </a:r>
          </a:p>
        </p:txBody>
      </p:sp>
      <p:sp>
        <p:nvSpPr>
          <p:cNvPr id="4" name="Marcador de Posição do Número do Diapositivo 3"/>
          <p:cNvSpPr>
            <a:spLocks noGrp="1"/>
          </p:cNvSpPr>
          <p:nvPr>
            <p:ph type="sldNum" sz="quarter" idx="10"/>
          </p:nvPr>
        </p:nvSpPr>
        <p:spPr/>
        <p:txBody>
          <a:bodyPr/>
          <a:lstStyle/>
          <a:p>
            <a:fld id="{0B4FF52B-F1DC-4191-B974-E6861CA65FC0}" type="slidenum">
              <a:rPr lang="pt-PT" smtClean="0"/>
              <a:pPr/>
              <a:t>28</a:t>
            </a:fld>
            <a:endParaRPr lang="pt-PT"/>
          </a:p>
        </p:txBody>
      </p:sp>
    </p:spTree>
    <p:extLst>
      <p:ext uri="{BB962C8B-B14F-4D97-AF65-F5344CB8AC3E}">
        <p14:creationId xmlns:p14="http://schemas.microsoft.com/office/powerpoint/2010/main" val="229036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smtClean="0">
                <a:solidFill>
                  <a:schemeClr val="tx1"/>
                </a:solidFill>
                <a:effectLst/>
                <a:latin typeface="+mn-lt"/>
                <a:ea typeface="+mn-ea"/>
                <a:cs typeface="+mn-cs"/>
              </a:rPr>
              <a:t>A Dentição Única dos Mamíferos</a:t>
            </a:r>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O domínio de BMP4 no estado embrionário expande-se até à zona caudal do epitélio oral, o que leva à formação de dentes ectópicos e de coroa simples. Além disto, a modulação da concentração do BMP4 está implicada na formação da placa do dente e determina o seu tamanho, levando a alterações no número, tamanho e complexicidade do dente.</a:t>
            </a:r>
          </a:p>
          <a:p>
            <a:r>
              <a:rPr lang="pt-PT" sz="1200" kern="1200" dirty="0" smtClean="0">
                <a:solidFill>
                  <a:schemeClr val="tx1"/>
                </a:solidFill>
                <a:effectLst/>
                <a:latin typeface="+mn-lt"/>
                <a:ea typeface="+mn-ea"/>
                <a:cs typeface="+mn-cs"/>
              </a:rPr>
              <a:t>A evolução de novas formas de dentes ocorre parcialmente devido à modulação da expressão do Bmp. O padrão de expressão similar do Fgf8 e do Bmp4 na lâmina dental em desenvolvimento é pré-estabelecido em todos os mamíferos que apresentam molares e incisivos.</a:t>
            </a:r>
          </a:p>
          <a:p>
            <a:r>
              <a:rPr lang="pt-PT" sz="1200" kern="1200" dirty="0" smtClean="0">
                <a:solidFill>
                  <a:schemeClr val="tx1"/>
                </a:solidFill>
                <a:effectLst/>
                <a:latin typeface="+mn-lt"/>
                <a:ea typeface="+mn-ea"/>
                <a:cs typeface="+mn-cs"/>
              </a:rPr>
              <a:t>Alterações evolutivas, como as que caracterizam a anatomia dentária dos cetáceos, são impulsionadas pelas mudanças na regulação de expressão de genes durante a fase inicial de desenvolvimento.</a:t>
            </a:r>
          </a:p>
        </p:txBody>
      </p:sp>
      <p:sp>
        <p:nvSpPr>
          <p:cNvPr id="4" name="Marcador de Posição do Número do Diapositivo 3"/>
          <p:cNvSpPr>
            <a:spLocks noGrp="1"/>
          </p:cNvSpPr>
          <p:nvPr>
            <p:ph type="sldNum" sz="quarter" idx="10"/>
          </p:nvPr>
        </p:nvSpPr>
        <p:spPr/>
        <p:txBody>
          <a:bodyPr/>
          <a:lstStyle/>
          <a:p>
            <a:fld id="{0B4FF52B-F1DC-4191-B974-E6861CA65FC0}" type="slidenum">
              <a:rPr lang="pt-PT" smtClean="0"/>
              <a:pPr/>
              <a:t>29</a:t>
            </a:fld>
            <a:endParaRPr lang="pt-PT"/>
          </a:p>
        </p:txBody>
      </p:sp>
    </p:spTree>
    <p:extLst>
      <p:ext uri="{BB962C8B-B14F-4D97-AF65-F5344CB8AC3E}">
        <p14:creationId xmlns:p14="http://schemas.microsoft.com/office/powerpoint/2010/main" val="188644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O nó de esmalte primário forma-se em ambos incisivos e molares, na fase </a:t>
            </a:r>
            <a:r>
              <a:rPr lang="pt-PT" sz="1200" i="1" kern="1200" dirty="0" smtClean="0">
                <a:solidFill>
                  <a:schemeClr val="tx1"/>
                </a:solidFill>
                <a:effectLst/>
                <a:latin typeface="+mn-lt"/>
                <a:ea typeface="+mn-ea"/>
                <a:cs typeface="+mn-cs"/>
              </a:rPr>
              <a:t>cap</a:t>
            </a:r>
            <a:r>
              <a:rPr lang="pt-PT" sz="1200" kern="1200" dirty="0" smtClean="0">
                <a:solidFill>
                  <a:schemeClr val="tx1"/>
                </a:solidFill>
                <a:effectLst/>
                <a:latin typeface="+mn-lt"/>
                <a:ea typeface="+mn-ea"/>
                <a:cs typeface="+mn-cs"/>
              </a:rPr>
              <a:t>. O secundário e o terciário só se desenvolvem nos dentes molares.</a:t>
            </a:r>
          </a:p>
          <a:p>
            <a:r>
              <a:rPr lang="pt-PT" sz="1200" kern="1200" dirty="0" smtClean="0">
                <a:solidFill>
                  <a:schemeClr val="tx1"/>
                </a:solidFill>
                <a:effectLst/>
                <a:latin typeface="+mn-lt"/>
                <a:ea typeface="+mn-ea"/>
                <a:cs typeface="+mn-cs"/>
              </a:rPr>
              <a:t>A maior parte das células do nó de esmalte primário entram em apoptose, no entanto outras não. As que não entram são consideradas contribuir para a formação do nó de esmalte secundário e terciário. Existe uma relação entre o primário e o secundário: pensava-se que as células do primário contribuíam fisicamente para o secundário, mas estes resultados estão incorretos. Foi feito um estudo onde se desenvolveu um dente com o nó de esmalte visível e verificou-se que apesar das células do primário e do secundário serem molecular e funcionalmente semelhantes no desenvolvimento dos molares, eles não são derivados das mesmas células.</a:t>
            </a:r>
          </a:p>
          <a:p>
            <a:r>
              <a:rPr lang="pt-PT" sz="1200" kern="1200" dirty="0" smtClean="0">
                <a:solidFill>
                  <a:schemeClr val="tx1"/>
                </a:solidFill>
                <a:effectLst/>
                <a:latin typeface="+mn-lt"/>
                <a:ea typeface="+mn-ea"/>
                <a:cs typeface="+mn-cs"/>
              </a:rPr>
              <a:t>O nó de esmalte primário poderá regular a posição do secundário através de sinais no epitélio.</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BMP4 e </a:t>
            </a:r>
            <a:r>
              <a:rPr lang="pt-PT" sz="1200" kern="1200" dirty="0" err="1" smtClean="0">
                <a:solidFill>
                  <a:schemeClr val="tx1"/>
                </a:solidFill>
                <a:effectLst/>
                <a:latin typeface="+mn-lt"/>
                <a:ea typeface="+mn-ea"/>
                <a:cs typeface="+mn-cs"/>
              </a:rPr>
              <a:t>activina</a:t>
            </a:r>
            <a:r>
              <a:rPr lang="pt-PT" sz="1200" kern="1200" dirty="0" smtClean="0">
                <a:solidFill>
                  <a:schemeClr val="tx1"/>
                </a:solidFill>
                <a:effectLst/>
                <a:latin typeface="+mn-lt"/>
                <a:ea typeface="+mn-ea"/>
                <a:cs typeface="+mn-cs"/>
              </a:rPr>
              <a:t> são expressos no mesênquima e induzem os genes marcadores do nó de esmalte – Msx2, </a:t>
            </a:r>
            <a:r>
              <a:rPr lang="pt-PT" sz="1200" kern="1200" dirty="0" err="1" smtClean="0">
                <a:solidFill>
                  <a:schemeClr val="tx1"/>
                </a:solidFill>
                <a:effectLst/>
                <a:latin typeface="+mn-lt"/>
                <a:ea typeface="+mn-ea"/>
                <a:cs typeface="+mn-cs"/>
              </a:rPr>
              <a:t>Edar</a:t>
            </a:r>
            <a:r>
              <a:rPr lang="pt-PT" sz="1200" kern="1200" dirty="0" smtClean="0">
                <a:solidFill>
                  <a:schemeClr val="tx1"/>
                </a:solidFill>
                <a:effectLst/>
                <a:latin typeface="+mn-lt"/>
                <a:ea typeface="+mn-ea"/>
                <a:cs typeface="+mn-cs"/>
              </a:rPr>
              <a:t> e p21 no epitélio oral. Existem genes que inibem a formação dos dentes e um exemplo daquilo que o BMP4 faz é conseguir “salvar” parcialmente o desenvolvimento dentário ao induzir a formação do nó de esmalte.</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4</a:t>
            </a:fld>
            <a:endParaRPr lang="pt-PT"/>
          </a:p>
        </p:txBody>
      </p:sp>
    </p:spTree>
    <p:extLst>
      <p:ext uri="{BB962C8B-B14F-4D97-AF65-F5344CB8AC3E}">
        <p14:creationId xmlns:p14="http://schemas.microsoft.com/office/powerpoint/2010/main" val="68200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 formação do nó de esmalte primário é necessária para a transição da fase </a:t>
            </a:r>
            <a:r>
              <a:rPr lang="pt-PT" sz="1200" i="1" kern="1200" dirty="0" err="1" smtClean="0">
                <a:solidFill>
                  <a:schemeClr val="tx1"/>
                </a:solidFill>
                <a:effectLst/>
                <a:latin typeface="+mn-lt"/>
                <a:ea typeface="+mn-ea"/>
                <a:cs typeface="+mn-cs"/>
              </a:rPr>
              <a:t>bud</a:t>
            </a:r>
            <a:r>
              <a:rPr lang="pt-PT" sz="1200" kern="1200" dirty="0" smtClean="0">
                <a:solidFill>
                  <a:schemeClr val="tx1"/>
                </a:solidFill>
                <a:effectLst/>
                <a:latin typeface="+mn-lt"/>
                <a:ea typeface="+mn-ea"/>
                <a:cs typeface="+mn-cs"/>
              </a:rPr>
              <a:t> para a </a:t>
            </a:r>
            <a:r>
              <a:rPr lang="pt-PT" sz="1200" i="1" kern="1200" dirty="0" smtClean="0">
                <a:solidFill>
                  <a:schemeClr val="tx1"/>
                </a:solidFill>
                <a:effectLst/>
                <a:latin typeface="+mn-lt"/>
                <a:ea typeface="+mn-ea"/>
                <a:cs typeface="+mn-cs"/>
              </a:rPr>
              <a:t>cap</a:t>
            </a:r>
            <a:r>
              <a:rPr lang="pt-PT" sz="1200" kern="1200" dirty="0" smtClean="0">
                <a:solidFill>
                  <a:schemeClr val="tx1"/>
                </a:solidFill>
                <a:effectLst/>
                <a:latin typeface="+mn-lt"/>
                <a:ea typeface="+mn-ea"/>
                <a:cs typeface="+mn-cs"/>
              </a:rPr>
              <a:t>. O nó de esmalte entra em apoptose na fase </a:t>
            </a:r>
            <a:r>
              <a:rPr lang="pt-PT" sz="1200" i="1" kern="1200" dirty="0" smtClean="0">
                <a:solidFill>
                  <a:schemeClr val="tx1"/>
                </a:solidFill>
                <a:effectLst/>
                <a:latin typeface="+mn-lt"/>
                <a:ea typeface="+mn-ea"/>
                <a:cs typeface="+mn-cs"/>
              </a:rPr>
              <a:t>cap</a:t>
            </a:r>
            <a:r>
              <a:rPr lang="pt-PT" sz="1200" kern="1200" dirty="0" smtClean="0">
                <a:solidFill>
                  <a:schemeClr val="tx1"/>
                </a:solidFill>
                <a:effectLst/>
                <a:latin typeface="+mn-lt"/>
                <a:ea typeface="+mn-ea"/>
                <a:cs typeface="+mn-cs"/>
              </a:rPr>
              <a:t>.</a:t>
            </a:r>
          </a:p>
          <a:p>
            <a:r>
              <a:rPr lang="pt-PT" sz="1200" kern="1200" dirty="0" smtClean="0">
                <a:solidFill>
                  <a:schemeClr val="tx1"/>
                </a:solidFill>
                <a:effectLst/>
                <a:latin typeface="+mn-lt"/>
                <a:ea typeface="+mn-ea"/>
                <a:cs typeface="+mn-cs"/>
              </a:rPr>
              <a:t>O nó de esmalte secundário expressa gene associados com o primário – FGF4, FGF9, Shh, </a:t>
            </a:r>
            <a:r>
              <a:rPr lang="pt-PT" sz="1200" kern="1200" dirty="0" err="1" smtClean="0">
                <a:solidFill>
                  <a:schemeClr val="tx1"/>
                </a:solidFill>
                <a:effectLst/>
                <a:latin typeface="+mn-lt"/>
                <a:ea typeface="+mn-ea"/>
                <a:cs typeface="+mn-cs"/>
              </a:rPr>
              <a:t>follistatin</a:t>
            </a:r>
            <a:r>
              <a:rPr lang="pt-PT" sz="1200" kern="1200" dirty="0" smtClean="0">
                <a:solidFill>
                  <a:schemeClr val="tx1"/>
                </a:solidFill>
                <a:effectLst/>
                <a:latin typeface="+mn-lt"/>
                <a:ea typeface="+mn-ea"/>
                <a:cs typeface="+mn-cs"/>
              </a:rPr>
              <a:t>, BMP2, 4 e 7. </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Portanto, o nó de esmalte é um centro de sinalização no epitélio e regula a morfologia da cúspide, controlando a proliferação de células epiteliais e a apoptose. A dobragem subsequente e o crescimento do epitélio dão origem ao estágio sino (bell) e ocorre diferenciação celular. </a:t>
            </a:r>
          </a:p>
          <a:p>
            <a:r>
              <a:rPr lang="pt-PT" sz="1200" kern="1200" dirty="0" smtClean="0">
                <a:solidFill>
                  <a:schemeClr val="tx1"/>
                </a:solidFill>
                <a:effectLst/>
                <a:latin typeface="+mn-lt"/>
                <a:ea typeface="+mn-ea"/>
                <a:cs typeface="+mn-cs"/>
              </a:rPr>
              <a:t>O controlo da morfologia da cúspide envolve a forma e o local e é um importante processo no desenvolvimento dentário, o que permite que seja criada uma variedade de tipos de dentes.</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5</a:t>
            </a:fld>
            <a:endParaRPr lang="pt-PT"/>
          </a:p>
        </p:txBody>
      </p:sp>
    </p:spTree>
    <p:extLst>
      <p:ext uri="{BB962C8B-B14F-4D97-AF65-F5344CB8AC3E}">
        <p14:creationId xmlns:p14="http://schemas.microsoft.com/office/powerpoint/2010/main" val="310915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b="1" kern="1200" dirty="0" smtClean="0">
                <a:solidFill>
                  <a:schemeClr val="tx1"/>
                </a:solidFill>
                <a:effectLst/>
                <a:latin typeface="+mn-lt"/>
                <a:ea typeface="+mn-ea"/>
                <a:cs typeface="+mn-cs"/>
              </a:rPr>
              <a:t>Fase </a:t>
            </a:r>
            <a:r>
              <a:rPr lang="pt-PT" sz="1200" b="1" i="1" kern="1200" dirty="0" smtClean="0">
                <a:solidFill>
                  <a:schemeClr val="tx1"/>
                </a:solidFill>
                <a:effectLst/>
                <a:latin typeface="+mn-lt"/>
                <a:ea typeface="+mn-ea"/>
                <a:cs typeface="+mn-cs"/>
              </a:rPr>
              <a:t>Bud</a:t>
            </a:r>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Nesta etapa, o ectoderma forma estruturas celulares arredondadas que correspondem à posição dos futuros dentes decíduos. Os botões correspondentes aos vários dentes surgem em períodos diferentes na lâmina dentária. Os primeiros a aparecer são da região anterior da mandíbula, que corresponderão aos futuros incisivos inferiores.</a:t>
            </a:r>
          </a:p>
          <a:p>
            <a:r>
              <a:rPr lang="pt-PT" sz="1200" kern="1200" dirty="0" smtClean="0">
                <a:solidFill>
                  <a:schemeClr val="tx1"/>
                </a:solidFill>
                <a:effectLst/>
                <a:latin typeface="+mn-lt"/>
                <a:ea typeface="+mn-ea"/>
                <a:cs typeface="+mn-cs"/>
              </a:rPr>
              <a:t>Nos botões dentários, as células apoiadas na lâmina basal, estão em contacto com as células da camada basal do epitélio da mucosa bucal. Nesta fase o germe dentário aumenta de volume, pois verifica-se uma atividade mitótica elevada com rápida proliferação.</a:t>
            </a:r>
          </a:p>
          <a:p>
            <a:r>
              <a:rPr lang="pt-PT" sz="1200" b="1" i="1"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Fase</a:t>
            </a:r>
            <a:r>
              <a:rPr lang="pt-PT" sz="1200" b="1" i="1" kern="1200" dirty="0" smtClean="0">
                <a:solidFill>
                  <a:schemeClr val="tx1"/>
                </a:solidFill>
                <a:effectLst/>
                <a:latin typeface="+mn-lt"/>
                <a:ea typeface="+mn-ea"/>
                <a:cs typeface="+mn-cs"/>
              </a:rPr>
              <a:t> Cap</a:t>
            </a:r>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Nesta fase, o botão dentário continua em desenvolvimento, porém, um crescimento desigual desencadeia a formação de bordas, tornando a estrutura semelhante a um capuz, que denomina a etapa.</a:t>
            </a:r>
          </a:p>
          <a:p>
            <a:r>
              <a:rPr lang="pt-PT" sz="1200" kern="1200" dirty="0" smtClean="0">
                <a:solidFill>
                  <a:schemeClr val="tx1"/>
                </a:solidFill>
                <a:effectLst/>
                <a:latin typeface="+mn-lt"/>
                <a:ea typeface="+mn-ea"/>
                <a:cs typeface="+mn-cs"/>
              </a:rPr>
              <a:t>Observa-se no germe dentário uma intensa atividade mitótica das células derivadas do epitélio oral. Na região do ectomesênquima, a condensação das células torna-se mais visível.</a:t>
            </a:r>
          </a:p>
          <a:p>
            <a:r>
              <a:rPr lang="pt-PT" sz="1200" kern="1200" dirty="0" smtClean="0">
                <a:solidFill>
                  <a:schemeClr val="tx1"/>
                </a:solidFill>
                <a:effectLst/>
                <a:latin typeface="+mn-lt"/>
                <a:ea typeface="+mn-ea"/>
                <a:cs typeface="+mn-cs"/>
              </a:rPr>
              <a:t>A porção epitelial formada é o esmalte. Entre os epitélios interno e externos encontram-se os proteoglicanos. Na parte externa do órgão do esmalte, observa-se logo abaixo o epitélio interno do órgão do esmalte, a condensação ectomesenquimal, que recebe o nome de papila dentária. As células que circundam o germe dentário e a papila dentária sofrem condensação formando uma cápsula ao redor dessas estruturas, isolando-as do restante do ectomesênquima. Essa região é denominada saco dentário.</a:t>
            </a:r>
          </a:p>
          <a:p>
            <a:r>
              <a:rPr lang="pt-PT" sz="1200" b="1" i="1"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Fase </a:t>
            </a:r>
            <a:r>
              <a:rPr lang="pt-PT" sz="1200" b="1" i="1" kern="1200" dirty="0" smtClean="0">
                <a:solidFill>
                  <a:schemeClr val="tx1"/>
                </a:solidFill>
                <a:effectLst/>
                <a:latin typeface="+mn-lt"/>
                <a:ea typeface="+mn-ea"/>
                <a:cs typeface="+mn-cs"/>
              </a:rPr>
              <a:t>Bell</a:t>
            </a:r>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As células mesenquimais da papila diferenciam-se em odontoblastos, que mais tarde produzirão a dentina. Com o engrossar da dentina, os odontoblastos retraem para dentro da papila dental e deixam um fino processo citoplásmico (processo dental). As células epiteliais da camada interior do epitélio diferenciam-se em ameloblastos, que são os formadores do esmalte. Quando o esmalte engrossa, os ameoblastos regridem, deixando temporariamente uma fina membrana cutícula dentária.</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A formação da raiz do dente começa quando as camadas dentárias epiteliais penetram no mesênquima e formam a bainha radicular epitelial. As células mesenquimais, em contacto com a dentina, diferenciam-se em cementoblastos, que produzem o cemento. No exterior desta camada, mesênquima dá origem ao ligamento periodontal.</a:t>
            </a:r>
          </a:p>
          <a:p>
            <a:r>
              <a:rPr lang="pt-PT" sz="1200" kern="1200" dirty="0" smtClean="0">
                <a:solidFill>
                  <a:schemeClr val="tx1"/>
                </a:solidFill>
                <a:effectLst/>
                <a:latin typeface="+mn-lt"/>
                <a:ea typeface="+mn-ea"/>
                <a:cs typeface="+mn-cs"/>
              </a:rPr>
              <a:t>Com o contínuo alongamento da raiz, a coroa é progressivamente empurrada através das camadas de tecido sobrepostas no interior da cavidade oral – erupção de dentes de leite.</a:t>
            </a:r>
          </a:p>
          <a:p>
            <a:r>
              <a:rPr lang="pt-PT" sz="1200" kern="1200" dirty="0" smtClean="0">
                <a:solidFill>
                  <a:schemeClr val="tx1"/>
                </a:solidFill>
                <a:effectLst/>
                <a:latin typeface="+mn-lt"/>
                <a:ea typeface="+mn-ea"/>
                <a:cs typeface="+mn-cs"/>
              </a:rPr>
              <a:t>À medida que os dentes definitivos vão crescendo, a raiz é absorvida pelos osteoclastos.</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6</a:t>
            </a:fld>
            <a:endParaRPr lang="pt-PT"/>
          </a:p>
        </p:txBody>
      </p:sp>
    </p:spTree>
    <p:extLst>
      <p:ext uri="{BB962C8B-B14F-4D97-AF65-F5344CB8AC3E}">
        <p14:creationId xmlns:p14="http://schemas.microsoft.com/office/powerpoint/2010/main" val="355164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No desenvolvimento dentário o processo mais importante que ocorre são as interações </a:t>
            </a:r>
            <a:r>
              <a:rPr lang="pt-PT" sz="1200" kern="1200" dirty="0" err="1" smtClean="0">
                <a:solidFill>
                  <a:schemeClr val="tx1"/>
                </a:solidFill>
                <a:effectLst/>
                <a:latin typeface="+mn-lt"/>
                <a:ea typeface="+mn-ea"/>
                <a:cs typeface="+mn-cs"/>
              </a:rPr>
              <a:t>epitélio-mesênquima</a:t>
            </a:r>
            <a:r>
              <a:rPr lang="pt-PT" sz="1200" kern="1200" dirty="0" smtClean="0">
                <a:solidFill>
                  <a:schemeClr val="tx1"/>
                </a:solidFill>
                <a:effectLst/>
                <a:latin typeface="+mn-lt"/>
                <a:ea typeface="+mn-ea"/>
                <a:cs typeface="+mn-cs"/>
              </a:rPr>
              <a:t>. O epitélio é um dos principais grupos de tecidos celulares, sendo a sua principal função a de revestimento da superfície externa de diversas cavidades internas do organismo. O mesênquima é um tecido embrionário derivado da mesoderme. Durante as fases de transformação, a mesoderme origina uma espécie de tecido conjuntivo primitivo chamado mesênquima. </a:t>
            </a:r>
          </a:p>
          <a:p>
            <a:r>
              <a:rPr lang="pt-PT" sz="1200" kern="1200" dirty="0" smtClean="0">
                <a:solidFill>
                  <a:schemeClr val="tx1"/>
                </a:solidFill>
                <a:effectLst/>
                <a:latin typeface="+mn-lt"/>
                <a:ea typeface="+mn-ea"/>
                <a:cs typeface="+mn-cs"/>
              </a:rPr>
              <a:t>Na fase </a:t>
            </a:r>
            <a:r>
              <a:rPr lang="pt-PT" sz="1200" kern="1200" dirty="0" err="1" smtClean="0">
                <a:solidFill>
                  <a:schemeClr val="tx1"/>
                </a:solidFill>
                <a:effectLst/>
                <a:latin typeface="+mn-lt"/>
                <a:ea typeface="+mn-ea"/>
                <a:cs typeface="+mn-cs"/>
              </a:rPr>
              <a:t>bud</a:t>
            </a:r>
            <a:r>
              <a:rPr lang="pt-PT" sz="1200" kern="1200" dirty="0" smtClean="0">
                <a:solidFill>
                  <a:schemeClr val="tx1"/>
                </a:solidFill>
                <a:effectLst/>
                <a:latin typeface="+mn-lt"/>
                <a:ea typeface="+mn-ea"/>
                <a:cs typeface="+mn-cs"/>
              </a:rPr>
              <a:t>, o epitélio envia sinais ao mesênquima, que começa a condensar.</a:t>
            </a:r>
          </a:p>
          <a:p>
            <a:r>
              <a:rPr lang="pt-PT" sz="1200" kern="1200" dirty="0" smtClean="0">
                <a:solidFill>
                  <a:schemeClr val="tx1"/>
                </a:solidFill>
                <a:effectLst/>
                <a:latin typeface="+mn-lt"/>
                <a:ea typeface="+mn-ea"/>
                <a:cs typeface="+mn-cs"/>
              </a:rPr>
              <a:t>Na fase cap, o epitélio dobra e cresce, envolvendo a papila dental.</a:t>
            </a:r>
          </a:p>
          <a:p>
            <a:r>
              <a:rPr lang="pt-PT" sz="1200" kern="1200" dirty="0" smtClean="0">
                <a:solidFill>
                  <a:schemeClr val="tx1"/>
                </a:solidFill>
                <a:effectLst/>
                <a:latin typeface="+mn-lt"/>
                <a:ea typeface="+mn-ea"/>
                <a:cs typeface="+mn-cs"/>
              </a:rPr>
              <a:t>Na fase bell, aparece a forma final da coroa dentária quando as células se diferenciam no epitélio e no mesênquima e depositam dentina e esmalte, respetivamente.</a:t>
            </a:r>
          </a:p>
          <a:p>
            <a:r>
              <a:rPr lang="pt-PT" sz="1200" kern="1200" dirty="0" smtClean="0">
                <a:solidFill>
                  <a:schemeClr val="tx1"/>
                </a:solidFill>
                <a:effectLst/>
                <a:latin typeface="+mn-lt"/>
                <a:ea typeface="+mn-ea"/>
                <a:cs typeface="+mn-cs"/>
              </a:rPr>
              <a:t>Os fatores de transcrição participam nos processos de sinalização dependentes das interações </a:t>
            </a:r>
            <a:r>
              <a:rPr lang="pt-PT" sz="1200" kern="1200" dirty="0" err="1" smtClean="0">
                <a:solidFill>
                  <a:schemeClr val="tx1"/>
                </a:solidFill>
                <a:effectLst/>
                <a:latin typeface="+mn-lt"/>
                <a:ea typeface="+mn-ea"/>
                <a:cs typeface="+mn-cs"/>
              </a:rPr>
              <a:t>epitélio-mesênquima</a:t>
            </a:r>
            <a:r>
              <a:rPr lang="pt-PT" sz="1200" kern="1200" dirty="0" smtClean="0">
                <a:solidFill>
                  <a:schemeClr val="tx1"/>
                </a:solidFill>
                <a:effectLst/>
                <a:latin typeface="+mn-lt"/>
                <a:ea typeface="+mn-ea"/>
                <a:cs typeface="+mn-cs"/>
              </a:rPr>
              <a:t>.</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7</a:t>
            </a:fld>
            <a:endParaRPr lang="pt-PT"/>
          </a:p>
        </p:txBody>
      </p:sp>
    </p:spTree>
    <p:extLst>
      <p:ext uri="{BB962C8B-B14F-4D97-AF65-F5344CB8AC3E}">
        <p14:creationId xmlns:p14="http://schemas.microsoft.com/office/powerpoint/2010/main" val="131310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Da rutura de genes que fazem parte dessas vias de sinalização resulta aberrações graves de desenvolvimento dos dentes, como agenesia dentária completa ou detenção do desenvolvimento dentário em estágios iniciais de desenvolvimento (a lâmina ou fase de botão de desenvolvimento), levando a anodontia (ausência de dentes). Por exemplo, a inativação de FGF8 no epitélio dental resulta na detenção do desenvolvimento dentário na fase de lâmina.</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As vias de sinalização do Bmp, Fgf, ligantes Shh e Wnt e seus recetores constituem as vias principais que são usados durante o desenvolvimento dentário e medeiam as interações epitéliomesenquimal.</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8</a:t>
            </a:fld>
            <a:endParaRPr lang="pt-PT"/>
          </a:p>
        </p:txBody>
      </p:sp>
    </p:spTree>
    <p:extLst>
      <p:ext uri="{BB962C8B-B14F-4D97-AF65-F5344CB8AC3E}">
        <p14:creationId xmlns:p14="http://schemas.microsoft.com/office/powerpoint/2010/main" val="71296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 expressão de vários genes BMP foi encontrada em diversos estudos relativos ao desenvolvimento do dente. O </a:t>
            </a:r>
            <a:r>
              <a:rPr lang="pt-PT" sz="1200" b="1" kern="1200" dirty="0" smtClean="0">
                <a:solidFill>
                  <a:schemeClr val="tx1"/>
                </a:solidFill>
                <a:effectLst/>
                <a:latin typeface="+mn-lt"/>
                <a:ea typeface="+mn-ea"/>
                <a:cs typeface="+mn-cs"/>
              </a:rPr>
              <a:t>BMP4 </a:t>
            </a:r>
            <a:r>
              <a:rPr lang="pt-PT" sz="1200" kern="1200" dirty="0" smtClean="0">
                <a:solidFill>
                  <a:schemeClr val="tx1"/>
                </a:solidFill>
                <a:effectLst/>
                <a:latin typeface="+mn-lt"/>
                <a:ea typeface="+mn-ea"/>
                <a:cs typeface="+mn-cs"/>
              </a:rPr>
              <a:t>(expresso na região distal da mandíbula) é aquele que desempenha um papel central durante a morfogénese. Quando a determinação do local de formação e tipo do dente ocorre, os efeitos antagonistas de </a:t>
            </a:r>
            <a:r>
              <a:rPr lang="pt-PT" sz="1200" b="1" kern="1200" dirty="0" smtClean="0">
                <a:solidFill>
                  <a:schemeClr val="tx1"/>
                </a:solidFill>
                <a:effectLst/>
                <a:latin typeface="+mn-lt"/>
                <a:ea typeface="+mn-ea"/>
                <a:cs typeface="+mn-cs"/>
              </a:rPr>
              <a:t>Bmp4 e Fgf8 </a:t>
            </a:r>
            <a:r>
              <a:rPr lang="pt-PT" sz="1200" kern="1200" dirty="0" smtClean="0">
                <a:solidFill>
                  <a:schemeClr val="tx1"/>
                </a:solidFill>
                <a:effectLst/>
                <a:latin typeface="+mn-lt"/>
                <a:ea typeface="+mn-ea"/>
                <a:cs typeface="+mn-cs"/>
              </a:rPr>
              <a:t>epiteliais restringem a expressão de </a:t>
            </a:r>
            <a:r>
              <a:rPr lang="pt-PT" sz="1200" b="1" kern="1200" dirty="0" smtClean="0">
                <a:solidFill>
                  <a:schemeClr val="tx1"/>
                </a:solidFill>
                <a:effectLst/>
                <a:latin typeface="+mn-lt"/>
                <a:ea typeface="+mn-ea"/>
                <a:cs typeface="+mn-cs"/>
              </a:rPr>
              <a:t>PAX9</a:t>
            </a:r>
            <a:r>
              <a:rPr lang="pt-PT" sz="1200" kern="1200" dirty="0" smtClean="0">
                <a:solidFill>
                  <a:schemeClr val="tx1"/>
                </a:solidFill>
                <a:effectLst/>
                <a:latin typeface="+mn-lt"/>
                <a:ea typeface="+mn-ea"/>
                <a:cs typeface="+mn-cs"/>
              </a:rPr>
              <a:t> do mesênquima e a expressão de </a:t>
            </a:r>
            <a:r>
              <a:rPr lang="pt-PT" sz="1200" b="1" kern="1200" dirty="0" smtClean="0">
                <a:solidFill>
                  <a:schemeClr val="tx1"/>
                </a:solidFill>
                <a:effectLst/>
                <a:latin typeface="+mn-lt"/>
                <a:ea typeface="+mn-ea"/>
                <a:cs typeface="+mn-cs"/>
              </a:rPr>
              <a:t>Pitx2 </a:t>
            </a:r>
            <a:r>
              <a:rPr lang="pt-PT" sz="1200" kern="1200" dirty="0" smtClean="0">
                <a:solidFill>
                  <a:schemeClr val="tx1"/>
                </a:solidFill>
                <a:effectLst/>
                <a:latin typeface="+mn-lt"/>
                <a:ea typeface="+mn-ea"/>
                <a:cs typeface="+mn-cs"/>
              </a:rPr>
              <a:t>do epitélio. O tipo de dente é entretanto determinado. </a:t>
            </a:r>
          </a:p>
          <a:p>
            <a:r>
              <a:rPr lang="pt-PT" sz="1200" kern="1200" dirty="0" smtClean="0">
                <a:solidFill>
                  <a:schemeClr val="tx1"/>
                </a:solidFill>
                <a:effectLst/>
                <a:latin typeface="+mn-lt"/>
                <a:ea typeface="+mn-ea"/>
                <a:cs typeface="+mn-cs"/>
              </a:rPr>
              <a:t> </a:t>
            </a:r>
          </a:p>
          <a:p>
            <a:r>
              <a:rPr lang="pt-PT" sz="1200" b="1" i="1" u="sng" kern="1200" dirty="0" smtClean="0">
                <a:solidFill>
                  <a:schemeClr val="tx1"/>
                </a:solidFill>
                <a:effectLst/>
                <a:latin typeface="+mn-lt"/>
                <a:ea typeface="+mn-ea"/>
                <a:cs typeface="+mn-cs"/>
              </a:rPr>
              <a:t>BMP4</a:t>
            </a:r>
            <a:endParaRPr lang="pt-PT" sz="1200" kern="1200" dirty="0" smtClean="0">
              <a:solidFill>
                <a:schemeClr val="tx1"/>
              </a:solidFill>
              <a:effectLst/>
              <a:latin typeface="+mn-lt"/>
              <a:ea typeface="+mn-ea"/>
              <a:cs typeface="+mn-cs"/>
            </a:endParaRPr>
          </a:p>
          <a:p>
            <a:pPr lvl="0"/>
            <a:r>
              <a:rPr lang="pt-PT" sz="1200" b="1" kern="1200" dirty="0" smtClean="0">
                <a:solidFill>
                  <a:schemeClr val="tx1"/>
                </a:solidFill>
                <a:effectLst/>
                <a:latin typeface="+mn-lt"/>
                <a:ea typeface="+mn-ea"/>
                <a:cs typeface="+mn-cs"/>
              </a:rPr>
              <a:t>BMP2, BMP4, e BMP7 </a:t>
            </a:r>
            <a:r>
              <a:rPr lang="pt-PT" sz="1200" kern="1200" dirty="0" smtClean="0">
                <a:solidFill>
                  <a:schemeClr val="tx1"/>
                </a:solidFill>
                <a:effectLst/>
                <a:latin typeface="+mn-lt"/>
                <a:ea typeface="+mn-ea"/>
                <a:cs typeface="+mn-cs"/>
              </a:rPr>
              <a:t>são especificamente expressas no nó de esmalte.</a:t>
            </a:r>
          </a:p>
          <a:p>
            <a:pPr lvl="0"/>
            <a:r>
              <a:rPr lang="pt-PT" sz="1200" kern="1200" dirty="0" smtClean="0">
                <a:solidFill>
                  <a:schemeClr val="tx1"/>
                </a:solidFill>
                <a:effectLst/>
                <a:latin typeface="+mn-lt"/>
                <a:ea typeface="+mn-ea"/>
                <a:cs typeface="+mn-cs"/>
              </a:rPr>
              <a:t>Restringe expressão do Barx1, um fator de transcrição necessário para a especificação do tipo de dente</a:t>
            </a:r>
          </a:p>
          <a:p>
            <a:pPr lvl="0"/>
            <a:r>
              <a:rPr lang="pt-PT" sz="1200" kern="1200" dirty="0" smtClean="0">
                <a:solidFill>
                  <a:schemeClr val="tx1"/>
                </a:solidFill>
                <a:effectLst/>
                <a:latin typeface="+mn-lt"/>
                <a:ea typeface="+mn-ea"/>
                <a:cs typeface="+mn-cs"/>
              </a:rPr>
              <a:t>Induz a expressão de </a:t>
            </a:r>
            <a:r>
              <a:rPr lang="pt-PT" sz="1200" b="1" kern="1200" dirty="0" smtClean="0">
                <a:solidFill>
                  <a:schemeClr val="tx1"/>
                </a:solidFill>
                <a:effectLst/>
                <a:latin typeface="+mn-lt"/>
                <a:ea typeface="+mn-ea"/>
                <a:cs typeface="+mn-cs"/>
              </a:rPr>
              <a:t>Islet1 </a:t>
            </a:r>
            <a:r>
              <a:rPr lang="pt-PT" sz="1200" kern="1200" dirty="0" smtClean="0">
                <a:solidFill>
                  <a:schemeClr val="tx1"/>
                </a:solidFill>
                <a:effectLst/>
                <a:latin typeface="+mn-lt"/>
                <a:ea typeface="+mn-ea"/>
                <a:cs typeface="+mn-cs"/>
              </a:rPr>
              <a:t>para a formação dos incisivos.</a:t>
            </a:r>
          </a:p>
          <a:p>
            <a:pPr lvl="0"/>
            <a:r>
              <a:rPr lang="pt-PT" sz="1200" kern="1200" dirty="0" smtClean="0">
                <a:solidFill>
                  <a:schemeClr val="tx1"/>
                </a:solidFill>
                <a:effectLst/>
                <a:latin typeface="+mn-lt"/>
                <a:ea typeface="+mn-ea"/>
                <a:cs typeface="+mn-cs"/>
              </a:rPr>
              <a:t>Foi observado que a mudança de expressão de </a:t>
            </a:r>
            <a:r>
              <a:rPr lang="pt-PT" sz="1200" b="1" kern="1200" dirty="0" smtClean="0">
                <a:solidFill>
                  <a:schemeClr val="tx1"/>
                </a:solidFill>
                <a:effectLst/>
                <a:latin typeface="+mn-lt"/>
                <a:ea typeface="+mn-ea"/>
                <a:cs typeface="+mn-cs"/>
              </a:rPr>
              <a:t>Bmp4</a:t>
            </a:r>
            <a:r>
              <a:rPr lang="pt-PT" sz="1200" kern="1200" dirty="0" smtClean="0">
                <a:solidFill>
                  <a:schemeClr val="tx1"/>
                </a:solidFill>
                <a:effectLst/>
                <a:latin typeface="+mn-lt"/>
                <a:ea typeface="+mn-ea"/>
                <a:cs typeface="+mn-cs"/>
              </a:rPr>
              <a:t>, durante o desenvolvimento dos dentes de leite está associada com a mudança do potencial odontogénico do epitélio dental para o mesênquima, sugerindo que </a:t>
            </a:r>
            <a:r>
              <a:rPr lang="pt-PT" sz="1200" b="1" kern="1200" dirty="0" smtClean="0">
                <a:solidFill>
                  <a:schemeClr val="tx1"/>
                </a:solidFill>
                <a:effectLst/>
                <a:latin typeface="+mn-lt"/>
                <a:ea typeface="+mn-ea"/>
                <a:cs typeface="+mn-cs"/>
              </a:rPr>
              <a:t>BMP4 </a:t>
            </a:r>
            <a:r>
              <a:rPr lang="pt-PT" sz="1200" kern="1200" dirty="0" smtClean="0">
                <a:solidFill>
                  <a:schemeClr val="tx1"/>
                </a:solidFill>
                <a:effectLst/>
                <a:latin typeface="+mn-lt"/>
                <a:ea typeface="+mn-ea"/>
                <a:cs typeface="+mn-cs"/>
              </a:rPr>
              <a:t>é um impulsor para este fenómeno. O </a:t>
            </a:r>
            <a:r>
              <a:rPr lang="pt-PT" sz="1200" b="1" kern="1200" dirty="0" smtClean="0">
                <a:solidFill>
                  <a:schemeClr val="tx1"/>
                </a:solidFill>
                <a:effectLst/>
                <a:latin typeface="+mn-lt"/>
                <a:ea typeface="+mn-ea"/>
                <a:cs typeface="+mn-cs"/>
              </a:rPr>
              <a:t>Bmp4 </a:t>
            </a:r>
            <a:r>
              <a:rPr lang="pt-PT" sz="1200" kern="1200" dirty="0" smtClean="0">
                <a:solidFill>
                  <a:schemeClr val="tx1"/>
                </a:solidFill>
                <a:effectLst/>
                <a:latin typeface="+mn-lt"/>
                <a:ea typeface="+mn-ea"/>
                <a:cs typeface="+mn-cs"/>
              </a:rPr>
              <a:t>induz uma mudança morfogenética do mesênquima e ativa a expressão de fatores de transcrição, como </a:t>
            </a:r>
            <a:r>
              <a:rPr lang="pt-PT" sz="1200" b="1" kern="1200" dirty="0" smtClean="0">
                <a:solidFill>
                  <a:schemeClr val="tx1"/>
                </a:solidFill>
                <a:effectLst/>
                <a:latin typeface="+mn-lt"/>
                <a:ea typeface="+mn-ea"/>
                <a:cs typeface="+mn-cs"/>
              </a:rPr>
              <a:t>Msx1, Msx2, Lef1 e Egr1 </a:t>
            </a:r>
            <a:r>
              <a:rPr lang="pt-PT" sz="1200" kern="1200" dirty="0" smtClean="0">
                <a:solidFill>
                  <a:schemeClr val="tx1"/>
                </a:solidFill>
                <a:effectLst/>
                <a:latin typeface="+mn-lt"/>
                <a:ea typeface="+mn-ea"/>
                <a:cs typeface="+mn-cs"/>
              </a:rPr>
              <a:t>no mesmo local. Estudos demonstraram que o </a:t>
            </a:r>
            <a:r>
              <a:rPr lang="pt-PT" sz="1200" b="1" kern="1200" dirty="0" smtClean="0">
                <a:solidFill>
                  <a:schemeClr val="tx1"/>
                </a:solidFill>
                <a:effectLst/>
                <a:latin typeface="+mn-lt"/>
                <a:ea typeface="+mn-ea"/>
                <a:cs typeface="+mn-cs"/>
              </a:rPr>
              <a:t>BMP4</a:t>
            </a:r>
            <a:r>
              <a:rPr lang="pt-PT" sz="1200" kern="1200" dirty="0" smtClean="0">
                <a:solidFill>
                  <a:schemeClr val="tx1"/>
                </a:solidFill>
                <a:effectLst/>
                <a:latin typeface="+mn-lt"/>
                <a:ea typeface="+mn-ea"/>
                <a:cs typeface="+mn-cs"/>
              </a:rPr>
              <a:t> no mesênquima é responsável pela indução e manutenção da expressão dos genes, tais como </a:t>
            </a:r>
            <a:r>
              <a:rPr lang="pt-PT" sz="1200" b="1" kern="1200" dirty="0" smtClean="0">
                <a:solidFill>
                  <a:schemeClr val="tx1"/>
                </a:solidFill>
                <a:effectLst/>
                <a:latin typeface="+mn-lt"/>
                <a:ea typeface="+mn-ea"/>
                <a:cs typeface="+mn-cs"/>
              </a:rPr>
              <a:t>p21 e Shh</a:t>
            </a:r>
            <a:r>
              <a:rPr lang="pt-PT" sz="1200" kern="1200" dirty="0" smtClean="0">
                <a:solidFill>
                  <a:schemeClr val="tx1"/>
                </a:solidFill>
                <a:effectLst/>
                <a:latin typeface="+mn-lt"/>
                <a:ea typeface="+mn-ea"/>
                <a:cs typeface="+mn-cs"/>
              </a:rPr>
              <a:t>, no epitélio dental, e para a formação do nó de esmalte. </a:t>
            </a:r>
          </a:p>
          <a:p>
            <a:pPr lvl="0"/>
            <a:r>
              <a:rPr lang="pt-PT" sz="1200" kern="1200" dirty="0" smtClean="0">
                <a:solidFill>
                  <a:schemeClr val="tx1"/>
                </a:solidFill>
                <a:effectLst/>
                <a:latin typeface="+mn-lt"/>
                <a:ea typeface="+mn-ea"/>
                <a:cs typeface="+mn-cs"/>
              </a:rPr>
              <a:t>A expressão de </a:t>
            </a:r>
            <a:r>
              <a:rPr lang="pt-PT" sz="1200" b="1" kern="1200" dirty="0" smtClean="0">
                <a:solidFill>
                  <a:schemeClr val="tx1"/>
                </a:solidFill>
                <a:effectLst/>
                <a:latin typeface="+mn-lt"/>
                <a:ea typeface="+mn-ea"/>
                <a:cs typeface="+mn-cs"/>
              </a:rPr>
              <a:t>Bmp4</a:t>
            </a:r>
            <a:r>
              <a:rPr lang="pt-PT" sz="1200" kern="1200" dirty="0" smtClean="0">
                <a:solidFill>
                  <a:schemeClr val="tx1"/>
                </a:solidFill>
                <a:effectLst/>
                <a:latin typeface="+mn-lt"/>
                <a:ea typeface="+mn-ea"/>
                <a:cs typeface="+mn-cs"/>
              </a:rPr>
              <a:t>, juntamente com </a:t>
            </a:r>
            <a:r>
              <a:rPr lang="pt-PT" sz="1200" b="1" kern="1200" dirty="0" smtClean="0">
                <a:solidFill>
                  <a:schemeClr val="tx1"/>
                </a:solidFill>
                <a:effectLst/>
                <a:latin typeface="+mn-lt"/>
                <a:ea typeface="+mn-ea"/>
                <a:cs typeface="+mn-cs"/>
              </a:rPr>
              <a:t>Bmp2 e BMP7</a:t>
            </a:r>
            <a:r>
              <a:rPr lang="pt-PT" sz="1200" kern="1200" dirty="0" smtClean="0">
                <a:solidFill>
                  <a:schemeClr val="tx1"/>
                </a:solidFill>
                <a:effectLst/>
                <a:latin typeface="+mn-lt"/>
                <a:ea typeface="+mn-ea"/>
                <a:cs typeface="+mn-cs"/>
              </a:rPr>
              <a:t>, no nó de esmalte do dente na fase cup pode ser responsável pela apoptose das células.</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Na fase </a:t>
            </a:r>
            <a:r>
              <a:rPr lang="pt-PT" sz="1200" kern="1200" dirty="0" err="1" smtClean="0">
                <a:solidFill>
                  <a:schemeClr val="tx1"/>
                </a:solidFill>
                <a:effectLst/>
                <a:latin typeface="+mn-lt"/>
                <a:ea typeface="+mn-ea"/>
                <a:cs typeface="+mn-cs"/>
              </a:rPr>
              <a:t>bud</a:t>
            </a:r>
            <a:r>
              <a:rPr lang="pt-PT" sz="1200" kern="1200" dirty="0" smtClean="0">
                <a:solidFill>
                  <a:schemeClr val="tx1"/>
                </a:solidFill>
                <a:effectLst/>
                <a:latin typeface="+mn-lt"/>
                <a:ea typeface="+mn-ea"/>
                <a:cs typeface="+mn-cs"/>
              </a:rPr>
              <a:t>, em resposta aos sinais epiteliais indutivos, o mesênquima dentário começa a expressar os genes que codificam para moléculas de sinalização, incluindo </a:t>
            </a:r>
            <a:r>
              <a:rPr lang="pt-PT" sz="1200" b="1" kern="1200" dirty="0" smtClean="0">
                <a:solidFill>
                  <a:schemeClr val="tx1"/>
                </a:solidFill>
                <a:effectLst/>
                <a:latin typeface="+mn-lt"/>
                <a:ea typeface="+mn-ea"/>
                <a:cs typeface="+mn-cs"/>
              </a:rPr>
              <a:t>BMP4, FGF3, </a:t>
            </a:r>
            <a:r>
              <a:rPr lang="pt-PT" sz="1200" b="1" kern="1200" dirty="0" err="1" smtClean="0">
                <a:solidFill>
                  <a:schemeClr val="tx1"/>
                </a:solidFill>
                <a:effectLst/>
                <a:latin typeface="+mn-lt"/>
                <a:ea typeface="+mn-ea"/>
                <a:cs typeface="+mn-cs"/>
              </a:rPr>
              <a:t>activina-pA</a:t>
            </a:r>
            <a:r>
              <a:rPr lang="pt-PT" sz="1200" b="1" kern="1200" dirty="0" smtClean="0">
                <a:solidFill>
                  <a:schemeClr val="tx1"/>
                </a:solidFill>
                <a:effectLst/>
                <a:latin typeface="+mn-lt"/>
                <a:ea typeface="+mn-ea"/>
                <a:cs typeface="+mn-cs"/>
              </a:rPr>
              <a:t> e Wnt5a</a:t>
            </a:r>
            <a:r>
              <a:rPr lang="pt-PT" sz="1200" kern="1200" dirty="0" smtClean="0">
                <a:solidFill>
                  <a:schemeClr val="tx1"/>
                </a:solidFill>
                <a:effectLst/>
                <a:latin typeface="+mn-lt"/>
                <a:ea typeface="+mn-ea"/>
                <a:cs typeface="+mn-cs"/>
              </a:rPr>
              <a:t>. Estes fatores de crescimento mesenquimais agem sobre o epitélio dental como sinais de retorno, e também funcionam dentro do mesênquima dental, para regular o desenvolvimento dos dentes posteriores. É nesta fase que o mesênquima dental adquire potencial odontogénico. </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A </a:t>
            </a:r>
            <a:r>
              <a:rPr lang="pt-PT" sz="1200" b="1" kern="1200" dirty="0" smtClean="0">
                <a:solidFill>
                  <a:schemeClr val="tx1"/>
                </a:solidFill>
                <a:effectLst/>
                <a:latin typeface="+mn-lt"/>
                <a:ea typeface="+mn-ea"/>
                <a:cs typeface="+mn-cs"/>
              </a:rPr>
              <a:t>sinalização dos BMP </a:t>
            </a:r>
            <a:r>
              <a:rPr lang="pt-PT" sz="1200" kern="1200" dirty="0" smtClean="0">
                <a:solidFill>
                  <a:schemeClr val="tx1"/>
                </a:solidFill>
                <a:effectLst/>
                <a:latin typeface="+mn-lt"/>
                <a:ea typeface="+mn-ea"/>
                <a:cs typeface="+mn-cs"/>
              </a:rPr>
              <a:t>é mediada através de </a:t>
            </a:r>
            <a:r>
              <a:rPr lang="pt-PT" sz="1200" kern="1200" dirty="0" err="1" smtClean="0">
                <a:solidFill>
                  <a:schemeClr val="tx1"/>
                </a:solidFill>
                <a:effectLst/>
                <a:latin typeface="+mn-lt"/>
                <a:ea typeface="+mn-ea"/>
                <a:cs typeface="+mn-cs"/>
              </a:rPr>
              <a:t>heterodímeros</a:t>
            </a:r>
            <a:r>
              <a:rPr lang="pt-PT" sz="1200" kern="1200" dirty="0" smtClean="0">
                <a:solidFill>
                  <a:schemeClr val="tx1"/>
                </a:solidFill>
                <a:effectLst/>
                <a:latin typeface="+mn-lt"/>
                <a:ea typeface="+mn-ea"/>
                <a:cs typeface="+mn-cs"/>
              </a:rPr>
              <a:t> </a:t>
            </a:r>
            <a:r>
              <a:rPr lang="pt-PT" sz="1200" kern="1200" dirty="0" err="1" smtClean="0">
                <a:solidFill>
                  <a:schemeClr val="tx1"/>
                </a:solidFill>
                <a:effectLst/>
                <a:latin typeface="+mn-lt"/>
                <a:ea typeface="+mn-ea"/>
                <a:cs typeface="+mn-cs"/>
              </a:rPr>
              <a:t>transmembranares</a:t>
            </a:r>
            <a:r>
              <a:rPr lang="pt-PT" sz="1200" kern="1200" dirty="0" smtClean="0">
                <a:solidFill>
                  <a:schemeClr val="tx1"/>
                </a:solidFill>
                <a:effectLst/>
                <a:latin typeface="+mn-lt"/>
                <a:ea typeface="+mn-ea"/>
                <a:cs typeface="+mn-cs"/>
              </a:rPr>
              <a:t> de serina / </a:t>
            </a:r>
            <a:r>
              <a:rPr lang="pt-PT" sz="1200" kern="1200" dirty="0" err="1" smtClean="0">
                <a:solidFill>
                  <a:schemeClr val="tx1"/>
                </a:solidFill>
                <a:effectLst/>
                <a:latin typeface="+mn-lt"/>
                <a:ea typeface="+mn-ea"/>
                <a:cs typeface="+mn-cs"/>
              </a:rPr>
              <a:t>treonina-quinase</a:t>
            </a:r>
            <a:r>
              <a:rPr lang="pt-PT" sz="1200" kern="1200" dirty="0" smtClean="0">
                <a:solidFill>
                  <a:schemeClr val="tx1"/>
                </a:solidFill>
                <a:effectLst/>
                <a:latin typeface="+mn-lt"/>
                <a:ea typeface="+mn-ea"/>
                <a:cs typeface="+mn-cs"/>
              </a:rPr>
              <a:t> do tipo I e tipo II, recetores de </a:t>
            </a:r>
            <a:r>
              <a:rPr lang="pt-PT" sz="1200" b="1" kern="1200" dirty="0" err="1" smtClean="0">
                <a:solidFill>
                  <a:schemeClr val="tx1"/>
                </a:solidFill>
                <a:effectLst/>
                <a:latin typeface="+mn-lt"/>
                <a:ea typeface="+mn-ea"/>
                <a:cs typeface="+mn-cs"/>
              </a:rPr>
              <a:t>BMPs</a:t>
            </a:r>
            <a:r>
              <a:rPr lang="pt-PT" sz="1200" kern="1200" dirty="0" smtClean="0">
                <a:solidFill>
                  <a:schemeClr val="tx1"/>
                </a:solidFill>
                <a:effectLst/>
                <a:latin typeface="+mn-lt"/>
                <a:ea typeface="+mn-ea"/>
                <a:cs typeface="+mn-cs"/>
              </a:rPr>
              <a:t>. Os </a:t>
            </a:r>
            <a:r>
              <a:rPr lang="pt-PT" sz="1200" kern="1200" dirty="0" err="1" smtClean="0">
                <a:solidFill>
                  <a:schemeClr val="tx1"/>
                </a:solidFill>
                <a:effectLst/>
                <a:latin typeface="+mn-lt"/>
                <a:ea typeface="+mn-ea"/>
                <a:cs typeface="+mn-cs"/>
              </a:rPr>
              <a:t>ligandos</a:t>
            </a:r>
            <a:r>
              <a:rPr lang="pt-PT" sz="1200" kern="1200" dirty="0" smtClean="0">
                <a:solidFill>
                  <a:schemeClr val="tx1"/>
                </a:solidFill>
                <a:effectLst/>
                <a:latin typeface="+mn-lt"/>
                <a:ea typeface="+mn-ea"/>
                <a:cs typeface="+mn-cs"/>
              </a:rPr>
              <a:t> dos </a:t>
            </a:r>
            <a:r>
              <a:rPr lang="pt-PT" sz="1200" b="1" kern="1200" dirty="0" smtClean="0">
                <a:solidFill>
                  <a:schemeClr val="tx1"/>
                </a:solidFill>
                <a:effectLst/>
                <a:latin typeface="+mn-lt"/>
                <a:ea typeface="+mn-ea"/>
                <a:cs typeface="+mn-cs"/>
              </a:rPr>
              <a:t>BMP</a:t>
            </a:r>
            <a:r>
              <a:rPr lang="pt-PT" sz="1200" kern="1200" dirty="0" smtClean="0">
                <a:solidFill>
                  <a:schemeClr val="tx1"/>
                </a:solidFill>
                <a:effectLst/>
                <a:latin typeface="+mn-lt"/>
                <a:ea typeface="+mn-ea"/>
                <a:cs typeface="+mn-cs"/>
              </a:rPr>
              <a:t> ligam-se aos recetores, enquanto o recetor de tipo II </a:t>
            </a:r>
            <a:r>
              <a:rPr lang="pt-PT" sz="1200" kern="1200" dirty="0" err="1" smtClean="0">
                <a:solidFill>
                  <a:schemeClr val="tx1"/>
                </a:solidFill>
                <a:effectLst/>
                <a:latin typeface="+mn-lt"/>
                <a:ea typeface="+mn-ea"/>
                <a:cs typeface="+mn-cs"/>
              </a:rPr>
              <a:t>fosforila</a:t>
            </a:r>
            <a:r>
              <a:rPr lang="pt-PT" sz="1200" kern="1200" dirty="0" smtClean="0">
                <a:solidFill>
                  <a:schemeClr val="tx1"/>
                </a:solidFill>
                <a:effectLst/>
                <a:latin typeface="+mn-lt"/>
                <a:ea typeface="+mn-ea"/>
                <a:cs typeface="+mn-cs"/>
              </a:rPr>
              <a:t> o recetor do tipo I este, por sua vez, </a:t>
            </a:r>
            <a:r>
              <a:rPr lang="pt-PT" sz="1200" kern="1200" dirty="0" err="1" smtClean="0">
                <a:solidFill>
                  <a:schemeClr val="tx1"/>
                </a:solidFill>
                <a:effectLst/>
                <a:latin typeface="+mn-lt"/>
                <a:ea typeface="+mn-ea"/>
                <a:cs typeface="+mn-cs"/>
              </a:rPr>
              <a:t>fosforila</a:t>
            </a:r>
            <a:r>
              <a:rPr lang="pt-PT" sz="1200" kern="1200" dirty="0" smtClean="0">
                <a:solidFill>
                  <a:schemeClr val="tx1"/>
                </a:solidFill>
                <a:effectLst/>
                <a:latin typeface="+mn-lt"/>
                <a:ea typeface="+mn-ea"/>
                <a:cs typeface="+mn-cs"/>
              </a:rPr>
              <a:t> as proteínas </a:t>
            </a:r>
            <a:r>
              <a:rPr lang="pt-PT" sz="1200" i="1" kern="1200" dirty="0" err="1" smtClean="0">
                <a:solidFill>
                  <a:schemeClr val="tx1"/>
                </a:solidFill>
                <a:effectLst/>
                <a:latin typeface="+mn-lt"/>
                <a:ea typeface="+mn-ea"/>
                <a:cs typeface="+mn-cs"/>
              </a:rPr>
              <a:t>DNAbinding</a:t>
            </a:r>
            <a:r>
              <a:rPr lang="pt-PT" sz="1200" i="1"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Smads</a:t>
            </a:r>
            <a:r>
              <a:rPr lang="pt-PT" sz="1200" kern="1200" dirty="0" smtClean="0">
                <a:solidFill>
                  <a:schemeClr val="tx1"/>
                </a:solidFill>
                <a:effectLst/>
                <a:latin typeface="+mn-lt"/>
                <a:ea typeface="+mn-ea"/>
                <a:cs typeface="+mn-cs"/>
              </a:rPr>
              <a:t>. Estes últimos </a:t>
            </a:r>
            <a:r>
              <a:rPr lang="pt-PT" sz="1200" kern="1200" dirty="0" err="1" smtClean="0">
                <a:solidFill>
                  <a:schemeClr val="tx1"/>
                </a:solidFill>
                <a:effectLst/>
                <a:latin typeface="+mn-lt"/>
                <a:ea typeface="+mn-ea"/>
                <a:cs typeface="+mn-cs"/>
              </a:rPr>
              <a:t>translocam-se</a:t>
            </a:r>
            <a:r>
              <a:rPr lang="pt-PT" sz="1200" kern="1200" dirty="0" smtClean="0">
                <a:solidFill>
                  <a:schemeClr val="tx1"/>
                </a:solidFill>
                <a:effectLst/>
                <a:latin typeface="+mn-lt"/>
                <a:ea typeface="+mn-ea"/>
                <a:cs typeface="+mn-cs"/>
              </a:rPr>
              <a:t> para o núcleo para regular a expressão de genes-alvo.</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9</a:t>
            </a:fld>
            <a:endParaRPr lang="pt-PT"/>
          </a:p>
        </p:txBody>
      </p:sp>
    </p:spTree>
    <p:extLst>
      <p:ext uri="{BB962C8B-B14F-4D97-AF65-F5344CB8AC3E}">
        <p14:creationId xmlns:p14="http://schemas.microsoft.com/office/powerpoint/2010/main" val="410135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Funcionam em etapas distintas da odontogénese, desde o início da formação do dente até à formação das cúspides.</a:t>
            </a:r>
          </a:p>
          <a:p>
            <a:r>
              <a:rPr lang="pt-PT" sz="1200" kern="1200" dirty="0" smtClean="0">
                <a:solidFill>
                  <a:schemeClr val="tx1"/>
                </a:solidFill>
                <a:effectLst/>
                <a:latin typeface="+mn-lt"/>
                <a:ea typeface="+mn-ea"/>
                <a:cs typeface="+mn-cs"/>
              </a:rPr>
              <a:t> </a:t>
            </a:r>
          </a:p>
          <a:p>
            <a:r>
              <a:rPr lang="pt-PT" sz="1200" kern="1200" dirty="0" smtClean="0">
                <a:solidFill>
                  <a:schemeClr val="tx1"/>
                </a:solidFill>
                <a:effectLst/>
                <a:latin typeface="+mn-lt"/>
                <a:ea typeface="+mn-ea"/>
                <a:cs typeface="+mn-cs"/>
              </a:rPr>
              <a:t>A expressão intensa de </a:t>
            </a:r>
            <a:r>
              <a:rPr lang="pt-PT" sz="1200" b="1" kern="1200" dirty="0" smtClean="0">
                <a:solidFill>
                  <a:schemeClr val="tx1"/>
                </a:solidFill>
                <a:effectLst/>
                <a:latin typeface="+mn-lt"/>
                <a:ea typeface="+mn-ea"/>
                <a:cs typeface="+mn-cs"/>
              </a:rPr>
              <a:t>Fgf8 </a:t>
            </a:r>
            <a:r>
              <a:rPr lang="pt-PT" sz="1200" kern="1200" dirty="0" smtClean="0">
                <a:solidFill>
                  <a:schemeClr val="tx1"/>
                </a:solidFill>
                <a:effectLst/>
                <a:latin typeface="+mn-lt"/>
                <a:ea typeface="+mn-ea"/>
                <a:cs typeface="+mn-cs"/>
              </a:rPr>
              <a:t>e a expressão mais fraca de </a:t>
            </a:r>
            <a:r>
              <a:rPr lang="pt-PT" sz="1200" b="1" kern="1200" dirty="0" smtClean="0">
                <a:solidFill>
                  <a:schemeClr val="tx1"/>
                </a:solidFill>
                <a:effectLst/>
                <a:latin typeface="+mn-lt"/>
                <a:ea typeface="+mn-ea"/>
                <a:cs typeface="+mn-cs"/>
              </a:rPr>
              <a:t>FGF9 </a:t>
            </a:r>
            <a:r>
              <a:rPr lang="pt-PT" sz="1200" kern="1200" dirty="0" smtClean="0">
                <a:solidFill>
                  <a:schemeClr val="tx1"/>
                </a:solidFill>
                <a:effectLst/>
                <a:latin typeface="+mn-lt"/>
                <a:ea typeface="+mn-ea"/>
                <a:cs typeface="+mn-cs"/>
              </a:rPr>
              <a:t>são inicialmente detetadas no epitélio dental e persistem até à fase </a:t>
            </a:r>
            <a:r>
              <a:rPr lang="pt-PT" sz="1200" i="1" kern="1200" dirty="0" err="1" smtClean="0">
                <a:solidFill>
                  <a:schemeClr val="tx1"/>
                </a:solidFill>
                <a:effectLst/>
                <a:latin typeface="+mn-lt"/>
                <a:ea typeface="+mn-ea"/>
                <a:cs typeface="+mn-cs"/>
              </a:rPr>
              <a:t>bud</a:t>
            </a:r>
            <a:r>
              <a:rPr lang="pt-PT" sz="1200" kern="1200" dirty="0" smtClean="0">
                <a:solidFill>
                  <a:schemeClr val="tx1"/>
                </a:solidFill>
                <a:effectLst/>
                <a:latin typeface="+mn-lt"/>
                <a:ea typeface="+mn-ea"/>
                <a:cs typeface="+mn-cs"/>
              </a:rPr>
              <a:t>.</a:t>
            </a:r>
          </a:p>
          <a:p>
            <a:r>
              <a:rPr lang="pt-PT" sz="1200" kern="1200" dirty="0" smtClean="0">
                <a:solidFill>
                  <a:schemeClr val="tx1"/>
                </a:solidFill>
                <a:effectLst/>
                <a:latin typeface="+mn-lt"/>
                <a:ea typeface="+mn-ea"/>
                <a:cs typeface="+mn-cs"/>
              </a:rPr>
              <a:t>O </a:t>
            </a:r>
            <a:r>
              <a:rPr lang="pt-PT" sz="1200" b="1" kern="1200" dirty="0" smtClean="0">
                <a:solidFill>
                  <a:schemeClr val="tx1"/>
                </a:solidFill>
                <a:effectLst/>
                <a:latin typeface="+mn-lt"/>
                <a:ea typeface="+mn-ea"/>
                <a:cs typeface="+mn-cs"/>
              </a:rPr>
              <a:t>FGF8 </a:t>
            </a:r>
            <a:r>
              <a:rPr lang="pt-PT" sz="1200" kern="1200" dirty="0" smtClean="0">
                <a:solidFill>
                  <a:schemeClr val="tx1"/>
                </a:solidFill>
                <a:effectLst/>
                <a:latin typeface="+mn-lt"/>
                <a:ea typeface="+mn-ea"/>
                <a:cs typeface="+mn-cs"/>
              </a:rPr>
              <a:t>é responsável pela indução de </a:t>
            </a:r>
            <a:r>
              <a:rPr lang="pt-PT" sz="1200" b="1" kern="1200" dirty="0" smtClean="0">
                <a:solidFill>
                  <a:schemeClr val="tx1"/>
                </a:solidFill>
                <a:effectLst/>
                <a:latin typeface="+mn-lt"/>
                <a:ea typeface="+mn-ea"/>
                <a:cs typeface="+mn-cs"/>
              </a:rPr>
              <a:t>Barx1 </a:t>
            </a:r>
            <a:r>
              <a:rPr lang="pt-PT" sz="1200" kern="1200" dirty="0" smtClean="0">
                <a:solidFill>
                  <a:schemeClr val="tx1"/>
                </a:solidFill>
                <a:effectLst/>
                <a:latin typeface="+mn-lt"/>
                <a:ea typeface="+mn-ea"/>
                <a:cs typeface="+mn-cs"/>
              </a:rPr>
              <a:t>no mesênquima molar, pela expressão no mesênquima de </a:t>
            </a:r>
            <a:r>
              <a:rPr lang="pt-PT" sz="1200" b="1" kern="1200" dirty="0" smtClean="0">
                <a:solidFill>
                  <a:schemeClr val="tx1"/>
                </a:solidFill>
                <a:effectLst/>
                <a:latin typeface="+mn-lt"/>
                <a:ea typeface="+mn-ea"/>
                <a:cs typeface="+mn-cs"/>
              </a:rPr>
              <a:t>Lhx6 e Lhx7</a:t>
            </a:r>
            <a:r>
              <a:rPr lang="pt-PT" sz="1200" kern="1200" dirty="0" smtClean="0">
                <a:solidFill>
                  <a:schemeClr val="tx1"/>
                </a:solidFill>
                <a:effectLst/>
                <a:latin typeface="+mn-lt"/>
                <a:ea typeface="+mn-ea"/>
                <a:cs typeface="+mn-cs"/>
              </a:rPr>
              <a:t>, antes e durante a formação do dente e pela indução da expressão de </a:t>
            </a:r>
            <a:r>
              <a:rPr lang="pt-PT" sz="1200" b="1" kern="1200" dirty="0" smtClean="0">
                <a:solidFill>
                  <a:schemeClr val="tx1"/>
                </a:solidFill>
                <a:effectLst/>
                <a:latin typeface="+mn-lt"/>
                <a:ea typeface="+mn-ea"/>
                <a:cs typeface="+mn-cs"/>
              </a:rPr>
              <a:t>Fgf3 </a:t>
            </a:r>
            <a:r>
              <a:rPr lang="pt-PT" sz="1200" kern="1200" dirty="0" smtClean="0">
                <a:solidFill>
                  <a:schemeClr val="tx1"/>
                </a:solidFill>
                <a:effectLst/>
                <a:latin typeface="+mn-lt"/>
                <a:ea typeface="+mn-ea"/>
                <a:cs typeface="+mn-cs"/>
              </a:rPr>
              <a:t>no mesênquima dentário.</a:t>
            </a:r>
          </a:p>
          <a:p>
            <a:r>
              <a:rPr lang="pt-PT" sz="1200" kern="1200" dirty="0" smtClean="0">
                <a:solidFill>
                  <a:schemeClr val="tx1"/>
                </a:solidFill>
                <a:effectLst/>
                <a:latin typeface="+mn-lt"/>
                <a:ea typeface="+mn-ea"/>
                <a:cs typeface="+mn-cs"/>
              </a:rPr>
              <a:t>No final da </a:t>
            </a:r>
            <a:r>
              <a:rPr lang="pt-PT" sz="1200" i="1" kern="1200" dirty="0" err="1" smtClean="0">
                <a:solidFill>
                  <a:schemeClr val="tx1"/>
                </a:solidFill>
                <a:effectLst/>
                <a:latin typeface="+mn-lt"/>
                <a:ea typeface="+mn-ea"/>
                <a:cs typeface="+mn-cs"/>
              </a:rPr>
              <a:t>bud</a:t>
            </a:r>
            <a:r>
              <a:rPr lang="pt-PT" sz="1200" i="1" kern="1200" dirty="0" smtClean="0">
                <a:solidFill>
                  <a:schemeClr val="tx1"/>
                </a:solidFill>
                <a:effectLst/>
                <a:latin typeface="+mn-lt"/>
                <a:ea typeface="+mn-ea"/>
                <a:cs typeface="+mn-cs"/>
              </a:rPr>
              <a:t> </a:t>
            </a:r>
            <a:r>
              <a:rPr lang="pt-PT" sz="1200" i="1" kern="1200" dirty="0" err="1" smtClean="0">
                <a:solidFill>
                  <a:schemeClr val="tx1"/>
                </a:solidFill>
                <a:effectLst/>
                <a:latin typeface="+mn-lt"/>
                <a:ea typeface="+mn-ea"/>
                <a:cs typeface="+mn-cs"/>
              </a:rPr>
              <a:t>stage</a:t>
            </a:r>
            <a:r>
              <a:rPr lang="pt-PT" sz="1200" i="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e início da </a:t>
            </a:r>
            <a:r>
              <a:rPr lang="pt-PT" sz="1200" i="1" kern="1200" dirty="0" smtClean="0">
                <a:solidFill>
                  <a:schemeClr val="tx1"/>
                </a:solidFill>
                <a:effectLst/>
                <a:latin typeface="+mn-lt"/>
                <a:ea typeface="+mn-ea"/>
                <a:cs typeface="+mn-cs"/>
              </a:rPr>
              <a:t>cap </a:t>
            </a:r>
            <a:r>
              <a:rPr lang="pt-PT" sz="1200" i="1" kern="1200" dirty="0" err="1" smtClean="0">
                <a:solidFill>
                  <a:schemeClr val="tx1"/>
                </a:solidFill>
                <a:effectLst/>
                <a:latin typeface="+mn-lt"/>
                <a:ea typeface="+mn-ea"/>
                <a:cs typeface="+mn-cs"/>
              </a:rPr>
              <a:t>stage</a:t>
            </a:r>
            <a:r>
              <a:rPr lang="pt-PT" sz="1200" kern="1200" dirty="0" smtClean="0">
                <a:solidFill>
                  <a:schemeClr val="tx1"/>
                </a:solidFill>
                <a:effectLst/>
                <a:latin typeface="+mn-lt"/>
                <a:ea typeface="+mn-ea"/>
                <a:cs typeface="+mn-cs"/>
              </a:rPr>
              <a:t>, o </a:t>
            </a:r>
            <a:r>
              <a:rPr lang="pt-PT" sz="1200" b="1" kern="1200" dirty="0" smtClean="0">
                <a:solidFill>
                  <a:schemeClr val="tx1"/>
                </a:solidFill>
                <a:effectLst/>
                <a:latin typeface="+mn-lt"/>
                <a:ea typeface="+mn-ea"/>
                <a:cs typeface="+mn-cs"/>
              </a:rPr>
              <a:t>FGF9 </a:t>
            </a:r>
            <a:r>
              <a:rPr lang="pt-PT" sz="1200" kern="1200" dirty="0" smtClean="0">
                <a:solidFill>
                  <a:schemeClr val="tx1"/>
                </a:solidFill>
                <a:effectLst/>
                <a:latin typeface="+mn-lt"/>
                <a:ea typeface="+mn-ea"/>
                <a:cs typeface="+mn-cs"/>
              </a:rPr>
              <a:t>é regulado pelo nó de esmalte, onde o </a:t>
            </a:r>
            <a:r>
              <a:rPr lang="pt-PT" sz="1200" b="1" kern="1200" dirty="0" smtClean="0">
                <a:solidFill>
                  <a:schemeClr val="tx1"/>
                </a:solidFill>
                <a:effectLst/>
                <a:latin typeface="+mn-lt"/>
                <a:ea typeface="+mn-ea"/>
                <a:cs typeface="+mn-cs"/>
              </a:rPr>
              <a:t>FGF4 </a:t>
            </a:r>
            <a:r>
              <a:rPr lang="pt-PT" sz="1200" kern="1200" dirty="0" smtClean="0">
                <a:solidFill>
                  <a:schemeClr val="tx1"/>
                </a:solidFill>
                <a:effectLst/>
                <a:latin typeface="+mn-lt"/>
                <a:ea typeface="+mn-ea"/>
                <a:cs typeface="+mn-cs"/>
              </a:rPr>
              <a:t>também é ativado pela via de sinalização Wnt. O </a:t>
            </a:r>
            <a:r>
              <a:rPr lang="pt-PT" sz="1200" b="1" kern="1200" dirty="0" smtClean="0">
                <a:solidFill>
                  <a:schemeClr val="tx1"/>
                </a:solidFill>
                <a:effectLst/>
                <a:latin typeface="+mn-lt"/>
                <a:ea typeface="+mn-ea"/>
                <a:cs typeface="+mn-cs"/>
              </a:rPr>
              <a:t>FGF8 </a:t>
            </a:r>
            <a:r>
              <a:rPr lang="pt-PT" sz="1200" kern="1200" dirty="0" smtClean="0">
                <a:solidFill>
                  <a:schemeClr val="tx1"/>
                </a:solidFill>
                <a:effectLst/>
                <a:latin typeface="+mn-lt"/>
                <a:ea typeface="+mn-ea"/>
                <a:cs typeface="+mn-cs"/>
              </a:rPr>
              <a:t>também pode ser responsável pela indução da expressão de </a:t>
            </a:r>
            <a:r>
              <a:rPr lang="pt-PT" sz="1200" b="1" kern="1200" dirty="0" smtClean="0">
                <a:solidFill>
                  <a:schemeClr val="tx1"/>
                </a:solidFill>
                <a:effectLst/>
                <a:latin typeface="+mn-lt"/>
                <a:ea typeface="+mn-ea"/>
                <a:cs typeface="+mn-cs"/>
              </a:rPr>
              <a:t>Fgf3 </a:t>
            </a:r>
            <a:r>
              <a:rPr lang="pt-PT" sz="1200" kern="1200" dirty="0" smtClean="0">
                <a:solidFill>
                  <a:schemeClr val="tx1"/>
                </a:solidFill>
                <a:effectLst/>
                <a:latin typeface="+mn-lt"/>
                <a:ea typeface="+mn-ea"/>
                <a:cs typeface="+mn-cs"/>
              </a:rPr>
              <a:t>no mesênquima dentário. O </a:t>
            </a:r>
            <a:r>
              <a:rPr lang="pt-PT" sz="1200" b="1" kern="1200" dirty="0" smtClean="0">
                <a:solidFill>
                  <a:schemeClr val="tx1"/>
                </a:solidFill>
                <a:effectLst/>
                <a:latin typeface="+mn-lt"/>
                <a:ea typeface="+mn-ea"/>
                <a:cs typeface="+mn-cs"/>
              </a:rPr>
              <a:t>FGF9</a:t>
            </a:r>
            <a:r>
              <a:rPr lang="pt-PT" sz="1200" kern="1200" dirty="0" smtClean="0">
                <a:solidFill>
                  <a:schemeClr val="tx1"/>
                </a:solidFill>
                <a:effectLst/>
                <a:latin typeface="+mn-lt"/>
                <a:ea typeface="+mn-ea"/>
                <a:cs typeface="+mn-cs"/>
              </a:rPr>
              <a:t> pode resgatar a função de </a:t>
            </a:r>
            <a:r>
              <a:rPr lang="pt-PT" sz="1200" b="1" kern="1200" dirty="0" smtClean="0">
                <a:solidFill>
                  <a:schemeClr val="tx1"/>
                </a:solidFill>
                <a:effectLst/>
                <a:latin typeface="+mn-lt"/>
                <a:ea typeface="+mn-ea"/>
                <a:cs typeface="+mn-cs"/>
              </a:rPr>
              <a:t>FGF8 </a:t>
            </a:r>
            <a:r>
              <a:rPr lang="pt-PT" sz="1200" kern="1200" dirty="0" smtClean="0">
                <a:solidFill>
                  <a:schemeClr val="tx1"/>
                </a:solidFill>
                <a:effectLst/>
                <a:latin typeface="+mn-lt"/>
                <a:ea typeface="+mn-ea"/>
                <a:cs typeface="+mn-cs"/>
              </a:rPr>
              <a:t>na ausência deste.</a:t>
            </a:r>
          </a:p>
          <a:p>
            <a:r>
              <a:rPr lang="pt-PT" sz="1200" kern="1200" dirty="0" smtClean="0">
                <a:solidFill>
                  <a:schemeClr val="tx1"/>
                </a:solidFill>
                <a:effectLst/>
                <a:latin typeface="+mn-lt"/>
                <a:ea typeface="+mn-ea"/>
                <a:cs typeface="+mn-cs"/>
              </a:rPr>
              <a:t>O </a:t>
            </a:r>
            <a:r>
              <a:rPr lang="pt-PT" sz="1200" b="1" kern="1200" dirty="0" smtClean="0">
                <a:solidFill>
                  <a:schemeClr val="tx1"/>
                </a:solidFill>
                <a:effectLst/>
                <a:latin typeface="+mn-lt"/>
                <a:ea typeface="+mn-ea"/>
                <a:cs typeface="+mn-cs"/>
              </a:rPr>
              <a:t>FGF4 e o FGF9 </a:t>
            </a:r>
            <a:r>
              <a:rPr lang="pt-PT" sz="1200" kern="1200" dirty="0" smtClean="0">
                <a:solidFill>
                  <a:schemeClr val="tx1"/>
                </a:solidFill>
                <a:effectLst/>
                <a:latin typeface="+mn-lt"/>
                <a:ea typeface="+mn-ea"/>
                <a:cs typeface="+mn-cs"/>
              </a:rPr>
              <a:t>estimulam a proliferação de células do epitélio e mesênquima dental. Por outro lado.</a:t>
            </a:r>
          </a:p>
          <a:p>
            <a:r>
              <a:rPr lang="pt-PT" sz="1200" kern="1200" dirty="0" smtClean="0">
                <a:solidFill>
                  <a:schemeClr val="tx1"/>
                </a:solidFill>
                <a:effectLst/>
                <a:latin typeface="+mn-lt"/>
                <a:ea typeface="+mn-ea"/>
                <a:cs typeface="+mn-cs"/>
              </a:rPr>
              <a:t>A sinalização de FGFs tem como principal objetivo restringir os locais para a formação dos dentes, induzindo a expressão de </a:t>
            </a:r>
            <a:r>
              <a:rPr lang="pt-PT" sz="1200" b="1" kern="1200" dirty="0" smtClean="0">
                <a:solidFill>
                  <a:schemeClr val="tx1"/>
                </a:solidFill>
                <a:effectLst/>
                <a:latin typeface="+mn-lt"/>
                <a:ea typeface="+mn-ea"/>
                <a:cs typeface="+mn-cs"/>
              </a:rPr>
              <a:t>PAX9, Pitx1 e Pitx2</a:t>
            </a:r>
            <a:r>
              <a:rPr lang="pt-PT" sz="1200" kern="1200" dirty="0" smtClean="0">
                <a:solidFill>
                  <a:schemeClr val="tx1"/>
                </a:solidFill>
                <a:effectLst/>
                <a:latin typeface="+mn-lt"/>
                <a:ea typeface="+mn-ea"/>
                <a:cs typeface="+mn-cs"/>
              </a:rPr>
              <a:t>. </a:t>
            </a:r>
          </a:p>
        </p:txBody>
      </p:sp>
      <p:sp>
        <p:nvSpPr>
          <p:cNvPr id="4" name="Marcador de Posição do Número do Diapositivo 3"/>
          <p:cNvSpPr>
            <a:spLocks noGrp="1"/>
          </p:cNvSpPr>
          <p:nvPr>
            <p:ph type="sldNum" sz="quarter" idx="10"/>
          </p:nvPr>
        </p:nvSpPr>
        <p:spPr/>
        <p:txBody>
          <a:bodyPr/>
          <a:lstStyle/>
          <a:p>
            <a:fld id="{3172588A-6619-4E78-917D-397194A67D67}" type="slidenum">
              <a:rPr lang="pt-PT" smtClean="0"/>
              <a:pPr/>
              <a:t>10</a:t>
            </a:fld>
            <a:endParaRPr lang="pt-PT"/>
          </a:p>
        </p:txBody>
      </p:sp>
    </p:spTree>
    <p:extLst>
      <p:ext uri="{BB962C8B-B14F-4D97-AF65-F5344CB8AC3E}">
        <p14:creationId xmlns:p14="http://schemas.microsoft.com/office/powerpoint/2010/main" val="338822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smtClean="0"/>
              <a:t>Clique para editar o estilo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30" name="Date Placeholder 29"/>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19" name="Footer Placeholder 18"/>
          <p:cNvSpPr>
            <a:spLocks noGrp="1"/>
          </p:cNvSpPr>
          <p:nvPr>
            <p:ph type="ftr" sz="quarter" idx="11"/>
          </p:nvPr>
        </p:nvSpPr>
        <p:spPr/>
        <p:txBody>
          <a:bodyPr/>
          <a:lstStyle/>
          <a:p>
            <a:endParaRPr lang="pt-PT"/>
          </a:p>
        </p:txBody>
      </p:sp>
      <p:sp>
        <p:nvSpPr>
          <p:cNvPr id="27" name="Slide Number Placeholder 26"/>
          <p:cNvSpPr>
            <a:spLocks noGrp="1"/>
          </p:cNvSpPr>
          <p:nvPr>
            <p:ph type="sldNum" sz="quarter" idx="12"/>
          </p:nvPr>
        </p:nvSpPr>
        <p:spPr/>
        <p:txBody>
          <a:bodyPr/>
          <a:lstStyle/>
          <a:p>
            <a:fld id="{86224D70-FD9D-476D-9F07-5FFDE5A7B227}"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PT" smtClean="0"/>
              <a:t>Clique para editar o estilo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Date Placeholder 3"/>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PT" smtClean="0"/>
              <a:t>Clique para editar o estilo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Date Placeholder 3"/>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PT" smtClean="0"/>
              <a:t>Clique para editar o estilo</a:t>
            </a:r>
            <a:endParaRPr kumimoji="0" lang="en-US"/>
          </a:p>
        </p:txBody>
      </p:sp>
      <p:sp>
        <p:nvSpPr>
          <p:cNvPr id="3" name="Content Placeholder 2"/>
          <p:cNvSpPr>
            <a:spLocks noGrp="1"/>
          </p:cNvSpPr>
          <p:nvPr>
            <p:ph idx="1"/>
          </p:nvPr>
        </p:nvSpPr>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Date Placeholder 3"/>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smtClean="0"/>
              <a:t>Clique para editar o estilo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sp>
        <p:nvSpPr>
          <p:cNvPr id="4" name="Date Placeholder 3"/>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6224D70-FD9D-476D-9F07-5FFDE5A7B227}"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PT" smtClean="0"/>
              <a:t>Clique para editar o estilo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Date Placeholder 4"/>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PT" smtClean="0"/>
              <a:t>Clique para editar o estilo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Date Placeholder 6"/>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PT" smtClean="0"/>
              <a:t>Clique para editar o estilo</a:t>
            </a:r>
            <a:endParaRPr kumimoji="0" lang="en-US"/>
          </a:p>
        </p:txBody>
      </p:sp>
      <p:sp>
        <p:nvSpPr>
          <p:cNvPr id="3" name="Date Placeholder 2"/>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PT" smtClean="0"/>
              <a:t>Clique para editar o estilo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PT" smtClean="0"/>
              <a:t>Clique para editar os estilos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Date Placeholder 4"/>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86224D70-FD9D-476D-9F07-5FFDE5A7B227}"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PT" smtClean="0"/>
              <a:t>Clique para editar o estilo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5" name="Date Placeholder 4"/>
          <p:cNvSpPr>
            <a:spLocks noGrp="1"/>
          </p:cNvSpPr>
          <p:nvPr>
            <p:ph type="dt" sz="half" idx="10"/>
          </p:nvPr>
        </p:nvSpPr>
        <p:spPr/>
        <p:txBody>
          <a:bodyPr/>
          <a:lstStyle/>
          <a:p>
            <a:fld id="{F763D362-23B4-4AEF-A231-5E27B5D0A57B}" type="datetimeFigureOut">
              <a:rPr lang="pt-PT" smtClean="0"/>
              <a:pPr/>
              <a:t>01-07-2013</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a:xfrm>
            <a:off x="8077200" y="6356350"/>
            <a:ext cx="609600" cy="365125"/>
          </a:xfrm>
        </p:spPr>
        <p:txBody>
          <a:bodyPr/>
          <a:lstStyle/>
          <a:p>
            <a:fld id="{86224D70-FD9D-476D-9F07-5FFDE5A7B227}" type="slidenum">
              <a:rPr lang="pt-PT" smtClean="0"/>
              <a:pPr/>
              <a:t>‹nº›</a:t>
            </a:fld>
            <a:endParaRPr lang="pt-P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PT" smtClean="0"/>
              <a:t>Clique no ícone para adicionar uma imagem</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PT" smtClean="0"/>
              <a:t>Clique para editar o estilo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763D362-23B4-4AEF-A231-5E27B5D0A57B}" type="datetimeFigureOut">
              <a:rPr lang="pt-PT" smtClean="0"/>
              <a:pPr/>
              <a:t>01-07-2013</a:t>
            </a:fld>
            <a:endParaRPr lang="pt-P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6224D70-FD9D-476D-9F07-5FFDE5A7B227}" type="slidenum">
              <a:rPr lang="pt-PT" smtClean="0"/>
              <a:pPr/>
              <a:t>‹nº›</a:t>
            </a:fld>
            <a:endParaRPr lang="pt-P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0000"/>
            <a:lum/>
          </a:blip>
          <a:srcRect/>
          <a:stretch>
            <a:fillRect t="-25000" b="-25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1844824"/>
            <a:ext cx="7851648" cy="1828800"/>
          </a:xfrm>
        </p:spPr>
        <p:txBody>
          <a:bodyPr>
            <a:normAutofit/>
          </a:bodyPr>
          <a:lstStyle/>
          <a:p>
            <a:pPr algn="ctr"/>
            <a:r>
              <a:rPr lang="pt-PT" sz="8000" i="1" dirty="0" smtClean="0">
                <a:ln>
                  <a:solidFill>
                    <a:srgbClr val="C00000"/>
                  </a:solidFill>
                </a:ln>
                <a:solidFill>
                  <a:schemeClr val="accent4">
                    <a:lumMod val="75000"/>
                  </a:schemeClr>
                </a:solidFill>
                <a:latin typeface="Calibri" pitchFamily="34" charset="0"/>
              </a:rPr>
              <a:t>Genes Escultores</a:t>
            </a:r>
            <a:endParaRPr lang="pt-PT" sz="8000" i="1" dirty="0">
              <a:ln>
                <a:solidFill>
                  <a:srgbClr val="C00000"/>
                </a:solidFill>
              </a:ln>
              <a:solidFill>
                <a:schemeClr val="accent4">
                  <a:lumMod val="75000"/>
                </a:schemeClr>
              </a:solidFill>
              <a:latin typeface="Calibri" pitchFamily="34" charset="0"/>
            </a:endParaRPr>
          </a:p>
        </p:txBody>
      </p:sp>
      <p:sp>
        <p:nvSpPr>
          <p:cNvPr id="3" name="Subtítulo 2"/>
          <p:cNvSpPr>
            <a:spLocks noGrp="1"/>
          </p:cNvSpPr>
          <p:nvPr>
            <p:ph type="subTitle" idx="1"/>
          </p:nvPr>
        </p:nvSpPr>
        <p:spPr>
          <a:xfrm>
            <a:off x="467544" y="3717032"/>
            <a:ext cx="7855024" cy="848536"/>
          </a:xfrm>
        </p:spPr>
        <p:txBody>
          <a:bodyPr>
            <a:normAutofit/>
          </a:bodyPr>
          <a:lstStyle/>
          <a:p>
            <a:pPr algn="ctr"/>
            <a:r>
              <a:rPr lang="pt-PT" sz="4800" b="1" i="1" dirty="0" smtClean="0">
                <a:ln>
                  <a:solidFill>
                    <a:srgbClr val="C00000">
                      <a:alpha val="44000"/>
                    </a:srgbClr>
                  </a:solidFill>
                </a:ln>
                <a:solidFill>
                  <a:schemeClr val="accent4">
                    <a:lumMod val="75000"/>
                  </a:schemeClr>
                </a:solidFill>
                <a:latin typeface="Calibri" pitchFamily="34" charset="0"/>
              </a:rPr>
              <a:t>Heterodontia e Dentições</a:t>
            </a:r>
            <a:endParaRPr lang="pt-PT" sz="4800" b="1" i="1" dirty="0">
              <a:ln>
                <a:solidFill>
                  <a:srgbClr val="C00000">
                    <a:alpha val="44000"/>
                  </a:srgbClr>
                </a:solidFill>
              </a:ln>
              <a:solidFill>
                <a:schemeClr val="accent4">
                  <a:lumMod val="75000"/>
                </a:schemeClr>
              </a:solidFill>
              <a:latin typeface="Calibri" pitchFamily="34" charset="0"/>
            </a:endParaRPr>
          </a:p>
        </p:txBody>
      </p:sp>
      <p:sp>
        <p:nvSpPr>
          <p:cNvPr id="7" name="CaixaDeTexto 6"/>
          <p:cNvSpPr txBox="1"/>
          <p:nvPr/>
        </p:nvSpPr>
        <p:spPr>
          <a:xfrm>
            <a:off x="2123728" y="332656"/>
            <a:ext cx="4536504" cy="1815882"/>
          </a:xfrm>
          <a:prstGeom prst="rect">
            <a:avLst/>
          </a:prstGeom>
          <a:noFill/>
        </p:spPr>
        <p:txBody>
          <a:bodyPr wrap="square" rtlCol="0">
            <a:spAutoFit/>
          </a:bodyPr>
          <a:lstStyle/>
          <a:p>
            <a:pPr algn="ctr"/>
            <a:r>
              <a:rPr lang="pt-PT" sz="2400" b="1" dirty="0" smtClean="0">
                <a:ln>
                  <a:solidFill>
                    <a:schemeClr val="bg1"/>
                  </a:solidFill>
                </a:ln>
                <a:solidFill>
                  <a:schemeClr val="bg1">
                    <a:lumMod val="65000"/>
                    <a:lumOff val="35000"/>
                  </a:schemeClr>
                </a:solidFill>
                <a:latin typeface="Calibri" pitchFamily="34" charset="0"/>
              </a:rPr>
              <a:t>Universidade de Évora</a:t>
            </a:r>
          </a:p>
          <a:p>
            <a:pPr algn="ctr"/>
            <a:r>
              <a:rPr lang="pt-PT" sz="2200" dirty="0" smtClean="0">
                <a:ln>
                  <a:solidFill>
                    <a:schemeClr val="bg1"/>
                  </a:solidFill>
                </a:ln>
                <a:solidFill>
                  <a:schemeClr val="bg1">
                    <a:lumMod val="65000"/>
                    <a:lumOff val="35000"/>
                  </a:schemeClr>
                </a:solidFill>
                <a:latin typeface="Calibri" pitchFamily="34" charset="0"/>
              </a:rPr>
              <a:t>Biologia Humana</a:t>
            </a:r>
          </a:p>
          <a:p>
            <a:pPr algn="ctr"/>
            <a:r>
              <a:rPr lang="pt-PT" sz="2200" dirty="0" smtClean="0">
                <a:ln>
                  <a:solidFill>
                    <a:schemeClr val="bg1"/>
                  </a:solidFill>
                </a:ln>
                <a:solidFill>
                  <a:schemeClr val="bg1">
                    <a:lumMod val="65000"/>
                    <a:lumOff val="35000"/>
                  </a:schemeClr>
                </a:solidFill>
                <a:latin typeface="Calibri" pitchFamily="34" charset="0"/>
              </a:rPr>
              <a:t>Biologia do Desenvolvimento</a:t>
            </a:r>
          </a:p>
          <a:p>
            <a:pPr algn="ctr"/>
            <a:r>
              <a:rPr lang="pt-PT" sz="2200" dirty="0" smtClean="0">
                <a:ln>
                  <a:solidFill>
                    <a:schemeClr val="bg1"/>
                  </a:solidFill>
                </a:ln>
                <a:solidFill>
                  <a:schemeClr val="bg1">
                    <a:lumMod val="65000"/>
                    <a:lumOff val="35000"/>
                  </a:schemeClr>
                </a:solidFill>
                <a:latin typeface="Calibri" pitchFamily="34" charset="0"/>
              </a:rPr>
              <a:t>Professor Doutor Paulo de Oliveira</a:t>
            </a:r>
          </a:p>
          <a:p>
            <a:pPr algn="ctr"/>
            <a:r>
              <a:rPr lang="pt-PT" sz="2200" dirty="0" smtClean="0">
                <a:ln>
                  <a:solidFill>
                    <a:schemeClr val="bg1"/>
                  </a:solidFill>
                </a:ln>
                <a:solidFill>
                  <a:schemeClr val="bg1">
                    <a:lumMod val="65000"/>
                    <a:lumOff val="35000"/>
                  </a:schemeClr>
                </a:solidFill>
                <a:latin typeface="Calibri" pitchFamily="34" charset="0"/>
              </a:rPr>
              <a:t>Ano Letivo 2012/2013</a:t>
            </a:r>
            <a:endParaRPr lang="pt-PT" sz="2200" dirty="0">
              <a:ln>
                <a:solidFill>
                  <a:schemeClr val="bg1"/>
                </a:solidFill>
              </a:ln>
              <a:solidFill>
                <a:schemeClr val="bg1">
                  <a:lumMod val="65000"/>
                  <a:lumOff val="35000"/>
                </a:schemeClr>
              </a:solidFill>
              <a:latin typeface="Calibri" pitchFamily="34" charset="0"/>
            </a:endParaRPr>
          </a:p>
        </p:txBody>
      </p:sp>
      <p:sp>
        <p:nvSpPr>
          <p:cNvPr id="8" name="CaixaDeTexto 7"/>
          <p:cNvSpPr txBox="1"/>
          <p:nvPr/>
        </p:nvSpPr>
        <p:spPr>
          <a:xfrm>
            <a:off x="5724128" y="5949280"/>
            <a:ext cx="3419872" cy="707886"/>
          </a:xfrm>
          <a:prstGeom prst="rect">
            <a:avLst/>
          </a:prstGeom>
          <a:solidFill>
            <a:schemeClr val="tx1">
              <a:alpha val="64000"/>
            </a:schemeClr>
          </a:solidFill>
          <a:ln w="57150" cmpd="sng">
            <a:solidFill>
              <a:schemeClr val="accent4">
                <a:lumMod val="50000"/>
              </a:schemeClr>
            </a:solidFill>
          </a:ln>
        </p:spPr>
        <p:txBody>
          <a:bodyPr wrap="square" rtlCol="0">
            <a:spAutoFit/>
          </a:bodyPr>
          <a:lstStyle/>
          <a:p>
            <a:pPr algn="ctr"/>
            <a:r>
              <a:rPr lang="pt-PT" sz="2000" b="1" dirty="0" smtClean="0">
                <a:solidFill>
                  <a:schemeClr val="bg1">
                    <a:lumMod val="85000"/>
                    <a:lumOff val="15000"/>
                  </a:schemeClr>
                </a:solidFill>
                <a:latin typeface="Calibri" pitchFamily="34" charset="0"/>
              </a:rPr>
              <a:t>Ana Samões </a:t>
            </a:r>
            <a:r>
              <a:rPr lang="pt-PT" sz="2000" dirty="0" smtClean="0">
                <a:solidFill>
                  <a:schemeClr val="bg1">
                    <a:lumMod val="85000"/>
                    <a:lumOff val="15000"/>
                  </a:schemeClr>
                </a:solidFill>
                <a:latin typeface="Calibri" pitchFamily="34" charset="0"/>
              </a:rPr>
              <a:t>29399</a:t>
            </a:r>
          </a:p>
          <a:p>
            <a:pPr algn="ctr"/>
            <a:r>
              <a:rPr lang="pt-PT" sz="2000" b="1" dirty="0" smtClean="0">
                <a:solidFill>
                  <a:schemeClr val="bg1">
                    <a:lumMod val="85000"/>
                    <a:lumOff val="15000"/>
                  </a:schemeClr>
                </a:solidFill>
                <a:latin typeface="Calibri" pitchFamily="34" charset="0"/>
              </a:rPr>
              <a:t>Mafalda Saraiva </a:t>
            </a:r>
            <a:r>
              <a:rPr lang="pt-PT" sz="2000" dirty="0" smtClean="0">
                <a:solidFill>
                  <a:schemeClr val="bg1">
                    <a:lumMod val="85000"/>
                    <a:lumOff val="15000"/>
                  </a:schemeClr>
                </a:solidFill>
                <a:latin typeface="Calibri" pitchFamily="34" charset="0"/>
              </a:rPr>
              <a:t>29902</a:t>
            </a:r>
            <a:endParaRPr lang="pt-PT" sz="2000" dirty="0">
              <a:solidFill>
                <a:schemeClr val="bg1">
                  <a:lumMod val="85000"/>
                  <a:lumOff val="15000"/>
                </a:schemeClr>
              </a:solidFill>
              <a:latin typeface="Calibri" pitchFamily="34" charset="0"/>
            </a:endParaRPr>
          </a:p>
        </p:txBody>
      </p:sp>
    </p:spTree>
    <p:extLst>
      <p:ext uri="{BB962C8B-B14F-4D97-AF65-F5344CB8AC3E}">
        <p14:creationId xmlns:p14="http://schemas.microsoft.com/office/powerpoint/2010/main" val="300241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219200"/>
            <a:ext cx="8229600" cy="5638800"/>
          </a:xfrm>
        </p:spPr>
        <p:txBody>
          <a:bodyPr/>
          <a:lstStyle/>
          <a:p>
            <a:pPr>
              <a:buFont typeface="Wingdings 2" pitchFamily="18" charset="2"/>
              <a:buChar char=""/>
            </a:pPr>
            <a:r>
              <a:rPr lang="pt-PT" dirty="0" smtClean="0"/>
              <a:t> </a:t>
            </a:r>
            <a:r>
              <a:rPr lang="pt-PT" sz="2400" dirty="0" smtClean="0">
                <a:latin typeface="Calibri" pitchFamily="34" charset="0"/>
              </a:rPr>
              <a:t>Funcionam desde o iniciação dos dentes até à formação da última cúspide.</a:t>
            </a:r>
          </a:p>
          <a:p>
            <a:pPr>
              <a:buFont typeface="Wingdings 2" pitchFamily="18" charset="2"/>
              <a:buChar char=""/>
            </a:pPr>
            <a:endParaRPr lang="pt-PT" sz="2400" dirty="0" smtClean="0">
              <a:latin typeface="Calibri" pitchFamily="34" charset="0"/>
            </a:endParaRPr>
          </a:p>
          <a:p>
            <a:pPr>
              <a:buFont typeface="Wingdings 2" pitchFamily="18" charset="2"/>
              <a:buChar char=""/>
            </a:pPr>
            <a:r>
              <a:rPr lang="pt-PT" sz="2400" b="1" dirty="0" smtClean="0">
                <a:latin typeface="Calibri" pitchFamily="34" charset="0"/>
              </a:rPr>
              <a:t>Fase botão </a:t>
            </a:r>
            <a:r>
              <a:rPr lang="pt-PT" sz="2400" dirty="0" smtClean="0">
                <a:latin typeface="Calibri" pitchFamily="34" charset="0"/>
              </a:rPr>
              <a:t>– expressão </a:t>
            </a:r>
            <a:r>
              <a:rPr lang="pt-PT" sz="2400" i="1" dirty="0" smtClean="0">
                <a:latin typeface="Calibri" pitchFamily="34" charset="0"/>
              </a:rPr>
              <a:t>Fgf8</a:t>
            </a:r>
            <a:r>
              <a:rPr lang="pt-PT" sz="2400" dirty="0" smtClean="0">
                <a:latin typeface="Calibri" pitchFamily="34" charset="0"/>
              </a:rPr>
              <a:t> intensiva e </a:t>
            </a:r>
            <a:r>
              <a:rPr lang="pt-PT" sz="2400" i="1" dirty="0" smtClean="0">
                <a:latin typeface="Calibri" pitchFamily="34" charset="0"/>
              </a:rPr>
              <a:t>Fgf9</a:t>
            </a:r>
            <a:r>
              <a:rPr lang="pt-PT" sz="2400" dirty="0" smtClean="0">
                <a:latin typeface="Calibri" pitchFamily="34" charset="0"/>
              </a:rPr>
              <a:t> mais fraca detetadas no epitélio dental.</a:t>
            </a:r>
          </a:p>
          <a:p>
            <a:pPr>
              <a:buFont typeface="Wingdings 2" pitchFamily="18" charset="2"/>
              <a:buChar char=""/>
            </a:pPr>
            <a:endParaRPr lang="pt-PT" sz="2400" dirty="0" smtClean="0">
              <a:latin typeface="Calibri" pitchFamily="34" charset="0"/>
            </a:endParaRPr>
          </a:p>
        </p:txBody>
      </p:sp>
      <p:sp>
        <p:nvSpPr>
          <p:cNvPr id="4" name="Título 1"/>
          <p:cNvSpPr>
            <a:spLocks noGrp="1"/>
          </p:cNvSpPr>
          <p:nvPr>
            <p:ph type="title"/>
          </p:nvPr>
        </p:nvSpPr>
        <p:spPr>
          <a:xfrm>
            <a:off x="457200" y="0"/>
            <a:ext cx="8229600" cy="1066800"/>
          </a:xfrm>
        </p:spPr>
        <p:txBody>
          <a:bodyPr>
            <a:normAutofit/>
          </a:bodyPr>
          <a:lstStyle/>
          <a:p>
            <a:pPr algn="ct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Fgfs</a:t>
            </a:r>
            <a:endParaRPr lang="pt-PT" sz="4100" i="1" dirty="0"/>
          </a:p>
        </p:txBody>
      </p:sp>
      <p:pic>
        <p:nvPicPr>
          <p:cNvPr id="5" name="Imagem 4" descr="Fgf8-539M Fgf8 (Mouse).jpg"/>
          <p:cNvPicPr>
            <a:picLocks noChangeAspect="1"/>
          </p:cNvPicPr>
          <p:nvPr/>
        </p:nvPicPr>
        <p:blipFill>
          <a:blip r:embed="rId3" cstate="print"/>
          <a:stretch>
            <a:fillRect/>
          </a:stretch>
        </p:blipFill>
        <p:spPr>
          <a:xfrm>
            <a:off x="4495800" y="3124200"/>
            <a:ext cx="4114800" cy="2808351"/>
          </a:xfrm>
          <a:prstGeom prst="rect">
            <a:avLst/>
          </a:prstGeom>
        </p:spPr>
      </p:pic>
      <p:sp>
        <p:nvSpPr>
          <p:cNvPr id="6" name="CaixaDeTexto 5"/>
          <p:cNvSpPr txBox="1"/>
          <p:nvPr/>
        </p:nvSpPr>
        <p:spPr>
          <a:xfrm>
            <a:off x="0" y="6396335"/>
            <a:ext cx="3733800" cy="461665"/>
          </a:xfrm>
          <a:prstGeom prst="rect">
            <a:avLst/>
          </a:prstGeom>
          <a:noFill/>
        </p:spPr>
        <p:txBody>
          <a:bodyPr wrap="square" rtlCol="0">
            <a:spAutoFit/>
          </a:bodyPr>
          <a:lstStyle/>
          <a:p>
            <a:r>
              <a:rPr lang="en-US" sz="1200" i="1" dirty="0" smtClean="0">
                <a:solidFill>
                  <a:schemeClr val="tx1">
                    <a:lumMod val="50000"/>
                    <a:lumOff val="50000"/>
                  </a:schemeClr>
                </a:solidFill>
              </a:rPr>
              <a:t>Making a tooth- growth factors, transcription factors, and stem cells</a:t>
            </a:r>
            <a:endParaRPr lang="pt-PT" sz="1200" dirty="0">
              <a:solidFill>
                <a:schemeClr val="tx1">
                  <a:lumMod val="50000"/>
                  <a:lumOff val="50000"/>
                </a:schemeClr>
              </a:solidFill>
            </a:endParaRPr>
          </a:p>
        </p:txBody>
      </p:sp>
      <p:sp>
        <p:nvSpPr>
          <p:cNvPr id="7" name="CaixaDeTexto 6"/>
          <p:cNvSpPr txBox="1"/>
          <p:nvPr/>
        </p:nvSpPr>
        <p:spPr>
          <a:xfrm>
            <a:off x="4495800" y="6010766"/>
            <a:ext cx="3657600" cy="292388"/>
          </a:xfrm>
          <a:prstGeom prst="rect">
            <a:avLst/>
          </a:prstGeom>
          <a:noFill/>
        </p:spPr>
        <p:txBody>
          <a:bodyPr wrap="square" rtlCol="0">
            <a:spAutoFit/>
          </a:bodyPr>
          <a:lstStyle/>
          <a:p>
            <a:r>
              <a:rPr lang="pt-PT" sz="1300" dirty="0" smtClean="0">
                <a:latin typeface="Calibri" pitchFamily="34" charset="0"/>
              </a:rPr>
              <a:t>Fig.10: Fibroblast Growth Factor 8 (Rato)</a:t>
            </a:r>
            <a:endParaRPr lang="pt-PT" sz="1300" dirty="0">
              <a:latin typeface="Calibri" pitchFamily="34" charset="0"/>
            </a:endParaRPr>
          </a:p>
        </p:txBody>
      </p:sp>
      <p:pic>
        <p:nvPicPr>
          <p:cNvPr id="8" name="Imagem 7"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225647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95536" y="1844824"/>
            <a:ext cx="4392488" cy="4389120"/>
          </a:xfrm>
        </p:spPr>
        <p:txBody>
          <a:bodyPr>
            <a:normAutofit/>
          </a:bodyPr>
          <a:lstStyle/>
          <a:p>
            <a:pPr>
              <a:buFont typeface="Wingdings" pitchFamily="2" charset="2"/>
              <a:buChar char="ü"/>
            </a:pPr>
            <a:r>
              <a:rPr lang="pt-PT" sz="2400" dirty="0" smtClean="0">
                <a:latin typeface="Calibri" pitchFamily="34" charset="0"/>
              </a:rPr>
              <a:t>Codifica </a:t>
            </a:r>
            <a:r>
              <a:rPr lang="pt-PT" sz="2400" dirty="0">
                <a:latin typeface="Calibri" pitchFamily="34" charset="0"/>
              </a:rPr>
              <a:t>um péptido de </a:t>
            </a:r>
            <a:r>
              <a:rPr lang="pt-PT" sz="2400" dirty="0" smtClean="0">
                <a:latin typeface="Calibri" pitchFamily="34" charset="0"/>
              </a:rPr>
              <a:t>sinalização.</a:t>
            </a:r>
          </a:p>
          <a:p>
            <a:pPr>
              <a:buFont typeface="Wingdings" pitchFamily="2" charset="2"/>
              <a:buChar char="ü"/>
            </a:pPr>
            <a:endParaRPr lang="pt-PT" sz="2400" dirty="0" smtClean="0">
              <a:latin typeface="Calibri" pitchFamily="34" charset="0"/>
            </a:endParaRPr>
          </a:p>
          <a:p>
            <a:pPr>
              <a:buFont typeface="Wingdings" pitchFamily="2" charset="2"/>
              <a:buChar char="ü"/>
            </a:pPr>
            <a:r>
              <a:rPr lang="pt-PT" sz="2400" dirty="0" smtClean="0">
                <a:latin typeface="Calibri" pitchFamily="34" charset="0"/>
              </a:rPr>
              <a:t>Regula </a:t>
            </a:r>
            <a:r>
              <a:rPr lang="pt-PT" sz="2400" dirty="0">
                <a:latin typeface="Calibri" pitchFamily="34" charset="0"/>
              </a:rPr>
              <a:t>o crescimento e determina a forma do dente. </a:t>
            </a:r>
          </a:p>
        </p:txBody>
      </p:sp>
      <p:pic>
        <p:nvPicPr>
          <p:cNvPr id="4" name="Imagem 3" descr="pmba-big.gif"/>
          <p:cNvPicPr>
            <a:picLocks noChangeAspect="1"/>
          </p:cNvPicPr>
          <p:nvPr/>
        </p:nvPicPr>
        <p:blipFill>
          <a:blip r:embed="rId3" cstate="print"/>
          <a:stretch>
            <a:fillRect/>
          </a:stretch>
        </p:blipFill>
        <p:spPr>
          <a:xfrm>
            <a:off x="8100392" y="1"/>
            <a:ext cx="1043608" cy="1018686"/>
          </a:xfrm>
          <a:prstGeom prst="rect">
            <a:avLst/>
          </a:prstGeom>
        </p:spPr>
      </p:pic>
      <p:sp>
        <p:nvSpPr>
          <p:cNvPr id="6" name="Título 1"/>
          <p:cNvSpPr>
            <a:spLocks noGrp="1"/>
          </p:cNvSpPr>
          <p:nvPr>
            <p:ph type="title"/>
          </p:nvPr>
        </p:nvSpPr>
        <p:spPr>
          <a:xfrm>
            <a:off x="457200" y="0"/>
            <a:ext cx="8229600" cy="1066800"/>
          </a:xfrm>
        </p:spPr>
        <p:txBody>
          <a:bodyPr>
            <a:normAutofit/>
          </a:bodyPr>
          <a:lstStyle/>
          <a:p>
            <a:pPr algn="ct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Sonic Hedgehog </a:t>
            </a: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a:t>
            </a: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Shh</a:t>
            </a: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a:t>
            </a:r>
            <a:endParaRPr lang="pt-PT" sz="4100" i="1" dirty="0"/>
          </a:p>
        </p:txBody>
      </p:sp>
      <p:pic>
        <p:nvPicPr>
          <p:cNvPr id="7" name="Imagem 6" descr="250px-Shh_structure.png"/>
          <p:cNvPicPr>
            <a:picLocks noChangeAspect="1"/>
          </p:cNvPicPr>
          <p:nvPr/>
        </p:nvPicPr>
        <p:blipFill>
          <a:blip r:embed="rId4" cstate="print"/>
          <a:stretch>
            <a:fillRect/>
          </a:stretch>
        </p:blipFill>
        <p:spPr>
          <a:xfrm>
            <a:off x="5292080" y="1628799"/>
            <a:ext cx="3174603" cy="3174603"/>
          </a:xfrm>
          <a:prstGeom prst="rect">
            <a:avLst/>
          </a:prstGeom>
        </p:spPr>
      </p:pic>
      <p:sp>
        <p:nvSpPr>
          <p:cNvPr id="8" name="CaixaDeTexto 7"/>
          <p:cNvSpPr txBox="1"/>
          <p:nvPr/>
        </p:nvSpPr>
        <p:spPr>
          <a:xfrm>
            <a:off x="5292080" y="4941167"/>
            <a:ext cx="3657600" cy="276999"/>
          </a:xfrm>
          <a:prstGeom prst="rect">
            <a:avLst/>
          </a:prstGeom>
          <a:noFill/>
        </p:spPr>
        <p:txBody>
          <a:bodyPr wrap="square" rtlCol="0">
            <a:spAutoFit/>
          </a:bodyPr>
          <a:lstStyle/>
          <a:p>
            <a:r>
              <a:rPr lang="pt-PT" sz="1200" dirty="0" smtClean="0">
                <a:latin typeface="Calibri" pitchFamily="34" charset="0"/>
              </a:rPr>
              <a:t>Fig.11:  Estrutura em 3D do Shh</a:t>
            </a:r>
            <a:endParaRPr lang="pt-PT" sz="1200" dirty="0">
              <a:latin typeface="Calibri" pitchFamily="34" charset="0"/>
            </a:endParaRPr>
          </a:p>
        </p:txBody>
      </p:sp>
      <p:sp>
        <p:nvSpPr>
          <p:cNvPr id="2" name="CaixaDeTexto 1"/>
          <p:cNvSpPr txBox="1"/>
          <p:nvPr/>
        </p:nvSpPr>
        <p:spPr>
          <a:xfrm>
            <a:off x="-46075" y="6396136"/>
            <a:ext cx="4474059" cy="461665"/>
          </a:xfrm>
          <a:prstGeom prst="rect">
            <a:avLst/>
          </a:prstGeom>
          <a:noFill/>
        </p:spPr>
        <p:txBody>
          <a:bodyPr wrap="square" rtlCol="0">
            <a:spAutoFit/>
          </a:bodyPr>
          <a:lstStyle/>
          <a:p>
            <a:r>
              <a:rPr lang="en-US" sz="1200" i="1" dirty="0">
                <a:solidFill>
                  <a:schemeClr val="bg1">
                    <a:lumMod val="65000"/>
                  </a:schemeClr>
                </a:solidFill>
              </a:rPr>
              <a:t>Shh signaling within the dental epithelium is necessary for cell </a:t>
            </a:r>
            <a:r>
              <a:rPr lang="en-US" sz="1200" i="1" dirty="0" smtClean="0">
                <a:solidFill>
                  <a:schemeClr val="bg1">
                    <a:lumMod val="65000"/>
                  </a:schemeClr>
                </a:solidFill>
              </a:rPr>
              <a:t>proliferation, </a:t>
            </a:r>
            <a:r>
              <a:rPr lang="pt-PT" sz="1200" i="1" dirty="0" smtClean="0">
                <a:solidFill>
                  <a:schemeClr val="bg1">
                    <a:lumMod val="65000"/>
                  </a:schemeClr>
                </a:solidFill>
              </a:rPr>
              <a:t>growth </a:t>
            </a:r>
            <a:r>
              <a:rPr lang="pt-PT" sz="1200" i="1" dirty="0">
                <a:solidFill>
                  <a:schemeClr val="bg1">
                    <a:lumMod val="65000"/>
                  </a:schemeClr>
                </a:solidFill>
              </a:rPr>
              <a:t>and </a:t>
            </a:r>
            <a:r>
              <a:rPr lang="pt-PT" sz="1200" i="1" dirty="0" smtClean="0">
                <a:solidFill>
                  <a:schemeClr val="bg1">
                    <a:lumMod val="65000"/>
                  </a:schemeClr>
                </a:solidFill>
              </a:rPr>
              <a:t>polarization 2002</a:t>
            </a:r>
            <a:endParaRPr lang="pt-PT" sz="1200" i="1" dirty="0">
              <a:solidFill>
                <a:schemeClr val="bg1">
                  <a:lumMod val="65000"/>
                </a:schemeClr>
              </a:solidFill>
            </a:endParaRPr>
          </a:p>
        </p:txBody>
      </p:sp>
    </p:spTree>
    <p:extLst>
      <p:ext uri="{BB962C8B-B14F-4D97-AF65-F5344CB8AC3E}">
        <p14:creationId xmlns:p14="http://schemas.microsoft.com/office/powerpoint/2010/main" val="124573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823" t="15198" r="46385" b="16807"/>
          <a:stretch/>
        </p:blipFill>
        <p:spPr bwMode="auto">
          <a:xfrm>
            <a:off x="1979712" y="32753"/>
            <a:ext cx="5184576" cy="630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2115" y="6581001"/>
            <a:ext cx="7812360" cy="276999"/>
          </a:xfrm>
          <a:prstGeom prst="rect">
            <a:avLst/>
          </a:prstGeom>
          <a:noFill/>
        </p:spPr>
        <p:txBody>
          <a:bodyPr wrap="square" rtlCol="0">
            <a:spAutoFit/>
          </a:bodyPr>
          <a:lstStyle/>
          <a:p>
            <a:r>
              <a:rPr lang="en-US" sz="1200" i="1" dirty="0">
                <a:solidFill>
                  <a:schemeClr val="bg1">
                    <a:lumMod val="65000"/>
                  </a:schemeClr>
                </a:solidFill>
              </a:rPr>
              <a:t>Shh signaling within the dental epithelium is necessary for cell </a:t>
            </a:r>
            <a:r>
              <a:rPr lang="en-US" sz="1200" i="1" dirty="0" smtClean="0">
                <a:solidFill>
                  <a:schemeClr val="bg1">
                    <a:lumMod val="65000"/>
                  </a:schemeClr>
                </a:solidFill>
              </a:rPr>
              <a:t>proliferation, </a:t>
            </a:r>
            <a:r>
              <a:rPr lang="pt-PT" sz="1200" i="1" dirty="0" smtClean="0">
                <a:solidFill>
                  <a:schemeClr val="bg1">
                    <a:lumMod val="65000"/>
                  </a:schemeClr>
                </a:solidFill>
              </a:rPr>
              <a:t>growth </a:t>
            </a:r>
            <a:r>
              <a:rPr lang="pt-PT" sz="1200" i="1" dirty="0">
                <a:solidFill>
                  <a:schemeClr val="bg1">
                    <a:lumMod val="65000"/>
                  </a:schemeClr>
                </a:solidFill>
              </a:rPr>
              <a:t>and </a:t>
            </a:r>
            <a:r>
              <a:rPr lang="pt-PT" sz="1200" i="1" dirty="0" smtClean="0">
                <a:solidFill>
                  <a:schemeClr val="bg1">
                    <a:lumMod val="65000"/>
                  </a:schemeClr>
                </a:solidFill>
              </a:rPr>
              <a:t>polarization 2002</a:t>
            </a:r>
            <a:endParaRPr lang="pt-PT" sz="1200" i="1" dirty="0">
              <a:solidFill>
                <a:schemeClr val="bg1">
                  <a:lumMod val="65000"/>
                </a:schemeClr>
              </a:solidFill>
            </a:endParaRPr>
          </a:p>
        </p:txBody>
      </p:sp>
      <p:pic>
        <p:nvPicPr>
          <p:cNvPr id="7" name="Imagem 6"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2" name="CaixaDeTexto 1"/>
          <p:cNvSpPr txBox="1"/>
          <p:nvPr/>
        </p:nvSpPr>
        <p:spPr>
          <a:xfrm>
            <a:off x="1979712" y="6165304"/>
            <a:ext cx="3888432" cy="276999"/>
          </a:xfrm>
          <a:prstGeom prst="rect">
            <a:avLst/>
          </a:prstGeom>
          <a:noFill/>
        </p:spPr>
        <p:txBody>
          <a:bodyPr wrap="square" rtlCol="0">
            <a:spAutoFit/>
          </a:bodyPr>
          <a:lstStyle/>
          <a:p>
            <a:r>
              <a:rPr lang="pt-PT" sz="1200" dirty="0" smtClean="0">
                <a:latin typeface="+mj-lt"/>
              </a:rPr>
              <a:t>Fig.12: Esquema mostra a expressão do Shh e respostas. </a:t>
            </a:r>
          </a:p>
        </p:txBody>
      </p:sp>
    </p:spTree>
    <p:extLst>
      <p:ext uri="{BB962C8B-B14F-4D97-AF65-F5344CB8AC3E}">
        <p14:creationId xmlns:p14="http://schemas.microsoft.com/office/powerpoint/2010/main" val="3525631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92596" y="2060848"/>
            <a:ext cx="8229600" cy="4389120"/>
          </a:xfrm>
        </p:spPr>
        <p:txBody>
          <a:bodyPr>
            <a:normAutofit/>
          </a:bodyPr>
          <a:lstStyle/>
          <a:p>
            <a:pPr>
              <a:buFont typeface="Wingdings 2" pitchFamily="18" charset="2"/>
              <a:buChar char="P"/>
            </a:pPr>
            <a:r>
              <a:rPr lang="pt-PT" sz="2400" dirty="0" smtClean="0">
                <a:latin typeface="Calibri" pitchFamily="34" charset="0"/>
              </a:rPr>
              <a:t>Grupo de molecular sinalizadoras envolvidas na </a:t>
            </a:r>
            <a:r>
              <a:rPr lang="pt-PT" sz="2400" b="1" dirty="0" smtClean="0">
                <a:latin typeface="Calibri" pitchFamily="34" charset="0"/>
              </a:rPr>
              <a:t>modelação</a:t>
            </a:r>
            <a:r>
              <a:rPr lang="pt-PT" sz="2400" dirty="0" smtClean="0">
                <a:latin typeface="Calibri" pitchFamily="34" charset="0"/>
              </a:rPr>
              <a:t>, </a:t>
            </a:r>
            <a:r>
              <a:rPr lang="pt-PT" sz="2400" b="1" dirty="0" smtClean="0">
                <a:latin typeface="Calibri" pitchFamily="34" charset="0"/>
              </a:rPr>
              <a:t>proliferação</a:t>
            </a:r>
            <a:r>
              <a:rPr lang="pt-PT" sz="2400" dirty="0" smtClean="0">
                <a:latin typeface="Calibri" pitchFamily="34" charset="0"/>
              </a:rPr>
              <a:t> e </a:t>
            </a:r>
            <a:r>
              <a:rPr lang="pt-PT" sz="2400" b="1" dirty="0" smtClean="0">
                <a:latin typeface="Calibri" pitchFamily="34" charset="0"/>
              </a:rPr>
              <a:t>diferenciação</a:t>
            </a:r>
            <a:r>
              <a:rPr lang="pt-PT" sz="2400" dirty="0" smtClean="0">
                <a:latin typeface="Calibri" pitchFamily="34" charset="0"/>
              </a:rPr>
              <a:t> de órgãos e tipos de células.</a:t>
            </a:r>
          </a:p>
          <a:p>
            <a:pPr>
              <a:buFont typeface="Wingdings 2" pitchFamily="18" charset="2"/>
              <a:buChar char="P"/>
            </a:pPr>
            <a:endParaRPr lang="pt-PT" sz="2400" dirty="0" smtClean="0">
              <a:latin typeface="Calibri" pitchFamily="34" charset="0"/>
            </a:endParaRPr>
          </a:p>
          <a:p>
            <a:pPr>
              <a:buFont typeface="Wingdings 2" pitchFamily="18" charset="2"/>
              <a:buChar char="P"/>
            </a:pPr>
            <a:r>
              <a:rPr lang="pt-PT" sz="2400" dirty="0" smtClean="0">
                <a:latin typeface="Calibri" pitchFamily="34" charset="0"/>
              </a:rPr>
              <a:t>Sinalizam através da família de recetores </a:t>
            </a:r>
            <a:r>
              <a:rPr lang="pt-PT" sz="2400" b="1" i="1" dirty="0" smtClean="0">
                <a:latin typeface="Calibri" pitchFamily="34" charset="0"/>
              </a:rPr>
              <a:t>Frizzled</a:t>
            </a:r>
            <a:r>
              <a:rPr lang="pt-PT" sz="2400" dirty="0" smtClean="0">
                <a:latin typeface="Calibri" pitchFamily="34" charset="0"/>
              </a:rPr>
              <a:t>.</a:t>
            </a:r>
            <a:endParaRPr lang="pt-PT" sz="2400" dirty="0">
              <a:latin typeface="Calibri" pitchFamily="34" charset="0"/>
            </a:endParaRPr>
          </a:p>
        </p:txBody>
      </p:sp>
      <p:sp>
        <p:nvSpPr>
          <p:cNvPr id="6" name="Título 1"/>
          <p:cNvSpPr>
            <a:spLocks noGrp="1"/>
          </p:cNvSpPr>
          <p:nvPr>
            <p:ph type="title"/>
          </p:nvPr>
        </p:nvSpPr>
        <p:spPr>
          <a:xfrm>
            <a:off x="392596" y="30481"/>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Wnt</a:t>
            </a:r>
            <a:endParaRPr lang="pt-PT" sz="4100" dirty="0"/>
          </a:p>
        </p:txBody>
      </p:sp>
      <p:pic>
        <p:nvPicPr>
          <p:cNvPr id="7" name="Imagem 6" descr="pmba-big.gif"/>
          <p:cNvPicPr>
            <a:picLocks noChangeAspect="1"/>
          </p:cNvPicPr>
          <p:nvPr/>
        </p:nvPicPr>
        <p:blipFill>
          <a:blip r:embed="rId3"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200260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92596" y="1340768"/>
            <a:ext cx="8229600" cy="5791200"/>
          </a:xfrm>
        </p:spPr>
        <p:txBody>
          <a:bodyPr>
            <a:normAutofit/>
          </a:bodyPr>
          <a:lstStyle/>
          <a:p>
            <a:pPr>
              <a:buFont typeface="Wingdings 2" pitchFamily="18" charset="2"/>
              <a:buChar char=""/>
            </a:pPr>
            <a:r>
              <a:rPr lang="pt-PT" sz="2400" dirty="0" smtClean="0">
                <a:latin typeface="Calibri" pitchFamily="34" charset="0"/>
              </a:rPr>
              <a:t>A sua expressão na lâmina dental origina os </a:t>
            </a:r>
            <a:r>
              <a:rPr lang="pt-PT" sz="2400" b="1" dirty="0" smtClean="0">
                <a:latin typeface="Calibri" pitchFamily="34" charset="0"/>
              </a:rPr>
              <a:t>dentes decíduos</a:t>
            </a:r>
            <a:r>
              <a:rPr lang="pt-PT" sz="2400" dirty="0" smtClean="0">
                <a:latin typeface="Calibri" pitchFamily="34" charset="0"/>
              </a:rPr>
              <a:t>. </a:t>
            </a:r>
          </a:p>
          <a:p>
            <a:pPr>
              <a:buFont typeface="Wingdings 2" pitchFamily="18" charset="2"/>
              <a:buChar char=""/>
            </a:pPr>
            <a:endParaRPr lang="pt-PT" sz="2400" dirty="0" smtClean="0">
              <a:latin typeface="Calibri" pitchFamily="34" charset="0"/>
            </a:endParaRPr>
          </a:p>
          <a:p>
            <a:pPr>
              <a:buFont typeface="Wingdings 2" pitchFamily="18" charset="2"/>
              <a:buChar char=""/>
            </a:pPr>
            <a:r>
              <a:rPr lang="pt-PT" sz="2400" dirty="0" smtClean="0">
                <a:latin typeface="Calibri" pitchFamily="34" charset="0"/>
              </a:rPr>
              <a:t>Funcionamento do </a:t>
            </a:r>
            <a:r>
              <a:rPr lang="pt-PT" sz="2400" i="1" dirty="0" smtClean="0">
                <a:latin typeface="Calibri" pitchFamily="34" charset="0"/>
              </a:rPr>
              <a:t>Sox2</a:t>
            </a:r>
            <a:r>
              <a:rPr lang="pt-PT" sz="2400" dirty="0" smtClean="0">
                <a:latin typeface="Calibri" pitchFamily="34" charset="0"/>
              </a:rPr>
              <a:t>  foi conservado ao longo da evolução.</a:t>
            </a:r>
          </a:p>
          <a:p>
            <a:pPr>
              <a:buFont typeface="Wingdings 2" pitchFamily="18" charset="2"/>
              <a:buChar char=""/>
            </a:pPr>
            <a:endParaRPr lang="pt-PT" sz="2400" dirty="0" smtClean="0">
              <a:latin typeface="Calibri" pitchFamily="34" charset="0"/>
            </a:endParaRPr>
          </a:p>
          <a:p>
            <a:pPr>
              <a:buFont typeface="Wingdings 2" pitchFamily="18" charset="2"/>
              <a:buChar char=""/>
            </a:pPr>
            <a:r>
              <a:rPr lang="pt-PT" sz="2400" dirty="0" smtClean="0">
                <a:latin typeface="Calibri" pitchFamily="34" charset="0"/>
              </a:rPr>
              <a:t>Marca as </a:t>
            </a:r>
            <a:r>
              <a:rPr lang="pt-PT" sz="2400" i="1" dirty="0" smtClean="0">
                <a:latin typeface="Calibri" pitchFamily="34" charset="0"/>
              </a:rPr>
              <a:t>stem cells </a:t>
            </a:r>
            <a:r>
              <a:rPr lang="pt-PT" sz="2400" dirty="0" smtClean="0">
                <a:latin typeface="Calibri" pitchFamily="34" charset="0"/>
              </a:rPr>
              <a:t>do epitélio no incisivo do rato.</a:t>
            </a:r>
          </a:p>
          <a:p>
            <a:pPr>
              <a:buFont typeface="Wingdings 2" pitchFamily="18" charset="2"/>
              <a:buChar char=""/>
            </a:pPr>
            <a:endParaRPr lang="pt-PT" sz="2400" dirty="0" smtClean="0">
              <a:latin typeface="Calibri" pitchFamily="34" charset="0"/>
            </a:endParaRPr>
          </a:p>
          <a:p>
            <a:pPr>
              <a:buFont typeface="Wingdings 2" pitchFamily="18" charset="2"/>
              <a:buChar char=""/>
            </a:pPr>
            <a:r>
              <a:rPr lang="pt-PT" sz="2400" dirty="0" smtClean="0">
                <a:latin typeface="Calibri" pitchFamily="34" charset="0"/>
              </a:rPr>
              <a:t>Deleções resultam na expansão do epitélio da lâmina dental.</a:t>
            </a:r>
            <a:endParaRPr lang="pt-PT" sz="2400" dirty="0">
              <a:latin typeface="Calibri" pitchFamily="34" charset="0"/>
            </a:endParaRPr>
          </a:p>
        </p:txBody>
      </p:sp>
      <p:sp>
        <p:nvSpPr>
          <p:cNvPr id="4"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Sox2</a:t>
            </a:r>
            <a:endParaRPr lang="pt-PT" sz="4100" dirty="0"/>
          </a:p>
        </p:txBody>
      </p:sp>
      <p:sp>
        <p:nvSpPr>
          <p:cNvPr id="5" name="CaixaDeTexto 4"/>
          <p:cNvSpPr txBox="1"/>
          <p:nvPr/>
        </p:nvSpPr>
        <p:spPr>
          <a:xfrm>
            <a:off x="0" y="6396335"/>
            <a:ext cx="3733800" cy="461665"/>
          </a:xfrm>
          <a:prstGeom prst="rect">
            <a:avLst/>
          </a:prstGeom>
          <a:noFill/>
        </p:spPr>
        <p:txBody>
          <a:bodyPr wrap="square" rtlCol="0">
            <a:spAutoFit/>
          </a:bodyPr>
          <a:lstStyle/>
          <a:p>
            <a:r>
              <a:rPr lang="en-US" sz="1200" i="1" dirty="0" smtClean="0">
                <a:solidFill>
                  <a:schemeClr val="tx1">
                    <a:lumMod val="50000"/>
                    <a:lumOff val="50000"/>
                  </a:schemeClr>
                </a:solidFill>
                <a:latin typeface="Calibri" pitchFamily="34" charset="0"/>
              </a:rPr>
              <a:t>Sox2 marks epithelial competence to generate teeth in mammals and reptiles</a:t>
            </a:r>
            <a:endParaRPr lang="pt-PT" sz="1200" dirty="0">
              <a:solidFill>
                <a:schemeClr val="tx1">
                  <a:lumMod val="50000"/>
                  <a:lumOff val="50000"/>
                </a:schemeClr>
              </a:solidFill>
              <a:latin typeface="Calibri" pitchFamily="34" charset="0"/>
            </a:endParaRPr>
          </a:p>
        </p:txBody>
      </p:sp>
      <p:pic>
        <p:nvPicPr>
          <p:cNvPr id="6" name="Imagem 5" descr="250px-Protein_SOX2_PDB_1gt0.png"/>
          <p:cNvPicPr>
            <a:picLocks noChangeAspect="1"/>
          </p:cNvPicPr>
          <p:nvPr/>
        </p:nvPicPr>
        <p:blipFill>
          <a:blip r:embed="rId3" cstate="print"/>
          <a:stretch>
            <a:fillRect/>
          </a:stretch>
        </p:blipFill>
        <p:spPr>
          <a:xfrm>
            <a:off x="5466184" y="4235845"/>
            <a:ext cx="3174603" cy="2006349"/>
          </a:xfrm>
          <a:prstGeom prst="rect">
            <a:avLst/>
          </a:prstGeom>
        </p:spPr>
      </p:pic>
      <p:sp>
        <p:nvSpPr>
          <p:cNvPr id="7" name="CaixaDeTexto 6"/>
          <p:cNvSpPr txBox="1"/>
          <p:nvPr/>
        </p:nvSpPr>
        <p:spPr>
          <a:xfrm>
            <a:off x="5466184" y="6242194"/>
            <a:ext cx="3657600" cy="292388"/>
          </a:xfrm>
          <a:prstGeom prst="rect">
            <a:avLst/>
          </a:prstGeom>
          <a:noFill/>
        </p:spPr>
        <p:txBody>
          <a:bodyPr wrap="square" rtlCol="0">
            <a:spAutoFit/>
          </a:bodyPr>
          <a:lstStyle/>
          <a:p>
            <a:r>
              <a:rPr lang="pt-PT" sz="1300" dirty="0" smtClean="0">
                <a:latin typeface="Calibri" pitchFamily="34" charset="0"/>
              </a:rPr>
              <a:t>Fig.13: </a:t>
            </a:r>
            <a:r>
              <a:rPr lang="pt-PT" sz="1200" dirty="0" smtClean="0">
                <a:latin typeface="Calibri" pitchFamily="34" charset="0"/>
              </a:rPr>
              <a:t>SRY (sex determining region Y)-box 2</a:t>
            </a:r>
            <a:endParaRPr lang="pt-PT" sz="1200" dirty="0">
              <a:latin typeface="Calibri" pitchFamily="34" charset="0"/>
            </a:endParaRPr>
          </a:p>
        </p:txBody>
      </p:sp>
      <p:pic>
        <p:nvPicPr>
          <p:cNvPr id="8" name="Imagem 7"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2118319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04390" y="1920542"/>
            <a:ext cx="3375521" cy="4244762"/>
          </a:xfrm>
        </p:spPr>
        <p:txBody>
          <a:bodyPr>
            <a:normAutofit/>
          </a:bodyPr>
          <a:lstStyle/>
          <a:p>
            <a:pPr>
              <a:buFont typeface="Wingdings 2" pitchFamily="18" charset="2"/>
              <a:buChar char="P"/>
            </a:pPr>
            <a:r>
              <a:rPr lang="pt-PT" sz="2400" dirty="0" smtClean="0">
                <a:latin typeface="Calibri" pitchFamily="34" charset="0"/>
              </a:rPr>
              <a:t>Papel </a:t>
            </a:r>
            <a:r>
              <a:rPr lang="pt-PT" sz="2400" dirty="0">
                <a:latin typeface="Calibri" pitchFamily="34" charset="0"/>
              </a:rPr>
              <a:t>crucial na especificação </a:t>
            </a:r>
            <a:r>
              <a:rPr lang="pt-PT" sz="2400" dirty="0" smtClean="0">
                <a:latin typeface="Calibri" pitchFamily="34" charset="0"/>
              </a:rPr>
              <a:t>da célula </a:t>
            </a:r>
            <a:r>
              <a:rPr lang="pt-PT" sz="2400" dirty="0">
                <a:latin typeface="Calibri" pitchFamily="34" charset="0"/>
              </a:rPr>
              <a:t>e posicionamento durante o desenvolvimento </a:t>
            </a:r>
            <a:r>
              <a:rPr lang="pt-PT" sz="2400" dirty="0" smtClean="0">
                <a:latin typeface="Calibri" pitchFamily="34" charset="0"/>
              </a:rPr>
              <a:t>embrionário.</a:t>
            </a:r>
            <a:endParaRPr lang="pt-PT" sz="2400" dirty="0">
              <a:latin typeface="Calibri" pitchFamily="34" charset="0"/>
            </a:endParaRPr>
          </a:p>
        </p:txBody>
      </p:sp>
      <p:sp>
        <p:nvSpPr>
          <p:cNvPr id="4" name="AutoShape 2" descr="https://encrypted-tbn1.gstatic.com/images?q=tbn:ANd9GcRLBJgZrj7tx_VRKBNlBNILhX-nglAeE7suwD9L9OCXYMa8gVAO"/>
          <p:cNvSpPr>
            <a:spLocks noChangeAspect="1" noChangeArrowheads="1"/>
          </p:cNvSpPr>
          <p:nvPr/>
        </p:nvSpPr>
        <p:spPr bwMode="auto">
          <a:xfrm>
            <a:off x="155575" y="-1766888"/>
            <a:ext cx="3810000" cy="3695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6" name="Picture 2" descr="http://www.scielo.br/img/revistas/dpress/v12n1/a06fig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060848"/>
            <a:ext cx="4523797" cy="3455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CaixaDeTexto 4"/>
          <p:cNvSpPr txBox="1"/>
          <p:nvPr/>
        </p:nvSpPr>
        <p:spPr>
          <a:xfrm>
            <a:off x="4075138" y="5691728"/>
            <a:ext cx="5023141" cy="276999"/>
          </a:xfrm>
          <a:prstGeom prst="rect">
            <a:avLst/>
          </a:prstGeom>
          <a:noFill/>
        </p:spPr>
        <p:txBody>
          <a:bodyPr wrap="square" rtlCol="0">
            <a:spAutoFit/>
          </a:bodyPr>
          <a:lstStyle/>
          <a:p>
            <a:r>
              <a:rPr lang="pt-PT" sz="1200" dirty="0" smtClean="0">
                <a:latin typeface="Calibri" pitchFamily="34" charset="0"/>
              </a:rPr>
              <a:t>Fig.14: Vários fatores que influenciam diretamente a formação dos dentes.</a:t>
            </a:r>
            <a:endParaRPr lang="pt-PT" sz="1200" dirty="0">
              <a:latin typeface="Calibri" pitchFamily="34" charset="0"/>
            </a:endParaRPr>
          </a:p>
        </p:txBody>
      </p:sp>
      <p:pic>
        <p:nvPicPr>
          <p:cNvPr id="7" name="Imagem 6"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9"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Genes Homeobox</a:t>
            </a:r>
            <a:endParaRPr lang="pt-PT" sz="4100" dirty="0"/>
          </a:p>
        </p:txBody>
      </p:sp>
      <p:sp>
        <p:nvSpPr>
          <p:cNvPr id="2" name="CaixaDeTexto 1"/>
          <p:cNvSpPr txBox="1"/>
          <p:nvPr/>
        </p:nvSpPr>
        <p:spPr>
          <a:xfrm>
            <a:off x="-12477" y="6396335"/>
            <a:ext cx="5448573" cy="461665"/>
          </a:xfrm>
          <a:prstGeom prst="rect">
            <a:avLst/>
          </a:prstGeom>
          <a:noFill/>
        </p:spPr>
        <p:txBody>
          <a:bodyPr wrap="square" rtlCol="0">
            <a:spAutoFit/>
          </a:bodyPr>
          <a:lstStyle/>
          <a:p>
            <a:pPr lvl="0"/>
            <a:r>
              <a:rPr lang="pt-PT" sz="1200" i="1" dirty="0">
                <a:solidFill>
                  <a:schemeClr val="bg1">
                    <a:lumMod val="65000"/>
                  </a:schemeClr>
                </a:solidFill>
              </a:rPr>
              <a:t>Papel dos genes homeobox na padronização, especificação e diferenciação dos apêndices ectodérmicos em mamíferos (2009</a:t>
            </a:r>
            <a:r>
              <a:rPr lang="pt-PT" sz="1200" i="1" dirty="0" smtClean="0">
                <a:solidFill>
                  <a:schemeClr val="bg1">
                    <a:lumMod val="65000"/>
                  </a:schemeClr>
                </a:solidFill>
              </a:rPr>
              <a:t>)</a:t>
            </a:r>
            <a:endParaRPr lang="pt-PT" sz="1200" i="1" dirty="0">
              <a:solidFill>
                <a:schemeClr val="bg1">
                  <a:lumMod val="65000"/>
                </a:schemeClr>
              </a:solidFill>
            </a:endParaRPr>
          </a:p>
        </p:txBody>
      </p:sp>
    </p:spTree>
    <p:extLst>
      <p:ext uri="{BB962C8B-B14F-4D97-AF65-F5344CB8AC3E}">
        <p14:creationId xmlns:p14="http://schemas.microsoft.com/office/powerpoint/2010/main" val="71485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1340768"/>
            <a:ext cx="8229600" cy="4389120"/>
          </a:xfrm>
        </p:spPr>
        <p:txBody>
          <a:bodyPr>
            <a:normAutofit/>
          </a:bodyPr>
          <a:lstStyle/>
          <a:p>
            <a:pPr>
              <a:buFont typeface="Wingdings" pitchFamily="2" charset="2"/>
              <a:buChar char="ü"/>
            </a:pPr>
            <a:r>
              <a:rPr lang="pt-PT" sz="2400" dirty="0" smtClean="0">
                <a:latin typeface="Calibri" pitchFamily="34" charset="0"/>
              </a:rPr>
              <a:t>Msx1 </a:t>
            </a:r>
            <a:r>
              <a:rPr lang="pt-PT" sz="2400" dirty="0">
                <a:latin typeface="Calibri" pitchFamily="34" charset="0"/>
              </a:rPr>
              <a:t>é expresso no mesênquima </a:t>
            </a:r>
            <a:r>
              <a:rPr lang="pt-PT" sz="2400" dirty="0" smtClean="0">
                <a:latin typeface="Calibri" pitchFamily="34" charset="0"/>
              </a:rPr>
              <a:t>até </a:t>
            </a:r>
            <a:r>
              <a:rPr lang="pt-PT" sz="2400" dirty="0">
                <a:latin typeface="Calibri" pitchFamily="34" charset="0"/>
              </a:rPr>
              <a:t>ao início</a:t>
            </a:r>
            <a:r>
              <a:rPr lang="pt-PT" sz="2400" b="1" dirty="0">
                <a:latin typeface="Calibri" pitchFamily="34" charset="0"/>
              </a:rPr>
              <a:t> </a:t>
            </a:r>
            <a:r>
              <a:rPr lang="pt-PT" sz="2400" dirty="0" smtClean="0">
                <a:latin typeface="Calibri" pitchFamily="34" charset="0"/>
              </a:rPr>
              <a:t>da </a:t>
            </a:r>
            <a:r>
              <a:rPr lang="pt-PT" sz="2400" dirty="0" smtClean="0">
                <a:latin typeface="Calibri" pitchFamily="34" charset="0"/>
              </a:rPr>
              <a:t>fase campânula.</a:t>
            </a:r>
            <a:endParaRPr lang="pt-PT" sz="2400" dirty="0" smtClean="0">
              <a:latin typeface="Calibri" pitchFamily="34" charset="0"/>
            </a:endParaRPr>
          </a:p>
          <a:p>
            <a:pPr>
              <a:buFont typeface="Wingdings" pitchFamily="2" charset="2"/>
              <a:buChar char="ü"/>
            </a:pPr>
            <a:r>
              <a:rPr lang="pt-PT" sz="2400" dirty="0" smtClean="0">
                <a:latin typeface="Calibri" pitchFamily="34" charset="0"/>
              </a:rPr>
              <a:t>Inibem o contínuo </a:t>
            </a:r>
            <a:r>
              <a:rPr lang="pt-PT" sz="2400" dirty="0">
                <a:latin typeface="Calibri" pitchFamily="34" charset="0"/>
              </a:rPr>
              <a:t>desenvolvimento do primeiro e do segundo </a:t>
            </a:r>
            <a:r>
              <a:rPr lang="pt-PT" sz="2400" dirty="0" smtClean="0">
                <a:latin typeface="Calibri" pitchFamily="34" charset="0"/>
              </a:rPr>
              <a:t>molares.</a:t>
            </a:r>
            <a:endParaRPr lang="pt-PT" sz="2400" dirty="0">
              <a:latin typeface="Calibri" pitchFamily="34" charset="0"/>
            </a:endParaRPr>
          </a:p>
        </p:txBody>
      </p:sp>
      <p:pic>
        <p:nvPicPr>
          <p:cNvPr id="4" name="Imagem 3" descr="pmba-big.gif"/>
          <p:cNvPicPr>
            <a:picLocks noChangeAspect="1"/>
          </p:cNvPicPr>
          <p:nvPr/>
        </p:nvPicPr>
        <p:blipFill>
          <a:blip r:embed="rId3" cstate="print"/>
          <a:stretch>
            <a:fillRect/>
          </a:stretch>
        </p:blipFill>
        <p:spPr>
          <a:xfrm>
            <a:off x="8100392" y="1"/>
            <a:ext cx="1043608" cy="1018686"/>
          </a:xfrm>
          <a:prstGeom prst="rect">
            <a:avLst/>
          </a:prstGeom>
        </p:spPr>
      </p:pic>
      <p:sp>
        <p:nvSpPr>
          <p:cNvPr id="6"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Genes </a:t>
            </a: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Msx</a:t>
            </a:r>
            <a:endParaRPr lang="pt-PT" sz="4100" i="1" dirty="0"/>
          </a:p>
        </p:txBody>
      </p:sp>
      <p:pic>
        <p:nvPicPr>
          <p:cNvPr id="7" name="Picture 2" descr="http://www.scielo.br/img/revistas/dpress/v11n2/a03fig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596" y="2564904"/>
            <a:ext cx="5976664" cy="4130601"/>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3848" y="6021288"/>
            <a:ext cx="2312876" cy="830997"/>
          </a:xfrm>
          <a:prstGeom prst="rect">
            <a:avLst/>
          </a:prstGeom>
          <a:noFill/>
        </p:spPr>
        <p:txBody>
          <a:bodyPr wrap="square" rtlCol="0">
            <a:spAutoFit/>
          </a:bodyPr>
          <a:lstStyle/>
          <a:p>
            <a:r>
              <a:rPr lang="en-US" sz="1200" i="1" dirty="0">
                <a:solidFill>
                  <a:schemeClr val="bg1">
                    <a:lumMod val="65000"/>
                  </a:schemeClr>
                </a:solidFill>
              </a:rPr>
              <a:t>Role of homeobox genes in the patterning, specification and</a:t>
            </a:r>
          </a:p>
          <a:p>
            <a:r>
              <a:rPr lang="en-US" sz="1200" i="1" dirty="0">
                <a:solidFill>
                  <a:schemeClr val="bg1">
                    <a:lumMod val="65000"/>
                  </a:schemeClr>
                </a:solidFill>
              </a:rPr>
              <a:t>differentiation of ectodermal appendages in </a:t>
            </a:r>
            <a:r>
              <a:rPr lang="en-US" sz="1200" i="1" dirty="0" smtClean="0">
                <a:solidFill>
                  <a:schemeClr val="bg1">
                    <a:lumMod val="65000"/>
                  </a:schemeClr>
                </a:solidFill>
              </a:rPr>
              <a:t>mammals</a:t>
            </a:r>
            <a:r>
              <a:rPr lang="pt-PT" sz="1200" i="1" dirty="0" smtClean="0">
                <a:solidFill>
                  <a:schemeClr val="bg1">
                    <a:lumMod val="65000"/>
                  </a:schemeClr>
                </a:solidFill>
              </a:rPr>
              <a:t> 2008</a:t>
            </a:r>
            <a:endParaRPr lang="pt-PT" sz="1200" i="1" dirty="0">
              <a:solidFill>
                <a:schemeClr val="bg1">
                  <a:lumMod val="65000"/>
                </a:schemeClr>
              </a:solidFill>
            </a:endParaRPr>
          </a:p>
        </p:txBody>
      </p:sp>
      <p:sp>
        <p:nvSpPr>
          <p:cNvPr id="8" name="CaixaDeTexto 7"/>
          <p:cNvSpPr txBox="1"/>
          <p:nvPr/>
        </p:nvSpPr>
        <p:spPr>
          <a:xfrm>
            <a:off x="2202828" y="6298286"/>
            <a:ext cx="656340" cy="276999"/>
          </a:xfrm>
          <a:prstGeom prst="rect">
            <a:avLst/>
          </a:prstGeom>
          <a:solidFill>
            <a:schemeClr val="accent2">
              <a:lumMod val="75000"/>
            </a:schemeClr>
          </a:solidFill>
        </p:spPr>
        <p:txBody>
          <a:bodyPr wrap="square" rtlCol="0">
            <a:spAutoFit/>
          </a:bodyPr>
          <a:lstStyle/>
          <a:p>
            <a:r>
              <a:rPr lang="pt-PT" sz="1200" dirty="0" smtClean="0">
                <a:latin typeface="+mj-lt"/>
              </a:rPr>
              <a:t>Fig.15:</a:t>
            </a:r>
            <a:endParaRPr lang="pt-PT" sz="1200" dirty="0">
              <a:latin typeface="+mj-lt"/>
            </a:endParaRPr>
          </a:p>
        </p:txBody>
      </p:sp>
    </p:spTree>
    <p:extLst>
      <p:ext uri="{BB962C8B-B14F-4D97-AF65-F5344CB8AC3E}">
        <p14:creationId xmlns:p14="http://schemas.microsoft.com/office/powerpoint/2010/main" val="2445160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556792"/>
            <a:ext cx="8229600" cy="4767808"/>
          </a:xfrm>
        </p:spPr>
        <p:txBody>
          <a:bodyPr>
            <a:normAutofit/>
          </a:bodyPr>
          <a:lstStyle/>
          <a:p>
            <a:pPr>
              <a:buFont typeface="Wingdings" pitchFamily="2" charset="2"/>
              <a:buChar char="ü"/>
            </a:pPr>
            <a:r>
              <a:rPr lang="pt-PT" sz="2400" dirty="0" smtClean="0">
                <a:latin typeface="Calibri" pitchFamily="34" charset="0"/>
              </a:rPr>
              <a:t>Envolvidos </a:t>
            </a:r>
            <a:r>
              <a:rPr lang="pt-PT" sz="2400" dirty="0">
                <a:latin typeface="Calibri" pitchFamily="34" charset="0"/>
              </a:rPr>
              <a:t>na morfogénese do </a:t>
            </a:r>
            <a:r>
              <a:rPr lang="pt-PT" sz="2400" dirty="0" smtClean="0">
                <a:latin typeface="Calibri" pitchFamily="34" charset="0"/>
              </a:rPr>
              <a:t>dente.</a:t>
            </a:r>
          </a:p>
          <a:p>
            <a:pPr>
              <a:buFont typeface="Wingdings" pitchFamily="2" charset="2"/>
              <a:buChar char="ü"/>
            </a:pPr>
            <a:r>
              <a:rPr lang="pt-PT" sz="2400" dirty="0" smtClean="0">
                <a:latin typeface="Calibri" pitchFamily="34" charset="0"/>
              </a:rPr>
              <a:t>A supressão destes genes resulta na ausência de molares superiores.</a:t>
            </a:r>
          </a:p>
        </p:txBody>
      </p:sp>
      <p:pic>
        <p:nvPicPr>
          <p:cNvPr id="4" name="Imagem 3" descr="pmba-big.gif"/>
          <p:cNvPicPr>
            <a:picLocks noChangeAspect="1"/>
          </p:cNvPicPr>
          <p:nvPr/>
        </p:nvPicPr>
        <p:blipFill>
          <a:blip r:embed="rId3" cstate="print"/>
          <a:stretch>
            <a:fillRect/>
          </a:stretch>
        </p:blipFill>
        <p:spPr>
          <a:xfrm>
            <a:off x="8100392" y="1"/>
            <a:ext cx="1043608" cy="1018686"/>
          </a:xfrm>
          <a:prstGeom prst="rect">
            <a:avLst/>
          </a:prstGeom>
        </p:spPr>
      </p:pic>
      <p:sp>
        <p:nvSpPr>
          <p:cNvPr id="6"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Genes </a:t>
            </a: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Dlx</a:t>
            </a:r>
            <a:endParaRPr lang="pt-PT" sz="4100" i="1" dirty="0"/>
          </a:p>
        </p:txBody>
      </p:sp>
      <p:pic>
        <p:nvPicPr>
          <p:cNvPr id="7" name="Imagem 6" descr="clinica-dibujo-14.jpg"/>
          <p:cNvPicPr>
            <a:picLocks noChangeAspect="1"/>
          </p:cNvPicPr>
          <p:nvPr/>
        </p:nvPicPr>
        <p:blipFill>
          <a:blip r:embed="rId4" cstate="print"/>
          <a:stretch>
            <a:fillRect/>
          </a:stretch>
        </p:blipFill>
        <p:spPr>
          <a:xfrm>
            <a:off x="2324100" y="2861265"/>
            <a:ext cx="4495800" cy="3228975"/>
          </a:xfrm>
          <a:prstGeom prst="rect">
            <a:avLst/>
          </a:prstGeom>
        </p:spPr>
      </p:pic>
      <p:sp>
        <p:nvSpPr>
          <p:cNvPr id="8" name="Fluxograma: convolução 7"/>
          <p:cNvSpPr/>
          <p:nvPr/>
        </p:nvSpPr>
        <p:spPr>
          <a:xfrm>
            <a:off x="4283968" y="5733256"/>
            <a:ext cx="288032" cy="28803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Fluxograma: convolução 8"/>
          <p:cNvSpPr/>
          <p:nvPr/>
        </p:nvSpPr>
        <p:spPr>
          <a:xfrm>
            <a:off x="4572000" y="5787112"/>
            <a:ext cx="288032" cy="28803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Fluxograma: convolução 9"/>
          <p:cNvSpPr/>
          <p:nvPr/>
        </p:nvSpPr>
        <p:spPr>
          <a:xfrm>
            <a:off x="4922520" y="5733256"/>
            <a:ext cx="288032" cy="288032"/>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p:cNvSpPr txBox="1"/>
          <p:nvPr/>
        </p:nvSpPr>
        <p:spPr>
          <a:xfrm>
            <a:off x="6819900" y="5792628"/>
            <a:ext cx="3600400" cy="276999"/>
          </a:xfrm>
          <a:prstGeom prst="rect">
            <a:avLst/>
          </a:prstGeom>
          <a:noFill/>
        </p:spPr>
        <p:txBody>
          <a:bodyPr wrap="square" rtlCol="0">
            <a:spAutoFit/>
          </a:bodyPr>
          <a:lstStyle/>
          <a:p>
            <a:r>
              <a:rPr lang="pt-PT" sz="1200" dirty="0" smtClean="0">
                <a:latin typeface="Calibri" pitchFamily="34" charset="0"/>
              </a:rPr>
              <a:t>Fig.16: Supressão dos molares.</a:t>
            </a:r>
            <a:endParaRPr lang="pt-PT" sz="1200" dirty="0">
              <a:latin typeface="Calibri" pitchFamily="34" charset="0"/>
            </a:endParaRPr>
          </a:p>
        </p:txBody>
      </p:sp>
      <p:sp>
        <p:nvSpPr>
          <p:cNvPr id="12" name="CaixaDeTexto 11"/>
          <p:cNvSpPr txBox="1"/>
          <p:nvPr/>
        </p:nvSpPr>
        <p:spPr>
          <a:xfrm>
            <a:off x="0" y="6211669"/>
            <a:ext cx="3635896" cy="646331"/>
          </a:xfrm>
          <a:prstGeom prst="rect">
            <a:avLst/>
          </a:prstGeom>
          <a:noFill/>
        </p:spPr>
        <p:txBody>
          <a:bodyPr wrap="square" rtlCol="0">
            <a:spAutoFit/>
          </a:bodyPr>
          <a:lstStyle/>
          <a:p>
            <a:r>
              <a:rPr lang="en-US" sz="1200" i="1" dirty="0">
                <a:solidFill>
                  <a:schemeClr val="bg1">
                    <a:lumMod val="65000"/>
                  </a:schemeClr>
                </a:solidFill>
              </a:rPr>
              <a:t>Role of homeobox genes in the patterning, specification </a:t>
            </a:r>
            <a:r>
              <a:rPr lang="en-US" sz="1200" i="1" dirty="0" smtClean="0">
                <a:solidFill>
                  <a:schemeClr val="bg1">
                    <a:lumMod val="65000"/>
                  </a:schemeClr>
                </a:solidFill>
              </a:rPr>
              <a:t>and differentiation </a:t>
            </a:r>
            <a:r>
              <a:rPr lang="en-US" sz="1200" i="1" dirty="0">
                <a:solidFill>
                  <a:schemeClr val="bg1">
                    <a:lumMod val="65000"/>
                  </a:schemeClr>
                </a:solidFill>
              </a:rPr>
              <a:t>of ectodermal appendages in </a:t>
            </a:r>
            <a:r>
              <a:rPr lang="en-US" sz="1200" i="1" dirty="0" smtClean="0">
                <a:solidFill>
                  <a:schemeClr val="bg1">
                    <a:lumMod val="65000"/>
                  </a:schemeClr>
                </a:solidFill>
              </a:rPr>
              <a:t>mammals</a:t>
            </a:r>
            <a:r>
              <a:rPr lang="pt-PT" sz="1200" i="1" dirty="0" smtClean="0">
                <a:solidFill>
                  <a:schemeClr val="bg1">
                    <a:lumMod val="65000"/>
                  </a:schemeClr>
                </a:solidFill>
              </a:rPr>
              <a:t> 2008</a:t>
            </a:r>
            <a:endParaRPr lang="pt-PT" sz="1200" i="1" dirty="0">
              <a:solidFill>
                <a:schemeClr val="bg1">
                  <a:lumMod val="65000"/>
                </a:schemeClr>
              </a:solidFill>
            </a:endParaRPr>
          </a:p>
        </p:txBody>
      </p:sp>
    </p:spTree>
    <p:extLst>
      <p:ext uri="{BB962C8B-B14F-4D97-AF65-F5344CB8AC3E}">
        <p14:creationId xmlns:p14="http://schemas.microsoft.com/office/powerpoint/2010/main" val="225496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Lâminas Dentárias</a:t>
            </a:r>
            <a:endParaRPr lang="pt-PT" sz="4100" dirty="0"/>
          </a:p>
        </p:txBody>
      </p:sp>
      <p:pic>
        <p:nvPicPr>
          <p:cNvPr id="2050" name="Picture 2" descr="C:\Users\Ana\Desktop\FIG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556135"/>
            <a:ext cx="464168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a\Desktop\FIG20 - Cóp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132990"/>
            <a:ext cx="3200400" cy="18796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195736" y="5877272"/>
            <a:ext cx="5904656" cy="276999"/>
          </a:xfrm>
          <a:prstGeom prst="rect">
            <a:avLst/>
          </a:prstGeom>
          <a:noFill/>
        </p:spPr>
        <p:txBody>
          <a:bodyPr wrap="square" rtlCol="0">
            <a:spAutoFit/>
          </a:bodyPr>
          <a:lstStyle/>
          <a:p>
            <a:r>
              <a:rPr lang="pt-PT" sz="1200" dirty="0" smtClean="0"/>
              <a:t>Fig.17: Localização das lâminas durante a formação dentária.</a:t>
            </a:r>
            <a:endParaRPr lang="pt-PT" sz="1200" dirty="0"/>
          </a:p>
        </p:txBody>
      </p:sp>
      <p:pic>
        <p:nvPicPr>
          <p:cNvPr id="8" name="Imagem 7" descr="pmba-big.gif"/>
          <p:cNvPicPr>
            <a:picLocks noChangeAspect="1"/>
          </p:cNvPicPr>
          <p:nvPr/>
        </p:nvPicPr>
        <p:blipFill>
          <a:blip r:embed="rId5" cstate="print"/>
          <a:stretch>
            <a:fillRect/>
          </a:stretch>
        </p:blipFill>
        <p:spPr>
          <a:xfrm>
            <a:off x="8100392" y="-27384"/>
            <a:ext cx="1043608" cy="1018686"/>
          </a:xfrm>
          <a:prstGeom prst="rect">
            <a:avLst/>
          </a:prstGeom>
        </p:spPr>
      </p:pic>
      <p:sp>
        <p:nvSpPr>
          <p:cNvPr id="9" name="CaixaDeTexto 8"/>
          <p:cNvSpPr txBox="1"/>
          <p:nvPr/>
        </p:nvSpPr>
        <p:spPr>
          <a:xfrm>
            <a:off x="0" y="6396335"/>
            <a:ext cx="3733800" cy="461665"/>
          </a:xfrm>
          <a:prstGeom prst="rect">
            <a:avLst/>
          </a:prstGeom>
          <a:noFill/>
        </p:spPr>
        <p:txBody>
          <a:bodyPr wrap="square" rtlCol="0">
            <a:spAutoFit/>
          </a:bodyPr>
          <a:lstStyle/>
          <a:p>
            <a:r>
              <a:rPr lang="en-US" sz="1200" i="1" dirty="0" smtClean="0">
                <a:solidFill>
                  <a:schemeClr val="tx1">
                    <a:lumMod val="50000"/>
                    <a:lumOff val="50000"/>
                  </a:schemeClr>
                </a:solidFill>
                <a:latin typeface="Calibri" pitchFamily="34" charset="0"/>
              </a:rPr>
              <a:t>Sox2 marks epithelial competence to generate teeth in mammals and reptiles</a:t>
            </a:r>
            <a:endParaRPr lang="pt-PT" sz="1200" dirty="0">
              <a:solidFill>
                <a:schemeClr val="tx1">
                  <a:lumMod val="50000"/>
                  <a:lumOff val="50000"/>
                </a:schemeClr>
              </a:solidFill>
              <a:latin typeface="Calibri" pitchFamily="34" charset="0"/>
            </a:endParaRPr>
          </a:p>
        </p:txBody>
      </p:sp>
    </p:spTree>
    <p:extLst>
      <p:ext uri="{BB962C8B-B14F-4D97-AF65-F5344CB8AC3E}">
        <p14:creationId xmlns:p14="http://schemas.microsoft.com/office/powerpoint/2010/main" val="835144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219200"/>
            <a:ext cx="8229600" cy="5638800"/>
          </a:xfrm>
        </p:spPr>
        <p:txBody>
          <a:bodyPr>
            <a:normAutofit/>
          </a:bodyPr>
          <a:lstStyle/>
          <a:p>
            <a:pPr>
              <a:buNone/>
            </a:pPr>
            <a:r>
              <a:rPr lang="pt-PT" sz="2800" b="1" dirty="0" smtClean="0">
                <a:latin typeface="Calibri" pitchFamily="34" charset="0"/>
              </a:rPr>
              <a:t>Primária</a:t>
            </a:r>
            <a:endParaRPr lang="pt-PT" sz="2800" dirty="0" smtClean="0">
              <a:latin typeface="Calibri" pitchFamily="34" charset="0"/>
            </a:endParaRPr>
          </a:p>
          <a:p>
            <a:pPr>
              <a:buFont typeface="Wingdings" pitchFamily="2" charset="2"/>
              <a:buChar char="ü"/>
            </a:pPr>
            <a:r>
              <a:rPr lang="pt-PT" sz="2400" dirty="0" smtClean="0">
                <a:latin typeface="Calibri" pitchFamily="34" charset="0"/>
              </a:rPr>
              <a:t>Primeiro sinal de desenvolvimento dentário.</a:t>
            </a:r>
          </a:p>
          <a:p>
            <a:pPr>
              <a:buFont typeface="Wingdings" pitchFamily="2" charset="2"/>
              <a:buChar char="ü"/>
            </a:pPr>
            <a:r>
              <a:rPr lang="pt-PT" sz="2400" i="1" dirty="0" smtClean="0">
                <a:latin typeface="Calibri" pitchFamily="34" charset="0"/>
              </a:rPr>
              <a:t>Sox2</a:t>
            </a:r>
            <a:r>
              <a:rPr lang="pt-PT" sz="2400" dirty="0" smtClean="0">
                <a:latin typeface="Calibri" pitchFamily="34" charset="0"/>
              </a:rPr>
              <a:t> está aqui presente.</a:t>
            </a:r>
            <a:br>
              <a:rPr lang="pt-PT" sz="2400" dirty="0" smtClean="0">
                <a:latin typeface="Calibri" pitchFamily="34" charset="0"/>
              </a:rPr>
            </a:br>
            <a:endParaRPr lang="pt-PT" sz="2400" dirty="0" smtClean="0">
              <a:latin typeface="Calibri" pitchFamily="34" charset="0"/>
            </a:endParaRPr>
          </a:p>
          <a:p>
            <a:pPr marL="0" indent="0">
              <a:buNone/>
            </a:pPr>
            <a:r>
              <a:rPr lang="pt-PT" sz="2800" b="1" dirty="0" smtClean="0">
                <a:latin typeface="Calibri" pitchFamily="34" charset="0"/>
              </a:rPr>
              <a:t>Secundária</a:t>
            </a:r>
          </a:p>
          <a:p>
            <a:pPr>
              <a:buFont typeface="Wingdings" pitchFamily="2" charset="2"/>
              <a:buChar char="ü"/>
            </a:pPr>
            <a:r>
              <a:rPr lang="pt-PT" sz="2400" dirty="0">
                <a:latin typeface="Calibri" pitchFamily="34" charset="0"/>
              </a:rPr>
              <a:t>Responsável pela formação dos dentes permanentes.</a:t>
            </a:r>
          </a:p>
          <a:p>
            <a:pPr>
              <a:buFont typeface="Wingdings" pitchFamily="2" charset="2"/>
              <a:buChar char="ü"/>
            </a:pPr>
            <a:endParaRPr lang="pt-PT" sz="2800" dirty="0">
              <a:latin typeface="Calibri" pitchFamily="34" charset="0"/>
            </a:endParaRPr>
          </a:p>
          <a:p>
            <a:pPr marL="0" indent="0">
              <a:buNone/>
            </a:pPr>
            <a:r>
              <a:rPr lang="pt-PT" sz="2800" b="1" dirty="0" smtClean="0">
                <a:latin typeface="Calibri" pitchFamily="34" charset="0"/>
              </a:rPr>
              <a:t>Terciária</a:t>
            </a:r>
          </a:p>
          <a:p>
            <a:pPr>
              <a:buFont typeface="Wingdings" pitchFamily="2" charset="2"/>
              <a:buChar char="ü"/>
            </a:pPr>
            <a:r>
              <a:rPr lang="pt-PT" sz="2400" dirty="0">
                <a:latin typeface="Calibri" pitchFamily="34" charset="0"/>
              </a:rPr>
              <a:t>Resulta da extensão da Lâmina Primária.</a:t>
            </a:r>
          </a:p>
          <a:p>
            <a:pPr>
              <a:buFont typeface="Wingdings" pitchFamily="2" charset="2"/>
              <a:buChar char="ü"/>
            </a:pPr>
            <a:r>
              <a:rPr lang="pt-PT" sz="2400" dirty="0">
                <a:latin typeface="Calibri" pitchFamily="34" charset="0"/>
              </a:rPr>
              <a:t>Responsável pela formação dos dentes molares.</a:t>
            </a: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p:txBody>
      </p:sp>
      <p:sp>
        <p:nvSpPr>
          <p:cNvPr id="4"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Lâminas Dentárias</a:t>
            </a:r>
            <a:endParaRPr lang="pt-PT" sz="4100" dirty="0"/>
          </a:p>
        </p:txBody>
      </p:sp>
      <p:sp>
        <p:nvSpPr>
          <p:cNvPr id="5" name="CaixaDeTexto 4"/>
          <p:cNvSpPr txBox="1"/>
          <p:nvPr/>
        </p:nvSpPr>
        <p:spPr>
          <a:xfrm>
            <a:off x="0" y="6396335"/>
            <a:ext cx="3733800" cy="461665"/>
          </a:xfrm>
          <a:prstGeom prst="rect">
            <a:avLst/>
          </a:prstGeom>
          <a:noFill/>
        </p:spPr>
        <p:txBody>
          <a:bodyPr wrap="square" rtlCol="0">
            <a:spAutoFit/>
          </a:bodyPr>
          <a:lstStyle/>
          <a:p>
            <a:r>
              <a:rPr lang="en-US" sz="1200" i="1" dirty="0" smtClean="0">
                <a:solidFill>
                  <a:schemeClr val="tx1">
                    <a:lumMod val="50000"/>
                    <a:lumOff val="50000"/>
                  </a:schemeClr>
                </a:solidFill>
                <a:latin typeface="Calibri" pitchFamily="34" charset="0"/>
              </a:rPr>
              <a:t>Sox2 marks epithelial competence to generate teeth in mammals and reptiles</a:t>
            </a:r>
            <a:endParaRPr lang="pt-PT" sz="1200" dirty="0">
              <a:solidFill>
                <a:schemeClr val="tx1">
                  <a:lumMod val="50000"/>
                  <a:lumOff val="50000"/>
                </a:schemeClr>
              </a:solidFill>
              <a:latin typeface="Calibri" pitchFamily="34" charset="0"/>
            </a:endParaRPr>
          </a:p>
        </p:txBody>
      </p:sp>
      <p:pic>
        <p:nvPicPr>
          <p:cNvPr id="6" name="Imagem 5" descr="pmba-big.gif"/>
          <p:cNvPicPr>
            <a:picLocks noChangeAspect="1"/>
          </p:cNvPicPr>
          <p:nvPr/>
        </p:nvPicPr>
        <p:blipFill>
          <a:blip r:embed="rId3"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400036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p:spPr>
        <p:txBody>
          <a:bodyPr>
            <a:normAutofit/>
          </a:bodyPr>
          <a:lstStyle/>
          <a:p>
            <a:pPr algn="ctr"/>
            <a:r>
              <a:rPr lang="pt-PT" sz="4100" b="1" dirty="0" smtClean="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rPr>
              <a:t>Palavras-chave</a:t>
            </a:r>
            <a:endParaRPr lang="pt-PT" sz="4100" b="1" dirty="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endParaRPr>
          </a:p>
        </p:txBody>
      </p:sp>
      <p:sp>
        <p:nvSpPr>
          <p:cNvPr id="3" name="Marcador de Posição de Conteúdo 2"/>
          <p:cNvSpPr>
            <a:spLocks noGrp="1"/>
          </p:cNvSpPr>
          <p:nvPr>
            <p:ph idx="1"/>
          </p:nvPr>
        </p:nvSpPr>
        <p:spPr>
          <a:xfrm>
            <a:off x="1187624" y="1968998"/>
            <a:ext cx="4737720" cy="1800200"/>
          </a:xfrm>
        </p:spPr>
        <p:txBody>
          <a:bodyPr/>
          <a:lstStyle/>
          <a:p>
            <a:pPr>
              <a:buFont typeface="Wingdings" pitchFamily="2" charset="2"/>
              <a:buChar char="ü"/>
            </a:pPr>
            <a:r>
              <a:rPr lang="pt-PT" sz="2400" dirty="0" smtClean="0">
                <a:latin typeface="Calibri" pitchFamily="34" charset="0"/>
              </a:rPr>
              <a:t>Odontogénese</a:t>
            </a:r>
            <a:endParaRPr lang="pt-PT" sz="2400" dirty="0" smtClean="0">
              <a:latin typeface="Calibri" pitchFamily="34" charset="0"/>
            </a:endParaRPr>
          </a:p>
          <a:p>
            <a:pPr>
              <a:buFont typeface="Wingdings" pitchFamily="2" charset="2"/>
              <a:buChar char="ü"/>
            </a:pPr>
            <a:r>
              <a:rPr lang="pt-PT" sz="2400" dirty="0" smtClean="0">
                <a:latin typeface="Calibri" pitchFamily="34" charset="0"/>
              </a:rPr>
              <a:t>Heterodontia</a:t>
            </a:r>
          </a:p>
          <a:p>
            <a:pPr>
              <a:buFont typeface="Wingdings" pitchFamily="2" charset="2"/>
              <a:buChar char="ü"/>
            </a:pPr>
            <a:r>
              <a:rPr lang="pt-PT" sz="2400" dirty="0" smtClean="0">
                <a:latin typeface="Calibri" pitchFamily="34" charset="0"/>
              </a:rPr>
              <a:t>Stem Cells</a:t>
            </a:r>
          </a:p>
          <a:p>
            <a:endParaRPr lang="pt-PT" dirty="0" smtClean="0"/>
          </a:p>
        </p:txBody>
      </p:sp>
      <p:pic>
        <p:nvPicPr>
          <p:cNvPr id="5" name="Imagem 4" descr="pmba-big.gif"/>
          <p:cNvPicPr>
            <a:picLocks noChangeAspect="1"/>
          </p:cNvPicPr>
          <p:nvPr/>
        </p:nvPicPr>
        <p:blipFill>
          <a:blip r:embed="rId3" cstate="print"/>
          <a:stretch>
            <a:fillRect/>
          </a:stretch>
        </p:blipFill>
        <p:spPr>
          <a:xfrm>
            <a:off x="8100392" y="-45292"/>
            <a:ext cx="1043608" cy="1018686"/>
          </a:xfrm>
          <a:prstGeom prst="rect">
            <a:avLst/>
          </a:prstGeom>
        </p:spPr>
      </p:pic>
      <p:pic>
        <p:nvPicPr>
          <p:cNvPr id="6" name="Imagem 5" descr="Odontogênese passo a passo.gif"/>
          <p:cNvPicPr>
            <a:picLocks noChangeAspect="1"/>
          </p:cNvPicPr>
          <p:nvPr/>
        </p:nvPicPr>
        <p:blipFill rotWithShape="1">
          <a:blip r:embed="rId4" cstate="print">
            <a:duotone>
              <a:schemeClr val="accent6">
                <a:shade val="45000"/>
                <a:satMod val="135000"/>
              </a:schemeClr>
              <a:prstClr val="white"/>
            </a:duotone>
          </a:blip>
          <a:srcRect b="50000"/>
          <a:stretch/>
        </p:blipFill>
        <p:spPr>
          <a:xfrm>
            <a:off x="1583668" y="3645024"/>
            <a:ext cx="5976664" cy="2785633"/>
          </a:xfrm>
          <a:prstGeom prst="rect">
            <a:avLst/>
          </a:prstGeom>
          <a:ln>
            <a:noFill/>
          </a:ln>
          <a:effectLst>
            <a:outerShdw blurRad="292100" dist="139700" dir="2700000" algn="tl" rotWithShape="0">
              <a:srgbClr val="333333">
                <a:alpha val="65000"/>
              </a:srgbClr>
            </a:outerShdw>
          </a:effectLst>
        </p:spPr>
      </p:pic>
      <p:sp>
        <p:nvSpPr>
          <p:cNvPr id="8" name="Marcador de Posição de Conteúdo 2"/>
          <p:cNvSpPr txBox="1">
            <a:spLocks/>
          </p:cNvSpPr>
          <p:nvPr/>
        </p:nvSpPr>
        <p:spPr>
          <a:xfrm>
            <a:off x="4716016" y="1988840"/>
            <a:ext cx="4427984" cy="1800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ü"/>
              <a:tabLst/>
              <a:defRPr/>
            </a:pPr>
            <a:r>
              <a:rPr kumimoji="0" lang="pt-PT" sz="2400" b="0" i="0" u="none" strike="noStrike" kern="1200" cap="none" spc="0" normalizeH="0" baseline="0" noProof="0" dirty="0" smtClean="0">
                <a:ln>
                  <a:noFill/>
                </a:ln>
                <a:solidFill>
                  <a:schemeClr val="tx1"/>
                </a:solidFill>
                <a:effectLst/>
                <a:uLnTx/>
                <a:uFillTx/>
                <a:latin typeface="Calibri" pitchFamily="34" charset="0"/>
                <a:ea typeface="+mn-ea"/>
                <a:cs typeface="+mn-cs"/>
              </a:rPr>
              <a:t>Vias de Sinalização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ü"/>
              <a:tabLst/>
              <a:defRPr/>
            </a:pPr>
            <a:r>
              <a:rPr kumimoji="0" lang="pt-PT" sz="2400" b="0" i="0" u="none" strike="noStrike" kern="1200" cap="none" spc="0" normalizeH="0" baseline="0" noProof="0" dirty="0" smtClean="0">
                <a:ln>
                  <a:noFill/>
                </a:ln>
                <a:solidFill>
                  <a:schemeClr val="tx1"/>
                </a:solidFill>
                <a:effectLst/>
                <a:uLnTx/>
                <a:uFillTx/>
                <a:latin typeface="Calibri" pitchFamily="34" charset="0"/>
                <a:ea typeface="+mn-ea"/>
                <a:cs typeface="+mn-cs"/>
              </a:rPr>
              <a:t>Fatores de Crescimento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ü"/>
              <a:tabLst/>
              <a:defRPr/>
            </a:pPr>
            <a:r>
              <a:rPr kumimoji="0" lang="pt-PT" sz="2400" b="0" i="0" u="none" strike="noStrike" kern="1200" cap="none" spc="0" normalizeH="0" baseline="0" noProof="0" dirty="0" smtClean="0">
                <a:ln>
                  <a:noFill/>
                </a:ln>
                <a:solidFill>
                  <a:schemeClr val="tx1"/>
                </a:solidFill>
                <a:effectLst/>
                <a:uLnTx/>
                <a:uFillTx/>
                <a:latin typeface="Calibri" pitchFamily="34" charset="0"/>
                <a:ea typeface="+mn-ea"/>
                <a:cs typeface="+mn-cs"/>
              </a:rPr>
              <a:t>Fatores de Transcrição</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PT"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aixaDeTexto 3"/>
          <p:cNvSpPr txBox="1"/>
          <p:nvPr/>
        </p:nvSpPr>
        <p:spPr>
          <a:xfrm>
            <a:off x="1691680" y="6430657"/>
            <a:ext cx="5083460" cy="276999"/>
          </a:xfrm>
          <a:prstGeom prst="rect">
            <a:avLst/>
          </a:prstGeom>
          <a:noFill/>
        </p:spPr>
        <p:txBody>
          <a:bodyPr wrap="square" rtlCol="0">
            <a:spAutoFit/>
          </a:bodyPr>
          <a:lstStyle/>
          <a:p>
            <a:r>
              <a:rPr lang="pt-PT" sz="1200" dirty="0" smtClean="0">
                <a:latin typeface="+mj-lt"/>
              </a:rPr>
              <a:t>Fig.2 : Ilustração das fases da Odontogénese.</a:t>
            </a:r>
            <a:endParaRPr lang="pt-PT" sz="1200" dirty="0">
              <a:latin typeface="+mj-lt"/>
            </a:endParaRPr>
          </a:p>
        </p:txBody>
      </p:sp>
    </p:spTree>
    <p:extLst>
      <p:ext uri="{BB962C8B-B14F-4D97-AF65-F5344CB8AC3E}">
        <p14:creationId xmlns:p14="http://schemas.microsoft.com/office/powerpoint/2010/main" val="132529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4800"/>
            <a:ext cx="8229600" cy="1295400"/>
          </a:xfrm>
        </p:spPr>
        <p:txBody>
          <a:bodyPr>
            <a:normAutofit fontScale="90000"/>
          </a:bodyPr>
          <a:lstStyle/>
          <a:p>
            <a:pPr algn="ctr"/>
            <a:r>
              <a:rPr lang="pt-PT" sz="45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Regulação da Morfogénese e Diferenciação Celular do Dente</a:t>
            </a:r>
            <a:endParaRPr lang="pt-PT" sz="4500" b="1" dirty="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endParaRPr>
          </a:p>
        </p:txBody>
      </p:sp>
      <p:sp>
        <p:nvSpPr>
          <p:cNvPr id="3" name="Marcador de Posição de Conteúdo 2"/>
          <p:cNvSpPr>
            <a:spLocks noGrp="1"/>
          </p:cNvSpPr>
          <p:nvPr>
            <p:ph idx="1"/>
          </p:nvPr>
        </p:nvSpPr>
        <p:spPr>
          <a:xfrm>
            <a:off x="465524" y="1714500"/>
            <a:ext cx="8229600" cy="2971800"/>
          </a:xfrm>
        </p:spPr>
        <p:txBody>
          <a:bodyPr>
            <a:normAutofit/>
          </a:bodyPr>
          <a:lstStyle/>
          <a:p>
            <a:pPr>
              <a:buFont typeface="Wingdings" pitchFamily="2" charset="2"/>
              <a:buChar char="ü"/>
            </a:pPr>
            <a:r>
              <a:rPr lang="pt-PT" sz="2400" dirty="0" smtClean="0">
                <a:latin typeface="Calibri" pitchFamily="34" charset="0"/>
              </a:rPr>
              <a:t>Sinalização </a:t>
            </a:r>
            <a:r>
              <a:rPr lang="pt-PT" sz="2400" i="1" dirty="0" smtClean="0">
                <a:latin typeface="Calibri" pitchFamily="34" charset="0"/>
              </a:rPr>
              <a:t>Notch</a:t>
            </a:r>
            <a:r>
              <a:rPr lang="pt-PT" sz="2400" dirty="0" smtClean="0">
                <a:latin typeface="Calibri" pitchFamily="34" charset="0"/>
              </a:rPr>
              <a:t> mediada por Jag2 é </a:t>
            </a:r>
            <a:r>
              <a:rPr lang="pt-PT" sz="2400" u="sng" dirty="0" smtClean="0">
                <a:latin typeface="Calibri" pitchFamily="34" charset="0"/>
              </a:rPr>
              <a:t>indispensável</a:t>
            </a:r>
            <a:r>
              <a:rPr lang="pt-PT" sz="2400" dirty="0" smtClean="0">
                <a:latin typeface="Calibri" pitchFamily="34" charset="0"/>
              </a:rPr>
              <a:t> para o desenvolvimento normal dos dentes.</a:t>
            </a: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p:txBody>
      </p:sp>
      <p:pic>
        <p:nvPicPr>
          <p:cNvPr id="4" name="Imagem 3" descr="FacetasGD.jpg"/>
          <p:cNvPicPr>
            <a:picLocks noChangeAspect="1"/>
          </p:cNvPicPr>
          <p:nvPr/>
        </p:nvPicPr>
        <p:blipFill>
          <a:blip r:embed="rId3" cstate="print"/>
          <a:srcRect l="15960" t="26966" r="6234" b="19101"/>
          <a:stretch>
            <a:fillRect/>
          </a:stretch>
        </p:blipFill>
        <p:spPr>
          <a:xfrm>
            <a:off x="4851400" y="3200400"/>
            <a:ext cx="4292600" cy="2590800"/>
          </a:xfrm>
          <a:prstGeom prst="rect">
            <a:avLst/>
          </a:prstGeom>
          <a:effectLst>
            <a:softEdge rad="127000"/>
          </a:effectLst>
        </p:spPr>
      </p:pic>
      <p:sp>
        <p:nvSpPr>
          <p:cNvPr id="6" name="CaixaDeTexto 5"/>
          <p:cNvSpPr txBox="1"/>
          <p:nvPr/>
        </p:nvSpPr>
        <p:spPr>
          <a:xfrm>
            <a:off x="0" y="2971800"/>
            <a:ext cx="4648200" cy="400110"/>
          </a:xfrm>
          <a:prstGeom prst="rect">
            <a:avLst/>
          </a:prstGeom>
          <a:noFill/>
        </p:spPr>
        <p:txBody>
          <a:bodyPr wrap="square" rtlCol="0">
            <a:spAutoFit/>
          </a:bodyPr>
          <a:lstStyle/>
          <a:p>
            <a:r>
              <a:rPr lang="pt-PT" sz="2000" b="1" dirty="0" smtClean="0">
                <a:latin typeface="Calibri" pitchFamily="34" charset="0"/>
              </a:rPr>
              <a:t>Recetor </a:t>
            </a:r>
            <a:r>
              <a:rPr lang="pt-PT" sz="2000" b="1" i="1" dirty="0" smtClean="0">
                <a:latin typeface="Calibri" pitchFamily="34" charset="0"/>
              </a:rPr>
              <a:t>Notch</a:t>
            </a:r>
            <a:r>
              <a:rPr lang="pt-PT" sz="2000" b="1" dirty="0" smtClean="0">
                <a:latin typeface="Calibri" pitchFamily="34" charset="0"/>
              </a:rPr>
              <a:t> </a:t>
            </a:r>
            <a:r>
              <a:rPr lang="pt-PT" sz="2000" dirty="0" smtClean="0">
                <a:latin typeface="Calibri" pitchFamily="34" charset="0"/>
              </a:rPr>
              <a:t>– proteína transmembranar</a:t>
            </a:r>
          </a:p>
        </p:txBody>
      </p:sp>
      <p:sp>
        <p:nvSpPr>
          <p:cNvPr id="7" name="CaixaDeTexto 6"/>
          <p:cNvSpPr txBox="1"/>
          <p:nvPr/>
        </p:nvSpPr>
        <p:spPr>
          <a:xfrm>
            <a:off x="0" y="3962400"/>
            <a:ext cx="4419600" cy="1631216"/>
          </a:xfrm>
          <a:prstGeom prst="rect">
            <a:avLst/>
          </a:prstGeom>
          <a:noFill/>
        </p:spPr>
        <p:txBody>
          <a:bodyPr wrap="square" rtlCol="0">
            <a:spAutoFit/>
          </a:bodyPr>
          <a:lstStyle/>
          <a:p>
            <a:r>
              <a:rPr lang="pt-PT" sz="2000" b="1" dirty="0" smtClean="0">
                <a:latin typeface="Calibri" pitchFamily="34" charset="0"/>
              </a:rPr>
              <a:t>Jag2</a:t>
            </a:r>
            <a:r>
              <a:rPr lang="pt-PT" sz="2000" dirty="0" smtClean="0">
                <a:latin typeface="Calibri" pitchFamily="34" charset="0"/>
              </a:rPr>
              <a:t> – Codifica um ligando para a família de recetores </a:t>
            </a:r>
            <a:r>
              <a:rPr lang="pt-PT" sz="2000" i="1" dirty="0" smtClean="0">
                <a:latin typeface="Calibri" pitchFamily="34" charset="0"/>
              </a:rPr>
              <a:t>Notch</a:t>
            </a:r>
            <a:r>
              <a:rPr lang="pt-PT" sz="2000" dirty="0" smtClean="0">
                <a:latin typeface="Calibri" pitchFamily="34" charset="0"/>
              </a:rPr>
              <a:t>. O gene é expresso nas células epiteliais que dão origem aos ameloblastos desde os primeiros estágios do desenvolvimento.</a:t>
            </a:r>
          </a:p>
        </p:txBody>
      </p:sp>
      <p:sp>
        <p:nvSpPr>
          <p:cNvPr id="8" name="CaixaDeTexto 7"/>
          <p:cNvSpPr txBox="1"/>
          <p:nvPr/>
        </p:nvSpPr>
        <p:spPr>
          <a:xfrm>
            <a:off x="0" y="6396335"/>
            <a:ext cx="4495800" cy="461665"/>
          </a:xfrm>
          <a:prstGeom prst="rect">
            <a:avLst/>
          </a:prstGeom>
          <a:noFill/>
        </p:spPr>
        <p:txBody>
          <a:bodyPr wrap="square" rtlCol="0">
            <a:spAutoFit/>
          </a:bodyPr>
          <a:lstStyle/>
          <a:p>
            <a:r>
              <a:rPr lang="en-US" sz="1200" i="1" dirty="0" smtClean="0">
                <a:solidFill>
                  <a:schemeClr val="tx1">
                    <a:lumMod val="50000"/>
                    <a:lumOff val="50000"/>
                  </a:schemeClr>
                </a:solidFill>
                <a:latin typeface="Calibri" pitchFamily="34" charset="0"/>
              </a:rPr>
              <a:t>BMPs and FGFs target Notch </a:t>
            </a:r>
            <a:r>
              <a:rPr lang="en-US" sz="1200" i="1" dirty="0" err="1" smtClean="0">
                <a:solidFill>
                  <a:schemeClr val="tx1">
                    <a:lumMod val="50000"/>
                    <a:lumOff val="50000"/>
                  </a:schemeClr>
                </a:solidFill>
                <a:latin typeface="Calibri" pitchFamily="34" charset="0"/>
              </a:rPr>
              <a:t>signalling</a:t>
            </a:r>
            <a:r>
              <a:rPr lang="en-US" sz="1200" i="1" dirty="0" smtClean="0">
                <a:solidFill>
                  <a:schemeClr val="tx1">
                    <a:lumMod val="50000"/>
                    <a:lumOff val="50000"/>
                  </a:schemeClr>
                </a:solidFill>
                <a:latin typeface="Calibri" pitchFamily="34" charset="0"/>
              </a:rPr>
              <a:t> via jagged 2 to regulate tooth morphogenesis and </a:t>
            </a:r>
            <a:r>
              <a:rPr lang="en-US" sz="1200" i="1" dirty="0" err="1" smtClean="0">
                <a:solidFill>
                  <a:schemeClr val="tx1">
                    <a:lumMod val="50000"/>
                    <a:lumOff val="50000"/>
                  </a:schemeClr>
                </a:solidFill>
                <a:latin typeface="Calibri" pitchFamily="34" charset="0"/>
              </a:rPr>
              <a:t>cytodifferentiation</a:t>
            </a:r>
            <a:r>
              <a:rPr lang="en-US" sz="1200" i="1" dirty="0" smtClean="0">
                <a:solidFill>
                  <a:schemeClr val="tx1">
                    <a:lumMod val="50000"/>
                    <a:lumOff val="50000"/>
                  </a:schemeClr>
                </a:solidFill>
                <a:latin typeface="Calibri" pitchFamily="34" charset="0"/>
              </a:rPr>
              <a:t> (2002)</a:t>
            </a:r>
            <a:endParaRPr lang="pt-PT" sz="1200" i="1" dirty="0" smtClean="0">
              <a:solidFill>
                <a:schemeClr val="tx1">
                  <a:lumMod val="50000"/>
                  <a:lumOff val="50000"/>
                </a:schemeClr>
              </a:solidFill>
              <a:latin typeface="Calibri" pitchFamily="34" charset="0"/>
            </a:endParaRPr>
          </a:p>
        </p:txBody>
      </p:sp>
      <p:pic>
        <p:nvPicPr>
          <p:cNvPr id="9" name="Imagem 8"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5" name="CaixaDeTexto 4"/>
          <p:cNvSpPr txBox="1"/>
          <p:nvPr/>
        </p:nvSpPr>
        <p:spPr>
          <a:xfrm>
            <a:off x="4877780" y="5791200"/>
            <a:ext cx="3744416" cy="553998"/>
          </a:xfrm>
          <a:prstGeom prst="rect">
            <a:avLst/>
          </a:prstGeom>
          <a:noFill/>
        </p:spPr>
        <p:txBody>
          <a:bodyPr wrap="square" rtlCol="0">
            <a:spAutoFit/>
          </a:bodyPr>
          <a:lstStyle/>
          <a:p>
            <a:r>
              <a:rPr lang="pt-PT" sz="1200" dirty="0" smtClean="0"/>
              <a:t>Fig.18: Resultado do decorrer esperado de toda a sinalização</a:t>
            </a:r>
            <a:r>
              <a:rPr lang="pt-PT" dirty="0" smtClean="0"/>
              <a:t>. </a:t>
            </a:r>
            <a:endParaRPr lang="pt-PT" dirty="0"/>
          </a:p>
        </p:txBody>
      </p:sp>
    </p:spTree>
    <p:extLst>
      <p:ext uri="{BB962C8B-B14F-4D97-AF65-F5344CB8AC3E}">
        <p14:creationId xmlns:p14="http://schemas.microsoft.com/office/powerpoint/2010/main" val="6056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143000"/>
          </a:xfrm>
        </p:spPr>
        <p:txBody>
          <a:bodyPr>
            <a:no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Regulação da Morfogénese e Diferenciação Celular do Dente</a:t>
            </a:r>
            <a:endParaRPr lang="pt-PT" sz="4100" dirty="0"/>
          </a:p>
        </p:txBody>
      </p:sp>
      <p:sp>
        <p:nvSpPr>
          <p:cNvPr id="3" name="Marcador de Posição de Conteúdo 2"/>
          <p:cNvSpPr>
            <a:spLocks noGrp="1"/>
          </p:cNvSpPr>
          <p:nvPr>
            <p:ph idx="1"/>
          </p:nvPr>
        </p:nvSpPr>
        <p:spPr>
          <a:xfrm>
            <a:off x="457200" y="1676400"/>
            <a:ext cx="8229600" cy="5181600"/>
          </a:xfrm>
        </p:spPr>
        <p:txBody>
          <a:bodyPr/>
          <a:lstStyle/>
          <a:p>
            <a:pPr>
              <a:buFont typeface="Wingdings" pitchFamily="2" charset="2"/>
              <a:buChar char="ü"/>
            </a:pPr>
            <a:r>
              <a:rPr lang="pt-PT" dirty="0" smtClean="0"/>
              <a:t> </a:t>
            </a:r>
            <a:r>
              <a:rPr lang="pt-PT" sz="2400" dirty="0" smtClean="0">
                <a:latin typeface="Calibri" pitchFamily="34" charset="0"/>
              </a:rPr>
              <a:t>Troca de sinais através de recetores </a:t>
            </a:r>
            <a:r>
              <a:rPr lang="pt-PT" sz="2400" i="1" dirty="0" smtClean="0">
                <a:latin typeface="Calibri" pitchFamily="34" charset="0"/>
              </a:rPr>
              <a:t>Notch</a:t>
            </a:r>
            <a:r>
              <a:rPr lang="pt-PT" sz="2400" dirty="0" smtClean="0">
                <a:latin typeface="Calibri" pitchFamily="34" charset="0"/>
              </a:rPr>
              <a:t> influencia a </a:t>
            </a:r>
            <a:r>
              <a:rPr lang="pt-PT" sz="2400" b="1" dirty="0" smtClean="0">
                <a:latin typeface="Calibri" pitchFamily="34" charset="0"/>
              </a:rPr>
              <a:t>proliferação</a:t>
            </a:r>
            <a:r>
              <a:rPr lang="pt-PT" sz="2400" dirty="0" smtClean="0">
                <a:latin typeface="Calibri" pitchFamily="34" charset="0"/>
              </a:rPr>
              <a:t>, </a:t>
            </a:r>
            <a:r>
              <a:rPr lang="pt-PT" sz="2400" b="1" dirty="0" smtClean="0">
                <a:latin typeface="Calibri" pitchFamily="34" charset="0"/>
              </a:rPr>
              <a:t>diferenciação </a:t>
            </a:r>
            <a:r>
              <a:rPr lang="pt-PT" sz="2400" dirty="0" smtClean="0">
                <a:latin typeface="Calibri" pitchFamily="34" charset="0"/>
              </a:rPr>
              <a:t>e </a:t>
            </a:r>
            <a:r>
              <a:rPr lang="pt-PT" sz="2400" b="1" dirty="0" smtClean="0">
                <a:latin typeface="Calibri" pitchFamily="34" charset="0"/>
              </a:rPr>
              <a:t>eventos apoptóticos</a:t>
            </a:r>
            <a:r>
              <a:rPr lang="pt-PT" sz="2400" dirty="0" smtClean="0">
                <a:latin typeface="Calibri" pitchFamily="34" charset="0"/>
              </a:rPr>
              <a:t>.</a:t>
            </a:r>
          </a:p>
          <a:p>
            <a:pPr>
              <a:buNone/>
            </a:pPr>
            <a:endParaRPr lang="pt-PT" sz="1600" dirty="0" smtClean="0">
              <a:latin typeface="Calibri"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85800" y="2590800"/>
            <a:ext cx="7724775" cy="3676650"/>
          </a:xfrm>
          <a:prstGeom prst="rect">
            <a:avLst/>
          </a:prstGeom>
          <a:noFill/>
          <a:ln w="9525">
            <a:noFill/>
            <a:miter lim="800000"/>
            <a:headEnd/>
            <a:tailEnd/>
          </a:ln>
        </p:spPr>
      </p:pic>
      <p:sp>
        <p:nvSpPr>
          <p:cNvPr id="5" name="CaixaDeTexto 4"/>
          <p:cNvSpPr txBox="1"/>
          <p:nvPr/>
        </p:nvSpPr>
        <p:spPr>
          <a:xfrm>
            <a:off x="688649" y="6248400"/>
            <a:ext cx="6934200" cy="276999"/>
          </a:xfrm>
          <a:prstGeom prst="rect">
            <a:avLst/>
          </a:prstGeom>
          <a:noFill/>
        </p:spPr>
        <p:txBody>
          <a:bodyPr wrap="square" rtlCol="0">
            <a:spAutoFit/>
          </a:bodyPr>
          <a:lstStyle/>
          <a:p>
            <a:r>
              <a:rPr lang="en-US" sz="1200" dirty="0" smtClean="0">
                <a:latin typeface="Calibri" pitchFamily="34" charset="0"/>
              </a:rPr>
              <a:t>Fig.19: Regulação da expressão do </a:t>
            </a:r>
            <a:r>
              <a:rPr lang="en-US" sz="1200" i="1" dirty="0" smtClean="0">
                <a:latin typeface="Calibri" pitchFamily="34" charset="0"/>
              </a:rPr>
              <a:t>Jag2</a:t>
            </a:r>
            <a:r>
              <a:rPr lang="en-US" sz="1200" dirty="0" smtClean="0">
                <a:latin typeface="Calibri" pitchFamily="34" charset="0"/>
              </a:rPr>
              <a:t> no epitélio dental</a:t>
            </a:r>
            <a:endParaRPr lang="pt-PT" sz="1200" dirty="0">
              <a:latin typeface="Calibri" pitchFamily="34" charset="0"/>
            </a:endParaRPr>
          </a:p>
        </p:txBody>
      </p:sp>
      <p:sp>
        <p:nvSpPr>
          <p:cNvPr id="6" name="CaixaDeTexto 5"/>
          <p:cNvSpPr txBox="1"/>
          <p:nvPr/>
        </p:nvSpPr>
        <p:spPr>
          <a:xfrm>
            <a:off x="4648200" y="6396335"/>
            <a:ext cx="4495800" cy="461665"/>
          </a:xfrm>
          <a:prstGeom prst="rect">
            <a:avLst/>
          </a:prstGeom>
          <a:noFill/>
        </p:spPr>
        <p:txBody>
          <a:bodyPr wrap="square" rtlCol="0">
            <a:spAutoFit/>
          </a:bodyPr>
          <a:lstStyle/>
          <a:p>
            <a:r>
              <a:rPr lang="en-US" sz="1200" i="1" dirty="0" smtClean="0">
                <a:solidFill>
                  <a:schemeClr val="tx1">
                    <a:lumMod val="50000"/>
                    <a:lumOff val="50000"/>
                  </a:schemeClr>
                </a:solidFill>
                <a:latin typeface="Calibri" pitchFamily="34" charset="0"/>
              </a:rPr>
              <a:t>BMPs and FGFs target Notch </a:t>
            </a:r>
            <a:r>
              <a:rPr lang="en-US" sz="1200" i="1" dirty="0" err="1" smtClean="0">
                <a:solidFill>
                  <a:schemeClr val="tx1">
                    <a:lumMod val="50000"/>
                    <a:lumOff val="50000"/>
                  </a:schemeClr>
                </a:solidFill>
                <a:latin typeface="Calibri" pitchFamily="34" charset="0"/>
              </a:rPr>
              <a:t>signalling</a:t>
            </a:r>
            <a:r>
              <a:rPr lang="en-US" sz="1200" i="1" dirty="0" smtClean="0">
                <a:solidFill>
                  <a:schemeClr val="tx1">
                    <a:lumMod val="50000"/>
                    <a:lumOff val="50000"/>
                  </a:schemeClr>
                </a:solidFill>
                <a:latin typeface="Calibri" pitchFamily="34" charset="0"/>
              </a:rPr>
              <a:t> via jagged 2 to regulate tooth morphogenesis and </a:t>
            </a:r>
            <a:r>
              <a:rPr lang="en-US" sz="1200" i="1" dirty="0" err="1" smtClean="0">
                <a:solidFill>
                  <a:schemeClr val="tx1">
                    <a:lumMod val="50000"/>
                    <a:lumOff val="50000"/>
                  </a:schemeClr>
                </a:solidFill>
                <a:latin typeface="Calibri" pitchFamily="34" charset="0"/>
              </a:rPr>
              <a:t>cytodifferentiation</a:t>
            </a:r>
            <a:r>
              <a:rPr lang="en-US" sz="1200" i="1" dirty="0" smtClean="0">
                <a:solidFill>
                  <a:schemeClr val="tx1">
                    <a:lumMod val="50000"/>
                    <a:lumOff val="50000"/>
                  </a:schemeClr>
                </a:solidFill>
                <a:latin typeface="Calibri" pitchFamily="34" charset="0"/>
              </a:rPr>
              <a:t> (2002)</a:t>
            </a:r>
            <a:endParaRPr lang="pt-PT" sz="1200" i="1" dirty="0" smtClean="0">
              <a:solidFill>
                <a:schemeClr val="tx1">
                  <a:lumMod val="50000"/>
                  <a:lumOff val="50000"/>
                </a:schemeClr>
              </a:solidFill>
              <a:latin typeface="Calibri" pitchFamily="34" charset="0"/>
            </a:endParaRPr>
          </a:p>
        </p:txBody>
      </p:sp>
      <p:pic>
        <p:nvPicPr>
          <p:cNvPr id="7" name="Imagem 6"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109923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a\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84784"/>
            <a:ext cx="3995488"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67544" y="4365104"/>
            <a:ext cx="4104456" cy="276999"/>
          </a:xfrm>
          <a:prstGeom prst="rect">
            <a:avLst/>
          </a:prstGeom>
          <a:noFill/>
        </p:spPr>
        <p:txBody>
          <a:bodyPr wrap="square" rtlCol="0">
            <a:spAutoFit/>
          </a:bodyPr>
          <a:lstStyle/>
          <a:p>
            <a:r>
              <a:rPr lang="pt-PT" sz="1200" dirty="0" smtClean="0">
                <a:latin typeface="Calibri" pitchFamily="34" charset="0"/>
              </a:rPr>
              <a:t>Fig.20 : Mandibula e Maxilar no crânio humano. </a:t>
            </a:r>
            <a:endParaRPr lang="pt-PT" sz="1200" dirty="0">
              <a:latin typeface="Calibri" pitchFamily="34" charset="0"/>
            </a:endParaRPr>
          </a:p>
        </p:txBody>
      </p:sp>
      <p:pic>
        <p:nvPicPr>
          <p:cNvPr id="6" name="Imagem 5"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7" name="Título 1"/>
          <p:cNvSpPr>
            <a:spLocks noGrp="1"/>
          </p:cNvSpPr>
          <p:nvPr>
            <p:ph type="title"/>
          </p:nvPr>
        </p:nvSpPr>
        <p:spPr>
          <a:xfrm>
            <a:off x="61156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Especialização Morfológica</a:t>
            </a:r>
            <a:endParaRPr lang="pt-PT" sz="4100" dirty="0"/>
          </a:p>
        </p:txBody>
      </p:sp>
      <p:pic>
        <p:nvPicPr>
          <p:cNvPr id="9" name="Picture 2" descr="http://blogfotos.com.sapo.pt/dent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2132856"/>
            <a:ext cx="3600400"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4932040" y="5445224"/>
            <a:ext cx="3714863" cy="276999"/>
          </a:xfrm>
          <a:prstGeom prst="rect">
            <a:avLst/>
          </a:prstGeom>
          <a:noFill/>
        </p:spPr>
        <p:txBody>
          <a:bodyPr wrap="square" rtlCol="0">
            <a:spAutoFit/>
          </a:bodyPr>
          <a:lstStyle/>
          <a:p>
            <a:r>
              <a:rPr lang="pt-PT" sz="1200" dirty="0" smtClean="0">
                <a:latin typeface="Calibri" pitchFamily="34" charset="0"/>
              </a:rPr>
              <a:t>Fig.21 : Identificação do tipo de dentes no ser humano.</a:t>
            </a:r>
            <a:endParaRPr lang="pt-PT" sz="1200" dirty="0">
              <a:latin typeface="Calibri" pitchFamily="34" charset="0"/>
            </a:endParaRPr>
          </a:p>
        </p:txBody>
      </p:sp>
      <p:sp>
        <p:nvSpPr>
          <p:cNvPr id="11" name="CaixaDeTexto 10"/>
          <p:cNvSpPr txBox="1"/>
          <p:nvPr/>
        </p:nvSpPr>
        <p:spPr>
          <a:xfrm>
            <a:off x="0" y="6417386"/>
            <a:ext cx="4283968" cy="461665"/>
          </a:xfrm>
          <a:prstGeom prst="rect">
            <a:avLst/>
          </a:prstGeom>
          <a:noFill/>
        </p:spPr>
        <p:txBody>
          <a:bodyPr wrap="square" rtlCol="0">
            <a:spAutoFit/>
          </a:bodyPr>
          <a:lstStyle/>
          <a:p>
            <a:r>
              <a:rPr lang="en-US" sz="1200" i="1" dirty="0">
                <a:solidFill>
                  <a:schemeClr val="bg1">
                    <a:lumMod val="65000"/>
                  </a:schemeClr>
                </a:solidFill>
              </a:rPr>
              <a:t>Role of homeobox genes in the patterning, specification </a:t>
            </a:r>
            <a:r>
              <a:rPr lang="en-US" sz="1200" i="1" dirty="0" smtClean="0">
                <a:solidFill>
                  <a:schemeClr val="bg1">
                    <a:lumMod val="65000"/>
                  </a:schemeClr>
                </a:solidFill>
              </a:rPr>
              <a:t>and differentiation </a:t>
            </a:r>
            <a:r>
              <a:rPr lang="en-US" sz="1200" i="1" dirty="0">
                <a:solidFill>
                  <a:schemeClr val="bg1">
                    <a:lumMod val="65000"/>
                  </a:schemeClr>
                </a:solidFill>
              </a:rPr>
              <a:t>of ectodermal appendages in </a:t>
            </a:r>
            <a:r>
              <a:rPr lang="en-US" sz="1200" i="1" dirty="0" smtClean="0">
                <a:solidFill>
                  <a:schemeClr val="bg1">
                    <a:lumMod val="65000"/>
                  </a:schemeClr>
                </a:solidFill>
              </a:rPr>
              <a:t>mammals 2008</a:t>
            </a:r>
            <a:endParaRPr lang="en-US" sz="1200" i="1" dirty="0">
              <a:solidFill>
                <a:schemeClr val="bg1">
                  <a:lumMod val="65000"/>
                </a:schemeClr>
              </a:solidFill>
            </a:endParaRPr>
          </a:p>
        </p:txBody>
      </p:sp>
    </p:spTree>
    <p:extLst>
      <p:ext uri="{BB962C8B-B14F-4D97-AF65-F5344CB8AC3E}">
        <p14:creationId xmlns:p14="http://schemas.microsoft.com/office/powerpoint/2010/main" val="942850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653" t="20722" r="25594" b="8529"/>
          <a:stretch/>
        </p:blipFill>
        <p:spPr bwMode="auto">
          <a:xfrm>
            <a:off x="1335314" y="1412776"/>
            <a:ext cx="6473373" cy="490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m 5"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7" name="Título 1"/>
          <p:cNvSpPr>
            <a:spLocks noGrp="1"/>
          </p:cNvSpPr>
          <p:nvPr>
            <p:ph type="title"/>
          </p:nvPr>
        </p:nvSpPr>
        <p:spPr>
          <a:xfrm>
            <a:off x="395536"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Expressão do </a:t>
            </a: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Hox-8</a:t>
            </a: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 e os Molares</a:t>
            </a:r>
            <a:endParaRPr lang="pt-PT" sz="4100" dirty="0"/>
          </a:p>
        </p:txBody>
      </p:sp>
      <p:sp>
        <p:nvSpPr>
          <p:cNvPr id="2" name="CaixaDeTexto 1"/>
          <p:cNvSpPr txBox="1"/>
          <p:nvPr/>
        </p:nvSpPr>
        <p:spPr>
          <a:xfrm>
            <a:off x="-36512" y="6396335"/>
            <a:ext cx="4824536" cy="461665"/>
          </a:xfrm>
          <a:prstGeom prst="rect">
            <a:avLst/>
          </a:prstGeom>
          <a:noFill/>
        </p:spPr>
        <p:txBody>
          <a:bodyPr wrap="square" rtlCol="0">
            <a:spAutoFit/>
          </a:bodyPr>
          <a:lstStyle/>
          <a:p>
            <a:r>
              <a:rPr lang="en-US" sz="1200" i="1" dirty="0">
                <a:solidFill>
                  <a:schemeClr val="bg1">
                    <a:lumMod val="65000"/>
                  </a:schemeClr>
                </a:solidFill>
              </a:rPr>
              <a:t>Expression patterns of the homeobox gene, Hox-8, in the mouse </a:t>
            </a:r>
            <a:r>
              <a:rPr lang="en-US" sz="1200" i="1" dirty="0" smtClean="0">
                <a:solidFill>
                  <a:schemeClr val="bg1">
                    <a:lumMod val="65000"/>
                  </a:schemeClr>
                </a:solidFill>
              </a:rPr>
              <a:t>embryo suggest </a:t>
            </a:r>
            <a:r>
              <a:rPr lang="en-US" sz="1200" i="1" dirty="0">
                <a:solidFill>
                  <a:schemeClr val="bg1">
                    <a:lumMod val="65000"/>
                  </a:schemeClr>
                </a:solidFill>
              </a:rPr>
              <a:t>a role in specifying tooth initiation and </a:t>
            </a:r>
            <a:r>
              <a:rPr lang="en-US" sz="1200" i="1" dirty="0" smtClean="0">
                <a:solidFill>
                  <a:schemeClr val="bg1">
                    <a:lumMod val="65000"/>
                  </a:schemeClr>
                </a:solidFill>
              </a:rPr>
              <a:t>shape</a:t>
            </a:r>
            <a:r>
              <a:rPr lang="pt-PT" sz="1200" i="1" dirty="0" smtClean="0">
                <a:solidFill>
                  <a:schemeClr val="bg1">
                    <a:lumMod val="65000"/>
                  </a:schemeClr>
                </a:solidFill>
              </a:rPr>
              <a:t> 1992</a:t>
            </a:r>
            <a:endParaRPr lang="en-US" sz="1200" i="1" dirty="0">
              <a:solidFill>
                <a:schemeClr val="bg1">
                  <a:lumMod val="65000"/>
                </a:schemeClr>
              </a:solidFill>
            </a:endParaRPr>
          </a:p>
        </p:txBody>
      </p:sp>
      <p:sp>
        <p:nvSpPr>
          <p:cNvPr id="3" name="CaixaDeTexto 2"/>
          <p:cNvSpPr txBox="1"/>
          <p:nvPr/>
        </p:nvSpPr>
        <p:spPr>
          <a:xfrm>
            <a:off x="1143843" y="5501578"/>
            <a:ext cx="648072" cy="276999"/>
          </a:xfrm>
          <a:prstGeom prst="rect">
            <a:avLst/>
          </a:prstGeom>
          <a:solidFill>
            <a:schemeClr val="accent2">
              <a:lumMod val="75000"/>
            </a:schemeClr>
          </a:solidFill>
        </p:spPr>
        <p:txBody>
          <a:bodyPr wrap="square" rtlCol="0">
            <a:spAutoFit/>
          </a:bodyPr>
          <a:lstStyle/>
          <a:p>
            <a:r>
              <a:rPr lang="pt-PT" sz="1200" dirty="0" smtClean="0">
                <a:latin typeface="+mj-lt"/>
              </a:rPr>
              <a:t>Fig.22:</a:t>
            </a:r>
            <a:endParaRPr lang="pt-PT" sz="1200" dirty="0">
              <a:latin typeface="+mj-lt"/>
            </a:endParaRPr>
          </a:p>
        </p:txBody>
      </p:sp>
    </p:spTree>
    <p:extLst>
      <p:ext uri="{BB962C8B-B14F-4D97-AF65-F5344CB8AC3E}">
        <p14:creationId xmlns:p14="http://schemas.microsoft.com/office/powerpoint/2010/main" val="3217454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srcRect/>
          <a:stretch>
            <a:fillRect/>
          </a:stretch>
        </p:blipFill>
        <p:spPr bwMode="auto">
          <a:xfrm>
            <a:off x="685800" y="509344"/>
            <a:ext cx="7772400" cy="3476625"/>
          </a:xfrm>
          <a:prstGeom prst="rect">
            <a:avLst/>
          </a:prstGeom>
          <a:noFill/>
          <a:ln w="9525">
            <a:noFill/>
            <a:miter lim="800000"/>
            <a:headEnd/>
            <a:tailEnd/>
          </a:ln>
        </p:spPr>
      </p:pic>
      <p:sp>
        <p:nvSpPr>
          <p:cNvPr id="5" name="CaixaDeTexto 4"/>
          <p:cNvSpPr txBox="1"/>
          <p:nvPr/>
        </p:nvSpPr>
        <p:spPr>
          <a:xfrm>
            <a:off x="304800" y="4221088"/>
            <a:ext cx="8534400" cy="1815882"/>
          </a:xfrm>
          <a:prstGeom prst="rect">
            <a:avLst/>
          </a:prstGeom>
          <a:noFill/>
        </p:spPr>
        <p:txBody>
          <a:bodyPr wrap="square" rtlCol="0">
            <a:spAutoFit/>
          </a:bodyPr>
          <a:lstStyle/>
          <a:p>
            <a:r>
              <a:rPr lang="en-US" sz="1600" dirty="0" smtClean="0">
                <a:latin typeface="Calibri" pitchFamily="34" charset="0"/>
              </a:rPr>
              <a:t>Fig. 23. Teeth in the cheek region of the mouse mandible.</a:t>
            </a:r>
          </a:p>
          <a:p>
            <a:r>
              <a:rPr lang="en-US" sz="1600" dirty="0" smtClean="0">
                <a:latin typeface="Calibri" pitchFamily="34" charset="0"/>
              </a:rPr>
              <a:t>(A) A scheme showing the prenatal situation in normal mouse embryos (compare Figs. 1C and 2B). MS—the anterior vestigial bud, which degenerates. R2—the posterior vestigial bud, which</a:t>
            </a:r>
          </a:p>
          <a:p>
            <a:r>
              <a:rPr lang="en-US" sz="1600" dirty="0" smtClean="0">
                <a:latin typeface="Calibri" pitchFamily="34" charset="0"/>
              </a:rPr>
              <a:t>is incorporated into M1.</a:t>
            </a:r>
          </a:p>
          <a:p>
            <a:r>
              <a:rPr lang="en-US" sz="1600" dirty="0" smtClean="0">
                <a:latin typeface="Calibri" pitchFamily="34" charset="0"/>
              </a:rPr>
              <a:t>(B) Wild-type mouse. </a:t>
            </a:r>
          </a:p>
          <a:p>
            <a:r>
              <a:rPr lang="en-US" sz="1600" dirty="0" smtClean="0">
                <a:latin typeface="Calibri" pitchFamily="34" charset="0"/>
              </a:rPr>
              <a:t>(D, E) Tabby heterozygous mouse. M1, M2, M3—</a:t>
            </a:r>
          </a:p>
          <a:p>
            <a:r>
              <a:rPr lang="en-US" sz="1600" dirty="0" smtClean="0">
                <a:latin typeface="Calibri" pitchFamily="34" charset="0"/>
              </a:rPr>
              <a:t>the first, second and third molars, respectively. </a:t>
            </a:r>
            <a:endParaRPr lang="pt-PT" sz="1600" dirty="0">
              <a:latin typeface="Calibri" pitchFamily="34" charset="0"/>
            </a:endParaRPr>
          </a:p>
        </p:txBody>
      </p:sp>
      <p:sp>
        <p:nvSpPr>
          <p:cNvPr id="6" name="CaixaDeTexto 5"/>
          <p:cNvSpPr txBox="1"/>
          <p:nvPr/>
        </p:nvSpPr>
        <p:spPr>
          <a:xfrm>
            <a:off x="0" y="6396335"/>
            <a:ext cx="4876800" cy="461665"/>
          </a:xfrm>
          <a:prstGeom prst="rect">
            <a:avLst/>
          </a:prstGeom>
          <a:noFill/>
        </p:spPr>
        <p:txBody>
          <a:bodyPr wrap="square" rtlCol="0">
            <a:spAutoFit/>
          </a:bodyPr>
          <a:lstStyle/>
          <a:p>
            <a:r>
              <a:rPr lang="pt-PT" sz="1200" i="1" dirty="0" err="1" smtClean="0">
                <a:solidFill>
                  <a:schemeClr val="tx1">
                    <a:lumMod val="50000"/>
                    <a:lumOff val="50000"/>
                  </a:schemeClr>
                </a:solidFill>
              </a:rPr>
              <a:t>Phylogenetic</a:t>
            </a:r>
            <a:r>
              <a:rPr lang="pt-PT" sz="1200" i="1" dirty="0" smtClean="0">
                <a:solidFill>
                  <a:schemeClr val="tx1">
                    <a:lumMod val="50000"/>
                    <a:lumOff val="50000"/>
                  </a:schemeClr>
                </a:solidFill>
              </a:rPr>
              <a:t> </a:t>
            </a:r>
            <a:r>
              <a:rPr lang="pt-PT" sz="1200" i="1" dirty="0" err="1" smtClean="0">
                <a:solidFill>
                  <a:schemeClr val="tx1">
                    <a:lumMod val="50000"/>
                    <a:lumOff val="50000"/>
                  </a:schemeClr>
                </a:solidFill>
              </a:rPr>
              <a:t>Memory</a:t>
            </a:r>
            <a:r>
              <a:rPr lang="pt-PT" sz="1200" i="1" dirty="0" smtClean="0">
                <a:solidFill>
                  <a:schemeClr val="tx1">
                    <a:lumMod val="50000"/>
                    <a:lumOff val="50000"/>
                  </a:schemeClr>
                </a:solidFill>
              </a:rPr>
              <a:t> </a:t>
            </a:r>
            <a:r>
              <a:rPr lang="pt-PT" sz="1200" i="1" dirty="0" err="1" smtClean="0">
                <a:solidFill>
                  <a:schemeClr val="tx1">
                    <a:lumMod val="50000"/>
                    <a:lumOff val="50000"/>
                  </a:schemeClr>
                </a:solidFill>
              </a:rPr>
              <a:t>of</a:t>
            </a:r>
            <a:r>
              <a:rPr lang="pt-PT" sz="1200" i="1" dirty="0" smtClean="0">
                <a:solidFill>
                  <a:schemeClr val="tx1">
                    <a:lumMod val="50000"/>
                    <a:lumOff val="50000"/>
                  </a:schemeClr>
                </a:solidFill>
              </a:rPr>
              <a:t> </a:t>
            </a:r>
            <a:r>
              <a:rPr lang="pt-PT" sz="1200" i="1" dirty="0" err="1" smtClean="0">
                <a:solidFill>
                  <a:schemeClr val="tx1">
                    <a:lumMod val="50000"/>
                    <a:lumOff val="50000"/>
                  </a:schemeClr>
                </a:solidFill>
              </a:rPr>
              <a:t>Developing</a:t>
            </a:r>
            <a:endParaRPr lang="pt-PT" sz="1200" i="1" dirty="0" smtClean="0">
              <a:solidFill>
                <a:schemeClr val="tx1">
                  <a:lumMod val="50000"/>
                  <a:lumOff val="50000"/>
                </a:schemeClr>
              </a:solidFill>
            </a:endParaRPr>
          </a:p>
          <a:p>
            <a:r>
              <a:rPr lang="pt-PT" sz="1200" i="1" dirty="0" err="1" smtClean="0">
                <a:solidFill>
                  <a:schemeClr val="tx1">
                    <a:lumMod val="50000"/>
                    <a:lumOff val="50000"/>
                  </a:schemeClr>
                </a:solidFill>
              </a:rPr>
              <a:t>Mammalian</a:t>
            </a:r>
            <a:r>
              <a:rPr lang="pt-PT" sz="1200" i="1" dirty="0" smtClean="0">
                <a:solidFill>
                  <a:schemeClr val="tx1">
                    <a:lumMod val="50000"/>
                    <a:lumOff val="50000"/>
                  </a:schemeClr>
                </a:solidFill>
              </a:rPr>
              <a:t> Dentition</a:t>
            </a:r>
            <a:endParaRPr lang="pt-PT" sz="1200" i="1" dirty="0">
              <a:solidFill>
                <a:schemeClr val="tx1">
                  <a:lumMod val="50000"/>
                  <a:lumOff val="50000"/>
                </a:schemeClr>
              </a:solidFill>
              <a:latin typeface="Calibri" pitchFamily="34" charset="0"/>
            </a:endParaRPr>
          </a:p>
        </p:txBody>
      </p:sp>
      <p:pic>
        <p:nvPicPr>
          <p:cNvPr id="7" name="Imagem 6"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1316752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pmba-big.gif"/>
          <p:cNvPicPr>
            <a:picLocks noChangeAspect="1"/>
          </p:cNvPicPr>
          <p:nvPr/>
        </p:nvPicPr>
        <p:blipFill>
          <a:blip r:embed="rId3" cstate="print"/>
          <a:stretch>
            <a:fillRect/>
          </a:stretch>
        </p:blipFill>
        <p:spPr>
          <a:xfrm>
            <a:off x="8100392" y="1"/>
            <a:ext cx="1043608" cy="1018686"/>
          </a:xfrm>
          <a:prstGeom prst="rect">
            <a:avLst/>
          </a:prstGeom>
        </p:spPr>
      </p:pic>
      <p:sp>
        <p:nvSpPr>
          <p:cNvPr id="8" name="Marcador de Posição de Conteúdo 2"/>
          <p:cNvSpPr>
            <a:spLocks noGrp="1"/>
          </p:cNvSpPr>
          <p:nvPr>
            <p:ph idx="1"/>
          </p:nvPr>
        </p:nvSpPr>
        <p:spPr>
          <a:xfrm>
            <a:off x="395536" y="2348880"/>
            <a:ext cx="4402832" cy="1683568"/>
          </a:xfrm>
        </p:spPr>
        <p:txBody>
          <a:bodyPr>
            <a:normAutofit/>
          </a:bodyPr>
          <a:lstStyle/>
          <a:p>
            <a:pPr>
              <a:buFont typeface="Wingdings" pitchFamily="2" charset="2"/>
              <a:buChar char="ü"/>
            </a:pPr>
            <a:r>
              <a:rPr lang="pt-PT" sz="2400" dirty="0" smtClean="0">
                <a:latin typeface="Calibri" pitchFamily="34" charset="0"/>
              </a:rPr>
              <a:t>Padrão simétrico de expressão dos genes </a:t>
            </a:r>
            <a:r>
              <a:rPr lang="pt-PT" sz="2400" i="1" dirty="0" smtClean="0">
                <a:latin typeface="Calibri" pitchFamily="34" charset="0"/>
              </a:rPr>
              <a:t>Hox-7</a:t>
            </a:r>
            <a:r>
              <a:rPr lang="pt-PT" sz="2400" dirty="0" smtClean="0">
                <a:latin typeface="Calibri" pitchFamily="34" charset="0"/>
              </a:rPr>
              <a:t> e </a:t>
            </a:r>
            <a:r>
              <a:rPr lang="pt-PT" sz="2400" i="1" dirty="0" smtClean="0">
                <a:latin typeface="Calibri" pitchFamily="34" charset="0"/>
              </a:rPr>
              <a:t>Hox-8</a:t>
            </a:r>
            <a:r>
              <a:rPr lang="pt-PT" sz="2400" dirty="0" smtClean="0">
                <a:latin typeface="Calibri" pitchFamily="34" charset="0"/>
              </a:rPr>
              <a:t> durante a morfogénese da forma dos incisivos.</a:t>
            </a:r>
            <a:endParaRPr lang="pt-PT" sz="2400" dirty="0">
              <a:latin typeface="Calibri" pitchFamily="34" charset="0"/>
            </a:endParaRPr>
          </a:p>
        </p:txBody>
      </p:sp>
      <p:sp>
        <p:nvSpPr>
          <p:cNvPr id="12" name="Título 1"/>
          <p:cNvSpPr>
            <a:spLocks noGrp="1"/>
          </p:cNvSpPr>
          <p:nvPr>
            <p:ph type="title"/>
          </p:nvPr>
        </p:nvSpPr>
        <p:spPr>
          <a:xfrm>
            <a:off x="395536"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Desenvolvimento dos Incisivos</a:t>
            </a:r>
            <a:endParaRPr lang="pt-PT" sz="4100" dirty="0"/>
          </a:p>
        </p:txBody>
      </p:sp>
      <p:pic>
        <p:nvPicPr>
          <p:cNvPr id="13" name="Imagem 12" descr="images.jpg"/>
          <p:cNvPicPr>
            <a:picLocks noChangeAspect="1"/>
          </p:cNvPicPr>
          <p:nvPr/>
        </p:nvPicPr>
        <p:blipFill>
          <a:blip r:embed="rId4" cstate="print"/>
          <a:stretch>
            <a:fillRect/>
          </a:stretch>
        </p:blipFill>
        <p:spPr>
          <a:xfrm>
            <a:off x="5076056" y="2348880"/>
            <a:ext cx="3861255" cy="2626221"/>
          </a:xfrm>
          <a:prstGeom prst="rect">
            <a:avLst/>
          </a:prstGeom>
        </p:spPr>
      </p:pic>
      <p:sp>
        <p:nvSpPr>
          <p:cNvPr id="14" name="CaixaDeTexto 13"/>
          <p:cNvSpPr txBox="1"/>
          <p:nvPr/>
        </p:nvSpPr>
        <p:spPr>
          <a:xfrm>
            <a:off x="5076800" y="5110688"/>
            <a:ext cx="3714863" cy="276999"/>
          </a:xfrm>
          <a:prstGeom prst="rect">
            <a:avLst/>
          </a:prstGeom>
          <a:noFill/>
        </p:spPr>
        <p:txBody>
          <a:bodyPr wrap="square" rtlCol="0">
            <a:spAutoFit/>
          </a:bodyPr>
          <a:lstStyle/>
          <a:p>
            <a:r>
              <a:rPr lang="pt-PT" sz="1200" dirty="0" smtClean="0">
                <a:latin typeface="Calibri" pitchFamily="34" charset="0"/>
              </a:rPr>
              <a:t>Fig.24:Localização dos incisivos.</a:t>
            </a:r>
            <a:endParaRPr lang="pt-PT" sz="1200" dirty="0">
              <a:latin typeface="Calibri" pitchFamily="34" charset="0"/>
            </a:endParaRPr>
          </a:p>
        </p:txBody>
      </p:sp>
      <p:sp>
        <p:nvSpPr>
          <p:cNvPr id="2" name="CaixaDeTexto 1"/>
          <p:cNvSpPr txBox="1"/>
          <p:nvPr/>
        </p:nvSpPr>
        <p:spPr>
          <a:xfrm>
            <a:off x="0" y="6370499"/>
            <a:ext cx="5076056" cy="461665"/>
          </a:xfrm>
          <a:prstGeom prst="rect">
            <a:avLst/>
          </a:prstGeom>
          <a:noFill/>
        </p:spPr>
        <p:txBody>
          <a:bodyPr wrap="square" rtlCol="0">
            <a:spAutoFit/>
          </a:bodyPr>
          <a:lstStyle/>
          <a:p>
            <a:pPr lvl="0"/>
            <a:r>
              <a:rPr lang="en-US" sz="1200" i="1" dirty="0">
                <a:solidFill>
                  <a:schemeClr val="bg1">
                    <a:lumMod val="65000"/>
                  </a:schemeClr>
                </a:solidFill>
              </a:rPr>
              <a:t>Expression patterns of the homeobox gene, Hox-8, in the mouse embryo suggest a role in specifying tooth initiation and shape (1992</a:t>
            </a:r>
            <a:r>
              <a:rPr lang="en-US" sz="1200" b="1" i="1" dirty="0" smtClean="0">
                <a:solidFill>
                  <a:schemeClr val="bg1">
                    <a:lumMod val="65000"/>
                  </a:schemeClr>
                </a:solidFill>
              </a:rPr>
              <a:t>)</a:t>
            </a:r>
            <a:endParaRPr lang="pt-PT" sz="1200" i="1" dirty="0">
              <a:solidFill>
                <a:schemeClr val="bg1">
                  <a:lumMod val="65000"/>
                </a:schemeClr>
              </a:solidFill>
            </a:endParaRPr>
          </a:p>
        </p:txBody>
      </p:sp>
    </p:spTree>
    <p:extLst>
      <p:ext uri="{BB962C8B-B14F-4D97-AF65-F5344CB8AC3E}">
        <p14:creationId xmlns:p14="http://schemas.microsoft.com/office/powerpoint/2010/main" val="750859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60" t="13162" r="27332" b="8836"/>
          <a:stretch/>
        </p:blipFill>
        <p:spPr bwMode="auto">
          <a:xfrm>
            <a:off x="1259632" y="188640"/>
            <a:ext cx="6624736" cy="580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1257700" y="6044443"/>
            <a:ext cx="6624736" cy="461665"/>
          </a:xfrm>
          <a:prstGeom prst="rect">
            <a:avLst/>
          </a:prstGeom>
          <a:noFill/>
        </p:spPr>
        <p:txBody>
          <a:bodyPr wrap="square" rtlCol="0">
            <a:spAutoFit/>
          </a:bodyPr>
          <a:lstStyle/>
          <a:p>
            <a:r>
              <a:rPr lang="pt-PT" sz="1200" dirty="0" smtClean="0">
                <a:latin typeface="+mj-lt"/>
              </a:rPr>
              <a:t>Fig.25: </a:t>
            </a:r>
            <a:r>
              <a:rPr lang="pt-PT" sz="1200" dirty="0">
                <a:latin typeface="+mj-lt"/>
              </a:rPr>
              <a:t>Uma visão geral do desenvolvimento dos dentes ilustrando as interações recíprocas entre epitélio e mesênquima durante os primeiros estágios de desenvolvimento do dente.</a:t>
            </a:r>
          </a:p>
        </p:txBody>
      </p:sp>
      <p:sp>
        <p:nvSpPr>
          <p:cNvPr id="5" name="CaixaDeTexto 4"/>
          <p:cNvSpPr txBox="1"/>
          <p:nvPr/>
        </p:nvSpPr>
        <p:spPr>
          <a:xfrm>
            <a:off x="7626129" y="5842337"/>
            <a:ext cx="1512168" cy="1015663"/>
          </a:xfrm>
          <a:prstGeom prst="rect">
            <a:avLst/>
          </a:prstGeom>
          <a:noFill/>
        </p:spPr>
        <p:txBody>
          <a:bodyPr wrap="square" rtlCol="0">
            <a:spAutoFit/>
          </a:bodyPr>
          <a:lstStyle/>
          <a:p>
            <a:r>
              <a:rPr lang="en-US" sz="1200" dirty="0">
                <a:solidFill>
                  <a:schemeClr val="bg1">
                    <a:lumMod val="65000"/>
                  </a:schemeClr>
                </a:solidFill>
              </a:rPr>
              <a:t>The Importance of Signal Pathway Modulation in all</a:t>
            </a:r>
          </a:p>
          <a:p>
            <a:r>
              <a:rPr lang="pt-PT" sz="1200" dirty="0" err="1">
                <a:solidFill>
                  <a:schemeClr val="bg1">
                    <a:lumMod val="65000"/>
                  </a:schemeClr>
                </a:solidFill>
              </a:rPr>
              <a:t>Aspects</a:t>
            </a:r>
            <a:r>
              <a:rPr lang="pt-PT" sz="1200" dirty="0">
                <a:solidFill>
                  <a:schemeClr val="bg1">
                    <a:lumMod val="65000"/>
                  </a:schemeClr>
                </a:solidFill>
              </a:rPr>
              <a:t> </a:t>
            </a:r>
            <a:r>
              <a:rPr lang="pt-PT" sz="1200" dirty="0" err="1">
                <a:solidFill>
                  <a:schemeClr val="bg1">
                    <a:lumMod val="65000"/>
                  </a:schemeClr>
                </a:solidFill>
              </a:rPr>
              <a:t>of</a:t>
            </a:r>
            <a:r>
              <a:rPr lang="pt-PT" sz="1200" dirty="0">
                <a:solidFill>
                  <a:schemeClr val="bg1">
                    <a:lumMod val="65000"/>
                  </a:schemeClr>
                </a:solidFill>
              </a:rPr>
              <a:t> </a:t>
            </a:r>
            <a:r>
              <a:rPr lang="pt-PT" sz="1200" dirty="0" err="1">
                <a:solidFill>
                  <a:schemeClr val="bg1">
                    <a:lumMod val="65000"/>
                  </a:schemeClr>
                </a:solidFill>
              </a:rPr>
              <a:t>Tooth</a:t>
            </a:r>
            <a:r>
              <a:rPr lang="pt-PT" sz="1200" dirty="0">
                <a:solidFill>
                  <a:schemeClr val="bg1">
                    <a:lumMod val="65000"/>
                  </a:schemeClr>
                </a:solidFill>
              </a:rPr>
              <a:t> </a:t>
            </a:r>
            <a:r>
              <a:rPr lang="pt-PT" sz="1200" dirty="0" err="1" smtClean="0">
                <a:solidFill>
                  <a:schemeClr val="bg1">
                    <a:lumMod val="65000"/>
                  </a:schemeClr>
                </a:solidFill>
              </a:rPr>
              <a:t>Development</a:t>
            </a:r>
            <a:r>
              <a:rPr lang="pt-PT" sz="1200" dirty="0" smtClean="0">
                <a:solidFill>
                  <a:schemeClr val="bg1">
                    <a:lumMod val="65000"/>
                  </a:schemeClr>
                </a:solidFill>
              </a:rPr>
              <a:t> 2009</a:t>
            </a:r>
            <a:endParaRPr lang="pt-PT" sz="1200" dirty="0">
              <a:solidFill>
                <a:schemeClr val="bg1">
                  <a:lumMod val="65000"/>
                </a:schemeClr>
              </a:solidFill>
            </a:endParaRPr>
          </a:p>
        </p:txBody>
      </p:sp>
      <p:sp>
        <p:nvSpPr>
          <p:cNvPr id="2" name="Oval 1"/>
          <p:cNvSpPr/>
          <p:nvPr/>
        </p:nvSpPr>
        <p:spPr>
          <a:xfrm>
            <a:off x="2411760" y="5211843"/>
            <a:ext cx="1296144"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Oval 5"/>
          <p:cNvSpPr/>
          <p:nvPr/>
        </p:nvSpPr>
        <p:spPr>
          <a:xfrm>
            <a:off x="6681566" y="5158307"/>
            <a:ext cx="1296144"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Oval 6"/>
          <p:cNvSpPr/>
          <p:nvPr/>
        </p:nvSpPr>
        <p:spPr>
          <a:xfrm>
            <a:off x="4139952" y="5516643"/>
            <a:ext cx="1296144"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Oval 7"/>
          <p:cNvSpPr/>
          <p:nvPr/>
        </p:nvSpPr>
        <p:spPr>
          <a:xfrm>
            <a:off x="5537822" y="5575014"/>
            <a:ext cx="1296144"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1676458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0" y="1219200"/>
            <a:ext cx="9144000" cy="5638800"/>
          </a:xfrm>
        </p:spPr>
        <p:txBody>
          <a:bodyPr>
            <a:normAutofit/>
          </a:bodyPr>
          <a:lstStyle/>
          <a:p>
            <a:pPr>
              <a:buFont typeface="Wingdings" pitchFamily="2" charset="2"/>
              <a:buChar char="ü"/>
            </a:pPr>
            <a:r>
              <a:rPr lang="pt-PT" sz="2400" b="1" dirty="0" smtClean="0">
                <a:latin typeface="Calibri" pitchFamily="34" charset="0"/>
              </a:rPr>
              <a:t>Atavismos</a:t>
            </a:r>
            <a:r>
              <a:rPr lang="pt-PT" sz="2400" dirty="0" smtClean="0">
                <a:latin typeface="Calibri" pitchFamily="34" charset="0"/>
              </a:rPr>
              <a:t> e </a:t>
            </a:r>
            <a:r>
              <a:rPr lang="pt-PT" sz="2400" b="1" dirty="0" smtClean="0">
                <a:latin typeface="Calibri" pitchFamily="34" charset="0"/>
              </a:rPr>
              <a:t>dentes vestigiais </a:t>
            </a:r>
            <a:r>
              <a:rPr lang="pt-PT" sz="2400" dirty="0" smtClean="0">
                <a:latin typeface="Calibri" pitchFamily="34" charset="0"/>
              </a:rPr>
              <a:t>são úteis para a elucidação das relações evolucionárias entre espécies.</a:t>
            </a:r>
            <a:endParaRPr lang="pt-PT" sz="2400" dirty="0">
              <a:latin typeface="Calibri" pitchFamily="34" charset="0"/>
            </a:endParaRPr>
          </a:p>
        </p:txBody>
      </p:sp>
      <p:sp>
        <p:nvSpPr>
          <p:cNvPr id="4"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Dentição dos Mamíferos</a:t>
            </a:r>
            <a:endParaRPr lang="pt-PT" sz="4100" dirty="0"/>
          </a:p>
        </p:txBody>
      </p:sp>
      <p:sp>
        <p:nvSpPr>
          <p:cNvPr id="5" name="CaixaDeTexto 4"/>
          <p:cNvSpPr txBox="1"/>
          <p:nvPr/>
        </p:nvSpPr>
        <p:spPr>
          <a:xfrm>
            <a:off x="0" y="6396335"/>
            <a:ext cx="3733800" cy="461665"/>
          </a:xfrm>
          <a:prstGeom prst="rect">
            <a:avLst/>
          </a:prstGeom>
          <a:noFill/>
        </p:spPr>
        <p:txBody>
          <a:bodyPr wrap="square" rtlCol="0">
            <a:spAutoFit/>
          </a:bodyPr>
          <a:lstStyle/>
          <a:p>
            <a:r>
              <a:rPr lang="en-US" sz="1200" i="1" dirty="0" err="1" smtClean="0">
                <a:solidFill>
                  <a:schemeClr val="tx1">
                    <a:lumMod val="50000"/>
                    <a:lumOff val="50000"/>
                  </a:schemeClr>
                </a:solidFill>
                <a:latin typeface="Calibri" pitchFamily="34" charset="0"/>
              </a:rPr>
              <a:t>Phylogenetic</a:t>
            </a:r>
            <a:r>
              <a:rPr lang="en-US" sz="1200" i="1" dirty="0" smtClean="0">
                <a:solidFill>
                  <a:schemeClr val="tx1">
                    <a:lumMod val="50000"/>
                    <a:lumOff val="50000"/>
                  </a:schemeClr>
                </a:solidFill>
                <a:latin typeface="Calibri" pitchFamily="34" charset="0"/>
              </a:rPr>
              <a:t> Memory of Developing Mammalian Dentition</a:t>
            </a:r>
            <a:endParaRPr lang="pt-PT" sz="1200" dirty="0">
              <a:solidFill>
                <a:schemeClr val="tx1">
                  <a:lumMod val="50000"/>
                  <a:lumOff val="50000"/>
                </a:schemeClr>
              </a:solidFill>
              <a:latin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1524000" y="1981200"/>
            <a:ext cx="5391150" cy="4116395"/>
          </a:xfrm>
          <a:prstGeom prst="rect">
            <a:avLst/>
          </a:prstGeom>
          <a:noFill/>
          <a:ln w="9525">
            <a:noFill/>
            <a:miter lim="800000"/>
            <a:headEnd/>
            <a:tailEnd/>
          </a:ln>
        </p:spPr>
      </p:pic>
      <p:sp>
        <p:nvSpPr>
          <p:cNvPr id="7" name="CaixaDeTexto 6"/>
          <p:cNvSpPr txBox="1"/>
          <p:nvPr/>
        </p:nvSpPr>
        <p:spPr>
          <a:xfrm>
            <a:off x="5486400" y="5715000"/>
            <a:ext cx="3657600" cy="292388"/>
          </a:xfrm>
          <a:prstGeom prst="rect">
            <a:avLst/>
          </a:prstGeom>
          <a:noFill/>
        </p:spPr>
        <p:txBody>
          <a:bodyPr wrap="square" rtlCol="0">
            <a:spAutoFit/>
          </a:bodyPr>
          <a:lstStyle/>
          <a:p>
            <a:r>
              <a:rPr lang="pt-PT" sz="1300" dirty="0" smtClean="0">
                <a:latin typeface="Calibri" pitchFamily="34" charset="0"/>
              </a:rPr>
              <a:t>Fig.26: </a:t>
            </a:r>
            <a:r>
              <a:rPr lang="pt-PT" sz="1200" dirty="0" smtClean="0">
                <a:latin typeface="Calibri" pitchFamily="34" charset="0"/>
              </a:rPr>
              <a:t>Comparação do padrão dentário</a:t>
            </a:r>
            <a:endParaRPr lang="pt-PT" sz="1200" dirty="0">
              <a:latin typeface="Calibri" pitchFamily="34" charset="0"/>
            </a:endParaRPr>
          </a:p>
        </p:txBody>
      </p:sp>
      <p:pic>
        <p:nvPicPr>
          <p:cNvPr id="8" name="Imagem 7"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2863735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83568" y="1556792"/>
            <a:ext cx="8075240" cy="1512168"/>
          </a:xfrm>
        </p:spPr>
        <p:txBody>
          <a:bodyPr>
            <a:normAutofit/>
          </a:bodyPr>
          <a:lstStyle/>
          <a:p>
            <a:pPr>
              <a:buFont typeface="Wingdings" pitchFamily="2" charset="2"/>
              <a:buChar char="ü"/>
            </a:pPr>
            <a:r>
              <a:rPr lang="pt-PT" sz="2400" dirty="0">
                <a:latin typeface="Calibri" pitchFamily="34" charset="0"/>
              </a:rPr>
              <a:t>O grupo de mamíferos que perderam a oclusão </a:t>
            </a:r>
            <a:r>
              <a:rPr lang="pt-PT" sz="2400" dirty="0" smtClean="0">
                <a:latin typeface="Calibri" pitchFamily="34" charset="0"/>
              </a:rPr>
              <a:t>dentária </a:t>
            </a:r>
            <a:r>
              <a:rPr lang="pt-PT" sz="2400" dirty="0">
                <a:latin typeface="Calibri" pitchFamily="34" charset="0"/>
              </a:rPr>
              <a:t>é da Ordem </a:t>
            </a:r>
            <a:r>
              <a:rPr lang="pt-PT" sz="2400" i="1" dirty="0" err="1" smtClean="0">
                <a:latin typeface="Calibri" pitchFamily="34" charset="0"/>
              </a:rPr>
              <a:t>Cetacea</a:t>
            </a:r>
            <a:r>
              <a:rPr lang="pt-PT" sz="2400" b="1" dirty="0" smtClean="0">
                <a:latin typeface="Calibri" pitchFamily="34" charset="0"/>
              </a:rPr>
              <a:t>.</a:t>
            </a:r>
          </a:p>
          <a:p>
            <a:endParaRPr lang="pt-PT" dirty="0"/>
          </a:p>
        </p:txBody>
      </p:sp>
      <p:pic>
        <p:nvPicPr>
          <p:cNvPr id="1026" name="Picture 2" descr="http://1.bp.blogspot.com/-lzr9P3TVrwA/TiHoyTn4ipI/AAAAAAAAAEg/me-IMWgojRc/s1600/3088444269_4cd35a9f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636912"/>
            <a:ext cx="5040560" cy="334693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334869" y="6098812"/>
            <a:ext cx="5328592" cy="276999"/>
          </a:xfrm>
          <a:prstGeom prst="rect">
            <a:avLst/>
          </a:prstGeom>
          <a:noFill/>
        </p:spPr>
        <p:txBody>
          <a:bodyPr wrap="square" rtlCol="0">
            <a:spAutoFit/>
          </a:bodyPr>
          <a:lstStyle/>
          <a:p>
            <a:r>
              <a:rPr lang="pt-PT" sz="1200" dirty="0" smtClean="0">
                <a:latin typeface="Calibri" pitchFamily="34" charset="0"/>
              </a:rPr>
              <a:t>Fig.27: Baleia Branca como exemplo de um cetáceo.</a:t>
            </a:r>
            <a:endParaRPr lang="pt-PT" sz="1200" dirty="0">
              <a:latin typeface="Calibri" pitchFamily="34" charset="0"/>
            </a:endParaRPr>
          </a:p>
        </p:txBody>
      </p:sp>
      <p:pic>
        <p:nvPicPr>
          <p:cNvPr id="6" name="Imagem 5"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7"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Cetáceos </a:t>
            </a:r>
            <a:endParaRPr lang="pt-PT" sz="4100" i="1" dirty="0"/>
          </a:p>
        </p:txBody>
      </p:sp>
      <p:sp>
        <p:nvSpPr>
          <p:cNvPr id="4" name="CaixaDeTexto 3"/>
          <p:cNvSpPr txBox="1"/>
          <p:nvPr/>
        </p:nvSpPr>
        <p:spPr>
          <a:xfrm>
            <a:off x="0" y="6645953"/>
            <a:ext cx="5832648" cy="276999"/>
          </a:xfrm>
          <a:prstGeom prst="rect">
            <a:avLst/>
          </a:prstGeom>
          <a:noFill/>
        </p:spPr>
        <p:txBody>
          <a:bodyPr wrap="square" rtlCol="0">
            <a:spAutoFit/>
          </a:bodyPr>
          <a:lstStyle/>
          <a:p>
            <a:r>
              <a:rPr lang="en-US" sz="1200" i="1" dirty="0">
                <a:solidFill>
                  <a:schemeClr val="bg1">
                    <a:lumMod val="65000"/>
                  </a:schemeClr>
                </a:solidFill>
              </a:rPr>
              <a:t>Development and evolution of the unique cetacean </a:t>
            </a:r>
            <a:r>
              <a:rPr lang="en-US" sz="1200" i="1" dirty="0" smtClean="0">
                <a:solidFill>
                  <a:schemeClr val="bg1">
                    <a:lumMod val="65000"/>
                  </a:schemeClr>
                </a:solidFill>
              </a:rPr>
              <a:t>dentition 2012</a:t>
            </a:r>
            <a:endParaRPr lang="pt-PT" sz="1200" i="1" dirty="0">
              <a:solidFill>
                <a:schemeClr val="bg1">
                  <a:lumMod val="65000"/>
                </a:schemeClr>
              </a:solidFill>
            </a:endParaRPr>
          </a:p>
        </p:txBody>
      </p:sp>
    </p:spTree>
    <p:extLst>
      <p:ext uri="{BB962C8B-B14F-4D97-AF65-F5344CB8AC3E}">
        <p14:creationId xmlns:p14="http://schemas.microsoft.com/office/powerpoint/2010/main" val="1659299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23528" y="1628800"/>
            <a:ext cx="8568952" cy="1512168"/>
          </a:xfrm>
        </p:spPr>
        <p:txBody>
          <a:bodyPr>
            <a:normAutofit fontScale="92500" lnSpcReduction="10000"/>
          </a:bodyPr>
          <a:lstStyle/>
          <a:p>
            <a:pPr>
              <a:buFont typeface="Wingdings" pitchFamily="2" charset="2"/>
              <a:buChar char="ü"/>
            </a:pPr>
            <a:r>
              <a:rPr lang="pt-PT" dirty="0" smtClean="0">
                <a:latin typeface="Calibri" pitchFamily="34" charset="0"/>
              </a:rPr>
              <a:t>Maioria </a:t>
            </a:r>
            <a:r>
              <a:rPr lang="pt-PT" dirty="0">
                <a:latin typeface="Calibri" pitchFamily="34" charset="0"/>
              </a:rPr>
              <a:t>dos vertebrados não-mamíferos tem dentição com </a:t>
            </a:r>
            <a:r>
              <a:rPr lang="pt-PT" dirty="0" smtClean="0">
                <a:latin typeface="Calibri" pitchFamily="34" charset="0"/>
              </a:rPr>
              <a:t>coroas, </a:t>
            </a:r>
            <a:r>
              <a:rPr lang="pt-PT" dirty="0">
                <a:latin typeface="Calibri" pitchFamily="34" charset="0"/>
              </a:rPr>
              <a:t>uma única classe morfológica de dentes e vários dentes por </a:t>
            </a:r>
            <a:r>
              <a:rPr lang="pt-PT" dirty="0" smtClean="0">
                <a:latin typeface="Calibri" pitchFamily="34" charset="0"/>
              </a:rPr>
              <a:t>maxilar.</a:t>
            </a:r>
          </a:p>
          <a:p>
            <a:pPr>
              <a:buFont typeface="Wingdings" pitchFamily="2" charset="2"/>
              <a:buChar char="ü"/>
            </a:pPr>
            <a:r>
              <a:rPr lang="pt-PT" dirty="0" smtClean="0">
                <a:latin typeface="Calibri" pitchFamily="34" charset="0"/>
              </a:rPr>
              <a:t>Em </a:t>
            </a:r>
            <a:r>
              <a:rPr lang="pt-PT" dirty="0">
                <a:latin typeface="Calibri" pitchFamily="34" charset="0"/>
              </a:rPr>
              <a:t>contraste, os mamíferos divergiram deste </a:t>
            </a:r>
            <a:r>
              <a:rPr lang="pt-PT" dirty="0" smtClean="0">
                <a:latin typeface="Calibri" pitchFamily="34" charset="0"/>
              </a:rPr>
              <a:t>estado. </a:t>
            </a:r>
            <a:endParaRPr lang="pt-PT" dirty="0">
              <a:latin typeface="Calibri"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79" t="17079" r="6565" b="8556"/>
          <a:stretch/>
        </p:blipFill>
        <p:spPr bwMode="auto">
          <a:xfrm>
            <a:off x="1691680" y="3140968"/>
            <a:ext cx="558648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m 4"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7"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Cetáceos </a:t>
            </a:r>
            <a:endParaRPr lang="pt-PT" sz="4100" i="1" dirty="0"/>
          </a:p>
        </p:txBody>
      </p:sp>
      <p:sp>
        <p:nvSpPr>
          <p:cNvPr id="6" name="CaixaDeTexto 5"/>
          <p:cNvSpPr txBox="1"/>
          <p:nvPr/>
        </p:nvSpPr>
        <p:spPr>
          <a:xfrm>
            <a:off x="0" y="6645953"/>
            <a:ext cx="5832648" cy="276999"/>
          </a:xfrm>
          <a:prstGeom prst="rect">
            <a:avLst/>
          </a:prstGeom>
          <a:noFill/>
        </p:spPr>
        <p:txBody>
          <a:bodyPr wrap="square" rtlCol="0">
            <a:spAutoFit/>
          </a:bodyPr>
          <a:lstStyle/>
          <a:p>
            <a:r>
              <a:rPr lang="en-US" sz="1200" i="1" dirty="0">
                <a:solidFill>
                  <a:schemeClr val="bg1">
                    <a:lumMod val="65000"/>
                  </a:schemeClr>
                </a:solidFill>
              </a:rPr>
              <a:t>Development and evolution of the unique cetacean </a:t>
            </a:r>
            <a:r>
              <a:rPr lang="en-US" sz="1200" i="1" dirty="0" smtClean="0">
                <a:solidFill>
                  <a:schemeClr val="bg1">
                    <a:lumMod val="65000"/>
                  </a:schemeClr>
                </a:solidFill>
              </a:rPr>
              <a:t>dentition 2012</a:t>
            </a:r>
            <a:endParaRPr lang="pt-PT" sz="1200" i="1" dirty="0">
              <a:solidFill>
                <a:schemeClr val="bg1">
                  <a:lumMod val="65000"/>
                </a:schemeClr>
              </a:solidFill>
            </a:endParaRPr>
          </a:p>
        </p:txBody>
      </p:sp>
      <p:sp>
        <p:nvSpPr>
          <p:cNvPr id="8" name="CaixaDeTexto 7"/>
          <p:cNvSpPr txBox="1"/>
          <p:nvPr/>
        </p:nvSpPr>
        <p:spPr>
          <a:xfrm>
            <a:off x="1698852" y="5882788"/>
            <a:ext cx="648072" cy="276999"/>
          </a:xfrm>
          <a:prstGeom prst="rect">
            <a:avLst/>
          </a:prstGeom>
          <a:solidFill>
            <a:schemeClr val="accent2">
              <a:lumMod val="75000"/>
            </a:schemeClr>
          </a:solidFill>
        </p:spPr>
        <p:txBody>
          <a:bodyPr wrap="square" rtlCol="0">
            <a:spAutoFit/>
          </a:bodyPr>
          <a:lstStyle/>
          <a:p>
            <a:r>
              <a:rPr lang="pt-PT" sz="1200" dirty="0" smtClean="0">
                <a:latin typeface="+mj-lt"/>
              </a:rPr>
              <a:t>Fig.28:</a:t>
            </a:r>
            <a:endParaRPr lang="pt-PT" sz="1200" dirty="0">
              <a:latin typeface="+mj-lt"/>
            </a:endParaRPr>
          </a:p>
        </p:txBody>
      </p:sp>
    </p:spTree>
    <p:extLst>
      <p:ext uri="{BB962C8B-B14F-4D97-AF65-F5344CB8AC3E}">
        <p14:creationId xmlns:p14="http://schemas.microsoft.com/office/powerpoint/2010/main" val="307940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8520" y="1224216"/>
            <a:ext cx="9252520" cy="5472608"/>
          </a:xfrm>
        </p:spPr>
        <p:txBody>
          <a:bodyPr>
            <a:normAutofit/>
          </a:bodyPr>
          <a:lstStyle/>
          <a:p>
            <a:pPr>
              <a:buFont typeface="Wingdings 2" pitchFamily="18" charset="2"/>
              <a:buChar char=""/>
            </a:pPr>
            <a:r>
              <a:rPr lang="pt-PT" sz="2400" b="1" dirty="0" smtClean="0">
                <a:latin typeface="+mj-lt"/>
              </a:rPr>
              <a:t>Esmalte </a:t>
            </a:r>
            <a:r>
              <a:rPr lang="pt-PT" sz="2400" dirty="0" smtClean="0">
                <a:latin typeface="+mj-lt"/>
              </a:rPr>
              <a:t>– substância que cobre a coroa do dente.</a:t>
            </a:r>
          </a:p>
          <a:p>
            <a:pPr>
              <a:buFont typeface="Wingdings 2" pitchFamily="18" charset="2"/>
              <a:buChar char=""/>
            </a:pPr>
            <a:r>
              <a:rPr lang="pt-PT" sz="2400" b="1" dirty="0" smtClean="0">
                <a:latin typeface="+mj-lt"/>
              </a:rPr>
              <a:t>Dentina </a:t>
            </a:r>
            <a:r>
              <a:rPr lang="pt-PT" sz="2400" dirty="0" smtClean="0">
                <a:latin typeface="+mj-lt"/>
              </a:rPr>
              <a:t>- </a:t>
            </a:r>
            <a:r>
              <a:rPr lang="pt-PT" sz="2400" dirty="0">
                <a:latin typeface="+mj-lt"/>
              </a:rPr>
              <a:t>tecido conectivo </a:t>
            </a:r>
            <a:r>
              <a:rPr lang="pt-PT" sz="2400" dirty="0" smtClean="0">
                <a:latin typeface="+mj-lt"/>
              </a:rPr>
              <a:t> </a:t>
            </a:r>
            <a:r>
              <a:rPr lang="pt-PT" sz="2400" dirty="0">
                <a:latin typeface="+mj-lt"/>
              </a:rPr>
              <a:t>que constitui </a:t>
            </a:r>
            <a:r>
              <a:rPr lang="pt-PT" sz="2400" dirty="0" smtClean="0">
                <a:latin typeface="+mj-lt"/>
              </a:rPr>
              <a:t>grande área </a:t>
            </a:r>
            <a:r>
              <a:rPr lang="pt-PT" sz="2400" dirty="0">
                <a:latin typeface="+mj-lt"/>
              </a:rPr>
              <a:t>do </a:t>
            </a:r>
            <a:r>
              <a:rPr lang="pt-PT" sz="2400" dirty="0" smtClean="0">
                <a:latin typeface="+mj-lt"/>
              </a:rPr>
              <a:t>dente.</a:t>
            </a:r>
          </a:p>
          <a:p>
            <a:pPr>
              <a:buFont typeface="Wingdings 2" pitchFamily="18" charset="2"/>
              <a:buChar char=""/>
            </a:pPr>
            <a:r>
              <a:rPr lang="pt-PT" sz="2400" b="1" dirty="0" smtClean="0">
                <a:latin typeface="+mj-lt"/>
              </a:rPr>
              <a:t>Polpa </a:t>
            </a:r>
            <a:r>
              <a:rPr lang="pt-PT" sz="2400" dirty="0" smtClean="0">
                <a:latin typeface="+mj-lt"/>
              </a:rPr>
              <a:t>- </a:t>
            </a:r>
            <a:r>
              <a:rPr lang="pt-PT" sz="2400" dirty="0">
                <a:latin typeface="+mj-lt"/>
              </a:rPr>
              <a:t>resto do órgão embriológico </a:t>
            </a:r>
            <a:r>
              <a:rPr lang="pt-PT" sz="2400" dirty="0" smtClean="0">
                <a:latin typeface="+mj-lt"/>
              </a:rPr>
              <a:t>.</a:t>
            </a:r>
          </a:p>
          <a:p>
            <a:pPr>
              <a:buFont typeface="Wingdings 2" pitchFamily="18" charset="2"/>
              <a:buChar char=""/>
            </a:pPr>
            <a:r>
              <a:rPr lang="pt-PT" sz="2400" b="1" dirty="0" smtClean="0">
                <a:latin typeface="+mj-lt"/>
              </a:rPr>
              <a:t>Cemento </a:t>
            </a:r>
            <a:r>
              <a:rPr lang="pt-PT" sz="2400" dirty="0" smtClean="0">
                <a:latin typeface="+mj-lt"/>
              </a:rPr>
              <a:t>- </a:t>
            </a:r>
            <a:r>
              <a:rPr lang="pt-PT" sz="2400" dirty="0">
                <a:latin typeface="+mj-lt"/>
              </a:rPr>
              <a:t>tecido conectivo calcificado que cobre a </a:t>
            </a:r>
            <a:r>
              <a:rPr lang="pt-PT" sz="2400" dirty="0" smtClean="0">
                <a:latin typeface="+mj-lt"/>
              </a:rPr>
              <a:t>raiz.</a:t>
            </a:r>
            <a:endParaRPr lang="pt-PT" sz="2400" dirty="0">
              <a:latin typeface="+mj-lt"/>
            </a:endParaRPr>
          </a:p>
          <a:p>
            <a:pPr>
              <a:buFont typeface="Wingdings 2" pitchFamily="18" charset="2"/>
              <a:buChar char=""/>
            </a:pPr>
            <a:r>
              <a:rPr lang="pt-PT" sz="2400" b="1" dirty="0" smtClean="0">
                <a:latin typeface="+mj-lt"/>
              </a:rPr>
              <a:t>Ligamento periodontal </a:t>
            </a:r>
            <a:r>
              <a:rPr lang="pt-PT" sz="2400" dirty="0" smtClean="0">
                <a:latin typeface="+mj-lt"/>
              </a:rPr>
              <a:t>- </a:t>
            </a:r>
            <a:r>
              <a:rPr lang="pt-PT" sz="2400" dirty="0">
                <a:latin typeface="+mj-lt"/>
              </a:rPr>
              <a:t>tecido conectivo especializado </a:t>
            </a:r>
            <a:r>
              <a:rPr lang="pt-PT" sz="2400" dirty="0" smtClean="0">
                <a:latin typeface="+mj-lt"/>
              </a:rPr>
              <a:t>localizado entre </a:t>
            </a:r>
            <a:r>
              <a:rPr lang="pt-PT" sz="2400" dirty="0">
                <a:latin typeface="+mj-lt"/>
              </a:rPr>
              <a:t>o </a:t>
            </a:r>
            <a:r>
              <a:rPr lang="pt-PT" sz="2400" dirty="0" smtClean="0">
                <a:latin typeface="+mj-lt"/>
              </a:rPr>
              <a:t>cemento e </a:t>
            </a:r>
            <a:r>
              <a:rPr lang="pt-PT" sz="2400" dirty="0">
                <a:latin typeface="+mj-lt"/>
              </a:rPr>
              <a:t>o </a:t>
            </a:r>
            <a:r>
              <a:rPr lang="pt-PT" sz="2400" dirty="0" smtClean="0">
                <a:latin typeface="+mj-lt"/>
              </a:rPr>
              <a:t>osso.</a:t>
            </a:r>
          </a:p>
          <a:p>
            <a:pPr>
              <a:buFont typeface="Wingdings 2" pitchFamily="18" charset="2"/>
              <a:buChar char=""/>
            </a:pPr>
            <a:r>
              <a:rPr lang="pt-PT" sz="2400" b="1" dirty="0" smtClean="0">
                <a:latin typeface="+mj-lt"/>
              </a:rPr>
              <a:t>Osso alveolar </a:t>
            </a:r>
            <a:r>
              <a:rPr lang="pt-PT" sz="2400" dirty="0" smtClean="0">
                <a:latin typeface="+mj-lt"/>
              </a:rPr>
              <a:t>- </a:t>
            </a:r>
            <a:r>
              <a:rPr lang="pt-PT" sz="2400" dirty="0">
                <a:latin typeface="+mj-lt"/>
              </a:rPr>
              <a:t>tecido ósseo que circunda o dente</a:t>
            </a:r>
            <a:r>
              <a:rPr lang="pt-PT" sz="2400" dirty="0" smtClean="0">
                <a:latin typeface="+mj-lt"/>
              </a:rPr>
              <a:t>.</a:t>
            </a:r>
            <a:endParaRPr lang="pt-PT" sz="2400" dirty="0">
              <a:latin typeface="+mj-lt"/>
            </a:endParaRPr>
          </a:p>
        </p:txBody>
      </p:sp>
      <p:sp>
        <p:nvSpPr>
          <p:cNvPr id="5" name="Título 1"/>
          <p:cNvSpPr>
            <a:spLocks noGrp="1"/>
          </p:cNvSpPr>
          <p:nvPr>
            <p:ph type="title"/>
          </p:nvPr>
        </p:nvSpPr>
        <p:spPr>
          <a:xfrm>
            <a:off x="467544" y="0"/>
            <a:ext cx="8229600" cy="1143000"/>
          </a:xfrm>
        </p:spPr>
        <p:txBody>
          <a:bodyPr>
            <a:normAutofit/>
          </a:bodyPr>
          <a:lstStyle/>
          <a:p>
            <a:pPr algn="ctr"/>
            <a:r>
              <a:rPr lang="pt-PT" sz="4100" b="1" dirty="0" smtClean="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rPr>
              <a:t>Constituintes do Dente</a:t>
            </a:r>
            <a:endParaRPr lang="pt-PT" sz="4100" b="1" dirty="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70" t="24616" r="51391" b="23077"/>
          <a:stretch/>
        </p:blipFill>
        <p:spPr bwMode="auto">
          <a:xfrm>
            <a:off x="2881513" y="4175760"/>
            <a:ext cx="3380975" cy="268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5868144" y="6312147"/>
            <a:ext cx="2304256" cy="276999"/>
          </a:xfrm>
          <a:prstGeom prst="rect">
            <a:avLst/>
          </a:prstGeom>
          <a:noFill/>
        </p:spPr>
        <p:txBody>
          <a:bodyPr wrap="square" rtlCol="0">
            <a:spAutoFit/>
          </a:bodyPr>
          <a:lstStyle/>
          <a:p>
            <a:r>
              <a:rPr lang="pt-PT" sz="1200" dirty="0" smtClean="0">
                <a:latin typeface="+mj-lt"/>
              </a:rPr>
              <a:t>Fig.3: Constituintes do dente</a:t>
            </a:r>
            <a:r>
              <a:rPr lang="pt-PT" sz="1200" dirty="0" smtClean="0"/>
              <a:t>.</a:t>
            </a:r>
            <a:endParaRPr lang="pt-PT" sz="1200" dirty="0"/>
          </a:p>
        </p:txBody>
      </p:sp>
      <p:pic>
        <p:nvPicPr>
          <p:cNvPr id="6" name="Imagem 5" descr="pmba-big.gif"/>
          <p:cNvPicPr>
            <a:picLocks noChangeAspect="1"/>
          </p:cNvPicPr>
          <p:nvPr/>
        </p:nvPicPr>
        <p:blipFill>
          <a:blip r:embed="rId3" cstate="print"/>
          <a:stretch>
            <a:fillRect/>
          </a:stretch>
        </p:blipFill>
        <p:spPr>
          <a:xfrm>
            <a:off x="8100392" y="-45292"/>
            <a:ext cx="1043608" cy="1018686"/>
          </a:xfrm>
          <a:prstGeom prst="rect">
            <a:avLst/>
          </a:prstGeom>
        </p:spPr>
      </p:pic>
    </p:spTree>
    <p:extLst>
      <p:ext uri="{BB962C8B-B14F-4D97-AF65-F5344CB8AC3E}">
        <p14:creationId xmlns:p14="http://schemas.microsoft.com/office/powerpoint/2010/main" val="2912863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700808"/>
            <a:ext cx="9144000" cy="2724912"/>
          </a:xfrm>
        </p:spPr>
        <p:txBody>
          <a:bodyPr>
            <a:noAutofit/>
          </a:bodyPr>
          <a:lstStyle/>
          <a:p>
            <a:pPr algn="ctr"/>
            <a:r>
              <a:rPr lang="pt-PT" sz="8800" dirty="0" smtClean="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rPr>
              <a:t>Muito obrigada </a:t>
            </a:r>
            <a:br>
              <a:rPr lang="pt-PT" sz="8800" dirty="0" smtClean="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rPr>
            </a:br>
            <a:r>
              <a:rPr lang="pt-PT" sz="8800" dirty="0" smtClean="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rPr>
              <a:t>pela vossa atenção</a:t>
            </a:r>
            <a:endParaRPr lang="pt-PT" sz="8800" dirty="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1844824"/>
            <a:ext cx="7851648" cy="1828800"/>
          </a:xfrm>
        </p:spPr>
        <p:txBody>
          <a:bodyPr>
            <a:normAutofit/>
          </a:bodyPr>
          <a:lstStyle/>
          <a:p>
            <a:pPr algn="ctr"/>
            <a:r>
              <a:rPr lang="pt-PT" sz="8000" i="1" dirty="0" smtClean="0">
                <a:ln>
                  <a:solidFill>
                    <a:srgbClr val="C00000"/>
                  </a:solidFill>
                </a:ln>
                <a:solidFill>
                  <a:schemeClr val="accent4">
                    <a:lumMod val="75000"/>
                  </a:schemeClr>
                </a:solidFill>
                <a:latin typeface="Calibri" pitchFamily="34" charset="0"/>
              </a:rPr>
              <a:t>Genes Escultores</a:t>
            </a:r>
            <a:endParaRPr lang="pt-PT" sz="8000" i="1" dirty="0">
              <a:ln>
                <a:solidFill>
                  <a:srgbClr val="C00000"/>
                </a:solidFill>
              </a:ln>
              <a:solidFill>
                <a:schemeClr val="accent4">
                  <a:lumMod val="75000"/>
                </a:schemeClr>
              </a:solidFill>
              <a:latin typeface="Calibri" pitchFamily="34" charset="0"/>
            </a:endParaRPr>
          </a:p>
        </p:txBody>
      </p:sp>
      <p:sp>
        <p:nvSpPr>
          <p:cNvPr id="3" name="Subtítulo 2"/>
          <p:cNvSpPr>
            <a:spLocks noGrp="1"/>
          </p:cNvSpPr>
          <p:nvPr>
            <p:ph type="subTitle" idx="1"/>
          </p:nvPr>
        </p:nvSpPr>
        <p:spPr>
          <a:xfrm>
            <a:off x="467544" y="3717032"/>
            <a:ext cx="7855024" cy="848536"/>
          </a:xfrm>
        </p:spPr>
        <p:txBody>
          <a:bodyPr>
            <a:normAutofit/>
          </a:bodyPr>
          <a:lstStyle/>
          <a:p>
            <a:pPr algn="ctr"/>
            <a:r>
              <a:rPr lang="pt-PT" sz="4800" b="1" i="1" dirty="0" smtClean="0">
                <a:ln>
                  <a:solidFill>
                    <a:srgbClr val="C00000">
                      <a:alpha val="44000"/>
                    </a:srgbClr>
                  </a:solidFill>
                </a:ln>
                <a:solidFill>
                  <a:schemeClr val="accent4">
                    <a:lumMod val="75000"/>
                  </a:schemeClr>
                </a:solidFill>
                <a:latin typeface="Calibri" pitchFamily="34" charset="0"/>
              </a:rPr>
              <a:t>Heterodontia e Dentições</a:t>
            </a:r>
            <a:endParaRPr lang="pt-PT" sz="4800" b="1" i="1" dirty="0">
              <a:ln>
                <a:solidFill>
                  <a:srgbClr val="C00000">
                    <a:alpha val="44000"/>
                  </a:srgbClr>
                </a:solidFill>
              </a:ln>
              <a:solidFill>
                <a:schemeClr val="accent4">
                  <a:lumMod val="75000"/>
                </a:schemeClr>
              </a:solidFill>
              <a:latin typeface="Calibri" pitchFamily="34" charset="0"/>
            </a:endParaRPr>
          </a:p>
        </p:txBody>
      </p:sp>
      <p:sp>
        <p:nvSpPr>
          <p:cNvPr id="7" name="CaixaDeTexto 6"/>
          <p:cNvSpPr txBox="1"/>
          <p:nvPr/>
        </p:nvSpPr>
        <p:spPr>
          <a:xfrm>
            <a:off x="2123728" y="332656"/>
            <a:ext cx="4536504" cy="1477328"/>
          </a:xfrm>
          <a:prstGeom prst="rect">
            <a:avLst/>
          </a:prstGeom>
          <a:noFill/>
        </p:spPr>
        <p:txBody>
          <a:bodyPr wrap="square" rtlCol="0">
            <a:spAutoFit/>
          </a:bodyPr>
          <a:lstStyle/>
          <a:p>
            <a:pPr algn="ctr"/>
            <a:r>
              <a:rPr lang="pt-PT" sz="2400" b="1" dirty="0" smtClean="0">
                <a:ln>
                  <a:solidFill>
                    <a:schemeClr val="bg1"/>
                  </a:solidFill>
                </a:ln>
                <a:solidFill>
                  <a:schemeClr val="bg1">
                    <a:lumMod val="65000"/>
                    <a:lumOff val="35000"/>
                  </a:schemeClr>
                </a:solidFill>
                <a:latin typeface="Calibri" pitchFamily="34" charset="0"/>
              </a:rPr>
              <a:t>Universidade de Évora</a:t>
            </a:r>
          </a:p>
          <a:p>
            <a:pPr algn="ctr"/>
            <a:r>
              <a:rPr lang="pt-PT" sz="2200" dirty="0" smtClean="0">
                <a:ln>
                  <a:solidFill>
                    <a:schemeClr val="bg1"/>
                  </a:solidFill>
                </a:ln>
                <a:solidFill>
                  <a:schemeClr val="bg1">
                    <a:lumMod val="65000"/>
                    <a:lumOff val="35000"/>
                  </a:schemeClr>
                </a:solidFill>
                <a:latin typeface="Calibri" pitchFamily="34" charset="0"/>
              </a:rPr>
              <a:t>Biologia Humana</a:t>
            </a:r>
          </a:p>
          <a:p>
            <a:pPr algn="ctr"/>
            <a:r>
              <a:rPr lang="pt-PT" sz="2200" dirty="0" smtClean="0">
                <a:ln>
                  <a:solidFill>
                    <a:schemeClr val="bg1"/>
                  </a:solidFill>
                </a:ln>
                <a:solidFill>
                  <a:schemeClr val="bg1">
                    <a:lumMod val="65000"/>
                    <a:lumOff val="35000"/>
                  </a:schemeClr>
                </a:solidFill>
                <a:latin typeface="Calibri" pitchFamily="34" charset="0"/>
              </a:rPr>
              <a:t>Biologia do Desenvolvimento</a:t>
            </a:r>
          </a:p>
          <a:p>
            <a:pPr algn="ctr"/>
            <a:r>
              <a:rPr lang="pt-PT" sz="2200" dirty="0" smtClean="0">
                <a:ln>
                  <a:solidFill>
                    <a:schemeClr val="bg1"/>
                  </a:solidFill>
                </a:ln>
                <a:solidFill>
                  <a:schemeClr val="bg1">
                    <a:lumMod val="65000"/>
                    <a:lumOff val="35000"/>
                  </a:schemeClr>
                </a:solidFill>
                <a:latin typeface="Calibri" pitchFamily="34" charset="0"/>
              </a:rPr>
              <a:t>Ano Letivo 2012/2013</a:t>
            </a:r>
            <a:endParaRPr lang="pt-PT" sz="2200" dirty="0">
              <a:ln>
                <a:solidFill>
                  <a:schemeClr val="bg1"/>
                </a:solidFill>
              </a:ln>
              <a:solidFill>
                <a:schemeClr val="bg1">
                  <a:lumMod val="65000"/>
                  <a:lumOff val="35000"/>
                </a:schemeClr>
              </a:solidFill>
              <a:latin typeface="Calibri" pitchFamily="34" charset="0"/>
            </a:endParaRPr>
          </a:p>
        </p:txBody>
      </p:sp>
      <p:sp>
        <p:nvSpPr>
          <p:cNvPr id="8" name="CaixaDeTexto 7"/>
          <p:cNvSpPr txBox="1"/>
          <p:nvPr/>
        </p:nvSpPr>
        <p:spPr>
          <a:xfrm>
            <a:off x="5724128" y="5949280"/>
            <a:ext cx="3419872" cy="707886"/>
          </a:xfrm>
          <a:prstGeom prst="rect">
            <a:avLst/>
          </a:prstGeom>
          <a:solidFill>
            <a:schemeClr val="tx1">
              <a:alpha val="64000"/>
            </a:schemeClr>
          </a:solidFill>
          <a:ln w="57150" cmpd="sng">
            <a:solidFill>
              <a:schemeClr val="accent4">
                <a:lumMod val="50000"/>
              </a:schemeClr>
            </a:solidFill>
          </a:ln>
        </p:spPr>
        <p:txBody>
          <a:bodyPr wrap="square" rtlCol="0">
            <a:spAutoFit/>
          </a:bodyPr>
          <a:lstStyle/>
          <a:p>
            <a:pPr algn="ctr"/>
            <a:r>
              <a:rPr lang="pt-PT" sz="2000" b="1" dirty="0" smtClean="0">
                <a:solidFill>
                  <a:schemeClr val="bg1">
                    <a:lumMod val="85000"/>
                    <a:lumOff val="15000"/>
                  </a:schemeClr>
                </a:solidFill>
                <a:latin typeface="Calibri" pitchFamily="34" charset="0"/>
              </a:rPr>
              <a:t>Ana Samões </a:t>
            </a:r>
            <a:r>
              <a:rPr lang="pt-PT" sz="2000" dirty="0" smtClean="0">
                <a:solidFill>
                  <a:schemeClr val="bg1">
                    <a:lumMod val="85000"/>
                    <a:lumOff val="15000"/>
                  </a:schemeClr>
                </a:solidFill>
                <a:latin typeface="Calibri" pitchFamily="34" charset="0"/>
              </a:rPr>
              <a:t>29399</a:t>
            </a:r>
          </a:p>
          <a:p>
            <a:pPr algn="ctr"/>
            <a:r>
              <a:rPr lang="pt-PT" sz="2000" b="1" dirty="0" smtClean="0">
                <a:solidFill>
                  <a:schemeClr val="bg1">
                    <a:lumMod val="85000"/>
                    <a:lumOff val="15000"/>
                  </a:schemeClr>
                </a:solidFill>
                <a:latin typeface="Calibri" pitchFamily="34" charset="0"/>
              </a:rPr>
              <a:t>Mafalda Saraiva </a:t>
            </a:r>
            <a:r>
              <a:rPr lang="pt-PT" sz="2000" dirty="0" smtClean="0">
                <a:solidFill>
                  <a:schemeClr val="bg1">
                    <a:lumMod val="85000"/>
                    <a:lumOff val="15000"/>
                  </a:schemeClr>
                </a:solidFill>
                <a:latin typeface="Calibri" pitchFamily="34" charset="0"/>
              </a:rPr>
              <a:t>29902</a:t>
            </a:r>
            <a:endParaRPr lang="pt-PT" sz="2000" dirty="0">
              <a:solidFill>
                <a:schemeClr val="bg1">
                  <a:lumMod val="85000"/>
                  <a:lumOff val="15000"/>
                </a:schemeClr>
              </a:solidFill>
              <a:latin typeface="Calibri" pitchFamily="34" charset="0"/>
            </a:endParaRPr>
          </a:p>
        </p:txBody>
      </p:sp>
    </p:spTree>
    <p:extLst>
      <p:ext uri="{BB962C8B-B14F-4D97-AF65-F5344CB8AC3E}">
        <p14:creationId xmlns:p14="http://schemas.microsoft.com/office/powerpoint/2010/main" val="300241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Nó de Esmalte</a:t>
            </a:r>
            <a:endParaRPr lang="pt-PT" sz="4100" dirty="0"/>
          </a:p>
        </p:txBody>
      </p:sp>
      <p:sp>
        <p:nvSpPr>
          <p:cNvPr id="3" name="Marcador de Posição de Conteúdo 2"/>
          <p:cNvSpPr>
            <a:spLocks noGrp="1"/>
          </p:cNvSpPr>
          <p:nvPr>
            <p:ph idx="1"/>
          </p:nvPr>
        </p:nvSpPr>
        <p:spPr>
          <a:xfrm>
            <a:off x="457200" y="1219200"/>
            <a:ext cx="8229600" cy="5638800"/>
          </a:xfrm>
        </p:spPr>
        <p:txBody>
          <a:bodyPr/>
          <a:lstStyle/>
          <a:p>
            <a:pPr>
              <a:buFont typeface="Wingdings 2" pitchFamily="18" charset="2"/>
              <a:buChar char=""/>
            </a:pPr>
            <a:r>
              <a:rPr lang="pt-PT" sz="2400" dirty="0" smtClean="0">
                <a:latin typeface="Calibri" pitchFamily="34" charset="0"/>
              </a:rPr>
              <a:t> Primário, secundário e terciário.</a:t>
            </a:r>
          </a:p>
          <a:p>
            <a:pPr>
              <a:buFont typeface="Wingdings 2" pitchFamily="18" charset="2"/>
              <a:buChar char=""/>
            </a:pPr>
            <a:r>
              <a:rPr lang="pt-PT" sz="2400" b="1" dirty="0" smtClean="0">
                <a:latin typeface="Calibri" pitchFamily="34" charset="0"/>
              </a:rPr>
              <a:t>Células </a:t>
            </a:r>
            <a:r>
              <a:rPr lang="pt-PT" sz="2400" dirty="0" smtClean="0">
                <a:latin typeface="Calibri" pitchFamily="34" charset="0"/>
              </a:rPr>
              <a:t>do nó de esmalte primário e secundário são </a:t>
            </a:r>
            <a:r>
              <a:rPr lang="pt-PT" sz="2400" b="1" dirty="0" smtClean="0">
                <a:latin typeface="Calibri" pitchFamily="34" charset="0"/>
              </a:rPr>
              <a:t>molecular e funcionalmente semelhantes </a:t>
            </a:r>
            <a:r>
              <a:rPr lang="pt-PT" sz="2400" dirty="0" smtClean="0">
                <a:latin typeface="Calibri" pitchFamily="34" charset="0"/>
              </a:rPr>
              <a:t>no desenvolvimento dos molares.</a:t>
            </a:r>
          </a:p>
        </p:txBody>
      </p:sp>
      <p:pic>
        <p:nvPicPr>
          <p:cNvPr id="4" name="Imagem 3" descr="images.jpg"/>
          <p:cNvPicPr>
            <a:picLocks noChangeAspect="1"/>
          </p:cNvPicPr>
          <p:nvPr/>
        </p:nvPicPr>
        <p:blipFill>
          <a:blip r:embed="rId3" cstate="print"/>
          <a:stretch>
            <a:fillRect/>
          </a:stretch>
        </p:blipFill>
        <p:spPr>
          <a:xfrm>
            <a:off x="581153" y="3140967"/>
            <a:ext cx="3489555" cy="2600325"/>
          </a:xfrm>
          <a:prstGeom prst="rect">
            <a:avLst/>
          </a:prstGeom>
          <a:effectLst>
            <a:softEdge rad="127000"/>
          </a:effectLst>
        </p:spPr>
      </p:pic>
      <p:sp>
        <p:nvSpPr>
          <p:cNvPr id="5" name="CaixaDeTexto 4"/>
          <p:cNvSpPr txBox="1"/>
          <p:nvPr/>
        </p:nvSpPr>
        <p:spPr>
          <a:xfrm>
            <a:off x="4495800" y="4221088"/>
            <a:ext cx="4648200" cy="646331"/>
          </a:xfrm>
          <a:prstGeom prst="rect">
            <a:avLst/>
          </a:prstGeom>
          <a:noFill/>
        </p:spPr>
        <p:txBody>
          <a:bodyPr wrap="square" rtlCol="0">
            <a:spAutoFit/>
          </a:bodyPr>
          <a:lstStyle/>
          <a:p>
            <a:r>
              <a:rPr lang="pt-PT" b="1" dirty="0" smtClean="0">
                <a:latin typeface="Calibri" pitchFamily="34" charset="0"/>
              </a:rPr>
              <a:t>BMP4</a:t>
            </a:r>
            <a:r>
              <a:rPr lang="pt-PT" dirty="0" smtClean="0">
                <a:latin typeface="Calibri" pitchFamily="34" charset="0"/>
              </a:rPr>
              <a:t> e </a:t>
            </a:r>
            <a:r>
              <a:rPr lang="pt-PT" b="1" dirty="0" smtClean="0">
                <a:latin typeface="Calibri" pitchFamily="34" charset="0"/>
              </a:rPr>
              <a:t>activina</a:t>
            </a:r>
            <a:r>
              <a:rPr lang="pt-PT" dirty="0" smtClean="0">
                <a:latin typeface="Calibri" pitchFamily="34" charset="0"/>
              </a:rPr>
              <a:t> induzem genes marcadores do nó de esmalte – </a:t>
            </a:r>
            <a:r>
              <a:rPr lang="pt-PT" b="1" dirty="0" smtClean="0">
                <a:latin typeface="Calibri" pitchFamily="34" charset="0"/>
              </a:rPr>
              <a:t>Msx2</a:t>
            </a:r>
            <a:r>
              <a:rPr lang="pt-PT" dirty="0" smtClean="0">
                <a:latin typeface="Calibri" pitchFamily="34" charset="0"/>
              </a:rPr>
              <a:t>, </a:t>
            </a:r>
            <a:r>
              <a:rPr lang="pt-PT" b="1" dirty="0" err="1" smtClean="0">
                <a:latin typeface="Calibri" pitchFamily="34" charset="0"/>
              </a:rPr>
              <a:t>Edar</a:t>
            </a:r>
            <a:r>
              <a:rPr lang="pt-PT" dirty="0" smtClean="0">
                <a:latin typeface="Calibri" pitchFamily="34" charset="0"/>
              </a:rPr>
              <a:t> e </a:t>
            </a:r>
            <a:r>
              <a:rPr lang="pt-PT" b="1" dirty="0" smtClean="0">
                <a:latin typeface="Calibri" pitchFamily="34" charset="0"/>
              </a:rPr>
              <a:t>p21</a:t>
            </a:r>
            <a:endParaRPr lang="pt-PT" b="1" dirty="0">
              <a:latin typeface="Calibri" pitchFamily="34" charset="0"/>
            </a:endParaRPr>
          </a:p>
        </p:txBody>
      </p:sp>
      <p:sp>
        <p:nvSpPr>
          <p:cNvPr id="6" name="Rectângulo 5"/>
          <p:cNvSpPr/>
          <p:nvPr/>
        </p:nvSpPr>
        <p:spPr>
          <a:xfrm>
            <a:off x="2286000" y="4495800"/>
            <a:ext cx="533400" cy="22860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p:cNvSpPr txBox="1"/>
          <p:nvPr/>
        </p:nvSpPr>
        <p:spPr>
          <a:xfrm>
            <a:off x="687630" y="5724876"/>
            <a:ext cx="3276600" cy="276999"/>
          </a:xfrm>
          <a:prstGeom prst="rect">
            <a:avLst/>
          </a:prstGeom>
          <a:noFill/>
        </p:spPr>
        <p:txBody>
          <a:bodyPr wrap="square" rtlCol="0">
            <a:spAutoFit/>
          </a:bodyPr>
          <a:lstStyle/>
          <a:p>
            <a:r>
              <a:rPr lang="pt-PT" sz="1200" dirty="0" smtClean="0">
                <a:latin typeface="Calibri" pitchFamily="34" charset="0"/>
              </a:rPr>
              <a:t>Fig.4: Esquema dos constituintes do dente</a:t>
            </a:r>
            <a:endParaRPr lang="pt-PT" sz="1200" dirty="0">
              <a:latin typeface="Calibri" pitchFamily="34" charset="0"/>
            </a:endParaRPr>
          </a:p>
        </p:txBody>
      </p:sp>
      <p:sp>
        <p:nvSpPr>
          <p:cNvPr id="8" name="CaixaDeTexto 7"/>
          <p:cNvSpPr txBox="1"/>
          <p:nvPr/>
        </p:nvSpPr>
        <p:spPr>
          <a:xfrm>
            <a:off x="6172200" y="6400800"/>
            <a:ext cx="2971800" cy="461665"/>
          </a:xfrm>
          <a:prstGeom prst="rect">
            <a:avLst/>
          </a:prstGeom>
          <a:noFill/>
        </p:spPr>
        <p:txBody>
          <a:bodyPr wrap="square" rtlCol="0">
            <a:spAutoFit/>
          </a:bodyPr>
          <a:lstStyle/>
          <a:p>
            <a:r>
              <a:rPr lang="en-US" sz="1200" b="1" i="1" dirty="0" smtClean="0">
                <a:solidFill>
                  <a:schemeClr val="tx1">
                    <a:lumMod val="50000"/>
                    <a:lumOff val="50000"/>
                  </a:schemeClr>
                </a:solidFill>
                <a:latin typeface="Calibri" pitchFamily="34" charset="0"/>
              </a:rPr>
              <a:t>Cell Lineage of Primary and Secondary</a:t>
            </a:r>
            <a:endParaRPr lang="pt-PT" sz="1200" dirty="0" smtClean="0">
              <a:solidFill>
                <a:schemeClr val="tx1">
                  <a:lumMod val="50000"/>
                  <a:lumOff val="50000"/>
                </a:schemeClr>
              </a:solidFill>
              <a:latin typeface="Calibri" pitchFamily="34" charset="0"/>
            </a:endParaRPr>
          </a:p>
          <a:p>
            <a:r>
              <a:rPr lang="pt-PT" sz="1200" b="1" i="1" dirty="0" err="1" smtClean="0">
                <a:solidFill>
                  <a:schemeClr val="tx1">
                    <a:lumMod val="50000"/>
                    <a:lumOff val="50000"/>
                  </a:schemeClr>
                </a:solidFill>
                <a:latin typeface="Calibri" pitchFamily="34" charset="0"/>
              </a:rPr>
              <a:t>Enamel</a:t>
            </a:r>
            <a:r>
              <a:rPr lang="pt-PT" sz="1200" b="1" i="1" dirty="0" smtClean="0">
                <a:solidFill>
                  <a:schemeClr val="tx1">
                    <a:lumMod val="50000"/>
                    <a:lumOff val="50000"/>
                  </a:schemeClr>
                </a:solidFill>
                <a:latin typeface="Calibri" pitchFamily="34" charset="0"/>
              </a:rPr>
              <a:t> </a:t>
            </a:r>
            <a:r>
              <a:rPr lang="pt-PT" sz="1200" b="1" i="1" dirty="0" err="1" smtClean="0">
                <a:solidFill>
                  <a:schemeClr val="tx1">
                    <a:lumMod val="50000"/>
                    <a:lumOff val="50000"/>
                  </a:schemeClr>
                </a:solidFill>
                <a:latin typeface="Calibri" pitchFamily="34" charset="0"/>
              </a:rPr>
              <a:t>Knots</a:t>
            </a:r>
            <a:endParaRPr lang="pt-PT" sz="1200" dirty="0">
              <a:solidFill>
                <a:schemeClr val="tx1">
                  <a:lumMod val="50000"/>
                  <a:lumOff val="50000"/>
                </a:schemeClr>
              </a:solidFill>
              <a:latin typeface="Calibri" pitchFamily="34" charset="0"/>
            </a:endParaRPr>
          </a:p>
        </p:txBody>
      </p:sp>
      <p:pic>
        <p:nvPicPr>
          <p:cNvPr id="9" name="Imagem 8"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77654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81000" y="1371600"/>
            <a:ext cx="8229600" cy="4953000"/>
          </a:xfrm>
        </p:spPr>
        <p:txBody>
          <a:bodyPr>
            <a:normAutofit/>
          </a:bodyPr>
          <a:lstStyle/>
          <a:p>
            <a:pPr>
              <a:buFont typeface="Wingdings 2" pitchFamily="18" charset="2"/>
              <a:buChar char=""/>
            </a:pPr>
            <a:r>
              <a:rPr lang="pt-PT" dirty="0" smtClean="0"/>
              <a:t> </a:t>
            </a:r>
            <a:r>
              <a:rPr lang="pt-PT" sz="2400" dirty="0" smtClean="0">
                <a:latin typeface="Calibri" pitchFamily="34" charset="0"/>
              </a:rPr>
              <a:t>Controlo da </a:t>
            </a:r>
            <a:r>
              <a:rPr lang="pt-PT" sz="2400" b="1" dirty="0" smtClean="0">
                <a:latin typeface="Calibri" pitchFamily="34" charset="0"/>
              </a:rPr>
              <a:t>morfologia</a:t>
            </a:r>
            <a:r>
              <a:rPr lang="pt-PT" sz="2400" dirty="0" smtClean="0">
                <a:latin typeface="Calibri" pitchFamily="34" charset="0"/>
              </a:rPr>
              <a:t> da cúspide, da </a:t>
            </a:r>
            <a:r>
              <a:rPr lang="pt-PT" sz="2400" b="1" dirty="0" smtClean="0">
                <a:latin typeface="Calibri" pitchFamily="34" charset="0"/>
              </a:rPr>
              <a:t>proliferação</a:t>
            </a:r>
            <a:r>
              <a:rPr lang="pt-PT" sz="2400" dirty="0" smtClean="0">
                <a:latin typeface="Calibri" pitchFamily="34" charset="0"/>
              </a:rPr>
              <a:t> das células epiteliais e da </a:t>
            </a:r>
            <a:r>
              <a:rPr lang="pt-PT" sz="2400" b="1" dirty="0" smtClean="0">
                <a:latin typeface="Calibri" pitchFamily="34" charset="0"/>
              </a:rPr>
              <a:t>apoptose</a:t>
            </a:r>
            <a:r>
              <a:rPr lang="pt-PT" sz="2400" dirty="0" smtClean="0">
                <a:latin typeface="Calibri" pitchFamily="34" charset="0"/>
              </a:rPr>
              <a:t>.</a:t>
            </a:r>
          </a:p>
          <a:p>
            <a:pPr>
              <a:buNone/>
            </a:pPr>
            <a:endParaRPr lang="pt-PT" sz="2400" dirty="0" smtClean="0">
              <a:latin typeface="Calibri" pitchFamily="34" charset="0"/>
            </a:endParaRPr>
          </a:p>
          <a:p>
            <a:pPr>
              <a:buFont typeface="Wingdings 2" pitchFamily="18" charset="2"/>
              <a:buChar char=""/>
            </a:pPr>
            <a:r>
              <a:rPr lang="pt-PT" sz="2400" dirty="0" smtClean="0">
                <a:latin typeface="Calibri" pitchFamily="34" charset="0"/>
              </a:rPr>
              <a:t>O </a:t>
            </a:r>
            <a:r>
              <a:rPr lang="pt-PT" sz="2400" b="1" dirty="0" smtClean="0">
                <a:latin typeface="Calibri" pitchFamily="34" charset="0"/>
              </a:rPr>
              <a:t>nó de esmalte </a:t>
            </a:r>
            <a:r>
              <a:rPr lang="pt-PT" sz="2400" dirty="0" smtClean="0">
                <a:latin typeface="Calibri" pitchFamily="34" charset="0"/>
              </a:rPr>
              <a:t>é um </a:t>
            </a:r>
            <a:r>
              <a:rPr lang="pt-PT" sz="2400" b="1" dirty="0" smtClean="0">
                <a:latin typeface="Calibri" pitchFamily="34" charset="0"/>
              </a:rPr>
              <a:t>centro de sinalização </a:t>
            </a:r>
            <a:r>
              <a:rPr lang="pt-PT" sz="2400" dirty="0" smtClean="0">
                <a:latin typeface="Calibri" pitchFamily="34" charset="0"/>
              </a:rPr>
              <a:t>no epitélio.</a:t>
            </a:r>
          </a:p>
          <a:p>
            <a:pPr>
              <a:buFont typeface="Wingdings 2" pitchFamily="18" charset="2"/>
              <a:buChar char=""/>
            </a:pPr>
            <a:endParaRPr lang="pt-PT" sz="2400" dirty="0" smtClean="0">
              <a:latin typeface="Calibri" pitchFamily="34" charset="0"/>
            </a:endParaRPr>
          </a:p>
          <a:p>
            <a:pPr>
              <a:buFont typeface="Wingdings 2" pitchFamily="18" charset="2"/>
              <a:buChar char=""/>
            </a:pPr>
            <a:endParaRPr lang="pt-PT" sz="2400" dirty="0">
              <a:latin typeface="Calibri" pitchFamily="34" charset="0"/>
            </a:endParaRPr>
          </a:p>
        </p:txBody>
      </p:sp>
      <p:sp>
        <p:nvSpPr>
          <p:cNvPr id="5"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Nó de Esmalte</a:t>
            </a:r>
            <a:endParaRPr lang="pt-PT" sz="4100" dirty="0"/>
          </a:p>
        </p:txBody>
      </p:sp>
      <p:pic>
        <p:nvPicPr>
          <p:cNvPr id="6" name="Imagem 5" descr="çlkjhgfd.jpg"/>
          <p:cNvPicPr>
            <a:picLocks noChangeAspect="1"/>
          </p:cNvPicPr>
          <p:nvPr/>
        </p:nvPicPr>
        <p:blipFill>
          <a:blip r:embed="rId3" cstate="print"/>
          <a:stretch>
            <a:fillRect/>
          </a:stretch>
        </p:blipFill>
        <p:spPr>
          <a:xfrm>
            <a:off x="2362200" y="3124200"/>
            <a:ext cx="3048000" cy="3391437"/>
          </a:xfrm>
          <a:prstGeom prst="rect">
            <a:avLst/>
          </a:prstGeom>
          <a:effectLst>
            <a:softEdge rad="31750"/>
          </a:effectLst>
        </p:spPr>
      </p:pic>
      <p:sp>
        <p:nvSpPr>
          <p:cNvPr id="7" name="CaixaDeTexto 6"/>
          <p:cNvSpPr txBox="1"/>
          <p:nvPr/>
        </p:nvSpPr>
        <p:spPr>
          <a:xfrm>
            <a:off x="6172200" y="6400800"/>
            <a:ext cx="2971800" cy="461665"/>
          </a:xfrm>
          <a:prstGeom prst="rect">
            <a:avLst/>
          </a:prstGeom>
          <a:noFill/>
        </p:spPr>
        <p:txBody>
          <a:bodyPr wrap="square" rtlCol="0">
            <a:spAutoFit/>
          </a:bodyPr>
          <a:lstStyle/>
          <a:p>
            <a:r>
              <a:rPr lang="en-US" sz="1200" b="1" i="1" dirty="0" smtClean="0">
                <a:solidFill>
                  <a:schemeClr val="tx1">
                    <a:lumMod val="50000"/>
                    <a:lumOff val="50000"/>
                  </a:schemeClr>
                </a:solidFill>
                <a:latin typeface="Calibri" pitchFamily="34" charset="0"/>
              </a:rPr>
              <a:t>Cell Lineage of Primary and Secondary</a:t>
            </a:r>
            <a:endParaRPr lang="pt-PT" sz="1200" dirty="0" smtClean="0">
              <a:solidFill>
                <a:schemeClr val="tx1">
                  <a:lumMod val="50000"/>
                  <a:lumOff val="50000"/>
                </a:schemeClr>
              </a:solidFill>
              <a:latin typeface="Calibri" pitchFamily="34" charset="0"/>
            </a:endParaRPr>
          </a:p>
          <a:p>
            <a:r>
              <a:rPr lang="pt-PT" sz="1200" b="1" i="1" dirty="0" err="1" smtClean="0">
                <a:solidFill>
                  <a:schemeClr val="tx1">
                    <a:lumMod val="50000"/>
                    <a:lumOff val="50000"/>
                  </a:schemeClr>
                </a:solidFill>
                <a:latin typeface="Calibri" pitchFamily="34" charset="0"/>
              </a:rPr>
              <a:t>Enamel</a:t>
            </a:r>
            <a:r>
              <a:rPr lang="pt-PT" sz="1200" b="1" i="1" dirty="0" smtClean="0">
                <a:solidFill>
                  <a:schemeClr val="tx1">
                    <a:lumMod val="50000"/>
                    <a:lumOff val="50000"/>
                  </a:schemeClr>
                </a:solidFill>
                <a:latin typeface="Calibri" pitchFamily="34" charset="0"/>
              </a:rPr>
              <a:t> </a:t>
            </a:r>
            <a:r>
              <a:rPr lang="pt-PT" sz="1200" b="1" i="1" dirty="0" err="1" smtClean="0">
                <a:solidFill>
                  <a:schemeClr val="tx1">
                    <a:lumMod val="50000"/>
                    <a:lumOff val="50000"/>
                  </a:schemeClr>
                </a:solidFill>
                <a:latin typeface="Calibri" pitchFamily="34" charset="0"/>
              </a:rPr>
              <a:t>Knots</a:t>
            </a:r>
            <a:endParaRPr lang="pt-PT" sz="1200" dirty="0">
              <a:solidFill>
                <a:schemeClr val="tx1">
                  <a:lumMod val="50000"/>
                  <a:lumOff val="50000"/>
                </a:schemeClr>
              </a:solidFill>
              <a:latin typeface="Calibri" pitchFamily="34" charset="0"/>
            </a:endParaRPr>
          </a:p>
        </p:txBody>
      </p:sp>
      <p:sp>
        <p:nvSpPr>
          <p:cNvPr id="8" name="CaixaDeTexto 7"/>
          <p:cNvSpPr txBox="1"/>
          <p:nvPr/>
        </p:nvSpPr>
        <p:spPr>
          <a:xfrm>
            <a:off x="2362200" y="6515637"/>
            <a:ext cx="3657600" cy="292388"/>
          </a:xfrm>
          <a:prstGeom prst="rect">
            <a:avLst/>
          </a:prstGeom>
          <a:noFill/>
        </p:spPr>
        <p:txBody>
          <a:bodyPr wrap="square" rtlCol="0">
            <a:spAutoFit/>
          </a:bodyPr>
          <a:lstStyle/>
          <a:p>
            <a:r>
              <a:rPr lang="pt-PT" sz="1300" dirty="0" smtClean="0">
                <a:latin typeface="Calibri" pitchFamily="34" charset="0"/>
              </a:rPr>
              <a:t>Fig.5: Centro de Sinalização no Nó de Esmalte</a:t>
            </a:r>
            <a:endParaRPr lang="pt-PT" sz="1300" dirty="0">
              <a:latin typeface="Calibri" pitchFamily="34" charset="0"/>
            </a:endParaRPr>
          </a:p>
        </p:txBody>
      </p:sp>
      <p:pic>
        <p:nvPicPr>
          <p:cNvPr id="9" name="Imagem 8"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201875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pPr algn="ctr"/>
            <a:r>
              <a:rPr lang="pt-PT" sz="4100" b="1" dirty="0" smtClean="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rPr>
              <a:t>Fases da Ontogénese</a:t>
            </a:r>
            <a:endParaRPr lang="pt-PT" sz="4100" b="1" dirty="0">
              <a:ln>
                <a:solidFill>
                  <a:schemeClr val="tx2">
                    <a:lumMod val="60000"/>
                    <a:lumOff val="40000"/>
                  </a:schemeClr>
                </a:solidFill>
              </a:ln>
              <a:solidFill>
                <a:schemeClr val="tx2">
                  <a:lumMod val="75000"/>
                </a:schemeClr>
              </a:solidFill>
              <a:effectLst>
                <a:outerShdw blurRad="38100" dist="38100" dir="2700000" algn="tl">
                  <a:srgbClr val="000000">
                    <a:alpha val="43137"/>
                  </a:srgbClr>
                </a:outerShdw>
              </a:effectLst>
            </a:endParaRPr>
          </a:p>
        </p:txBody>
      </p:sp>
      <p:sp>
        <p:nvSpPr>
          <p:cNvPr id="5" name="CaixaDeTexto 4"/>
          <p:cNvSpPr txBox="1"/>
          <p:nvPr/>
        </p:nvSpPr>
        <p:spPr>
          <a:xfrm>
            <a:off x="814156" y="5589240"/>
            <a:ext cx="4752528" cy="276999"/>
          </a:xfrm>
          <a:prstGeom prst="rect">
            <a:avLst/>
          </a:prstGeom>
          <a:noFill/>
        </p:spPr>
        <p:txBody>
          <a:bodyPr wrap="square" rtlCol="0">
            <a:spAutoFit/>
          </a:bodyPr>
          <a:lstStyle/>
          <a:p>
            <a:r>
              <a:rPr lang="pt-PT" sz="1200" dirty="0" smtClean="0">
                <a:latin typeface="Calibri" pitchFamily="34" charset="0"/>
              </a:rPr>
              <a:t>Fig.6 : As diversas fases que constituem a Ontogénese.</a:t>
            </a:r>
            <a:endParaRPr lang="pt-PT" sz="1200" dirty="0">
              <a:latin typeface="Calibri" pitchFamily="34" charset="0"/>
            </a:endParaRPr>
          </a:p>
        </p:txBody>
      </p:sp>
      <p:pic>
        <p:nvPicPr>
          <p:cNvPr id="6" name="Imagem 5" descr="pmba-big.gif"/>
          <p:cNvPicPr>
            <a:picLocks noChangeAspect="1"/>
          </p:cNvPicPr>
          <p:nvPr/>
        </p:nvPicPr>
        <p:blipFill>
          <a:blip r:embed="rId3" cstate="print"/>
          <a:stretch>
            <a:fillRect/>
          </a:stretch>
        </p:blipFill>
        <p:spPr>
          <a:xfrm>
            <a:off x="8100392" y="-27384"/>
            <a:ext cx="1043608" cy="1018686"/>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820" t="27043" r="20192" b="15069"/>
          <a:stretch/>
        </p:blipFill>
        <p:spPr bwMode="auto">
          <a:xfrm>
            <a:off x="604434" y="1421970"/>
            <a:ext cx="7935132" cy="401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11744" y="6396335"/>
            <a:ext cx="5015791" cy="461665"/>
          </a:xfrm>
          <a:prstGeom prst="rect">
            <a:avLst/>
          </a:prstGeom>
          <a:noFill/>
        </p:spPr>
        <p:txBody>
          <a:bodyPr wrap="square" rtlCol="0">
            <a:spAutoFit/>
          </a:bodyPr>
          <a:lstStyle/>
          <a:p>
            <a:r>
              <a:rPr lang="en-US" sz="1200" i="1" dirty="0">
                <a:solidFill>
                  <a:schemeClr val="bg1">
                    <a:lumMod val="65000"/>
                  </a:schemeClr>
                </a:solidFill>
              </a:rPr>
              <a:t>Role of homeobox genes in the patterning, specification </a:t>
            </a:r>
            <a:r>
              <a:rPr lang="en-US" sz="1200" i="1" dirty="0" smtClean="0">
                <a:solidFill>
                  <a:schemeClr val="bg1">
                    <a:lumMod val="65000"/>
                  </a:schemeClr>
                </a:solidFill>
              </a:rPr>
              <a:t>and differentiation </a:t>
            </a:r>
            <a:r>
              <a:rPr lang="en-US" sz="1200" i="1" dirty="0">
                <a:solidFill>
                  <a:schemeClr val="bg1">
                    <a:lumMod val="65000"/>
                  </a:schemeClr>
                </a:solidFill>
              </a:rPr>
              <a:t>of ectodermal appendages in </a:t>
            </a:r>
            <a:r>
              <a:rPr lang="en-US" sz="1200" i="1" dirty="0" smtClean="0">
                <a:solidFill>
                  <a:schemeClr val="bg1">
                    <a:lumMod val="65000"/>
                  </a:schemeClr>
                </a:solidFill>
              </a:rPr>
              <a:t>mammals 2008</a:t>
            </a:r>
            <a:endParaRPr lang="en-US" sz="1200" i="1" dirty="0">
              <a:solidFill>
                <a:schemeClr val="bg1">
                  <a:lumMod val="65000"/>
                </a:schemeClr>
              </a:solidFill>
            </a:endParaRPr>
          </a:p>
        </p:txBody>
      </p:sp>
    </p:spTree>
    <p:extLst>
      <p:ext uri="{BB962C8B-B14F-4D97-AF65-F5344CB8AC3E}">
        <p14:creationId xmlns:p14="http://schemas.microsoft.com/office/powerpoint/2010/main" val="274123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00628" y="1844824"/>
            <a:ext cx="8229600" cy="4922520"/>
          </a:xfrm>
        </p:spPr>
        <p:txBody>
          <a:bodyPr>
            <a:normAutofit lnSpcReduction="10000"/>
          </a:bodyPr>
          <a:lstStyle/>
          <a:p>
            <a:pPr>
              <a:buFont typeface="Wingdings" pitchFamily="2" charset="2"/>
              <a:buChar char="ü"/>
            </a:pPr>
            <a:r>
              <a:rPr lang="pt-PT" sz="2400" dirty="0" smtClean="0">
                <a:latin typeface="Calibri" pitchFamily="34" charset="0"/>
              </a:rPr>
              <a:t>Mecanismo central da morfogénese.</a:t>
            </a:r>
          </a:p>
          <a:p>
            <a:pPr>
              <a:buFont typeface="Wingdings" pitchFamily="2" charset="2"/>
              <a:buChar char="ü"/>
            </a:pPr>
            <a:endParaRPr lang="pt-PT" sz="2400" dirty="0" smtClean="0">
              <a:latin typeface="Calibri" pitchFamily="34" charset="0"/>
            </a:endParaRPr>
          </a:p>
          <a:p>
            <a:pPr>
              <a:buFont typeface="Wingdings" pitchFamily="2" charset="2"/>
              <a:buChar char="ü"/>
            </a:pPr>
            <a:r>
              <a:rPr lang="pt-PT" sz="2400" dirty="0" smtClean="0">
                <a:latin typeface="Calibri" pitchFamily="34" charset="0"/>
              </a:rPr>
              <a:t>Durante as interações a </a:t>
            </a:r>
            <a:r>
              <a:rPr lang="pt-PT" sz="2400" b="1" dirty="0" smtClean="0">
                <a:latin typeface="Calibri" pitchFamily="34" charset="0"/>
              </a:rPr>
              <a:t>ectoderme engrossa</a:t>
            </a:r>
            <a:r>
              <a:rPr lang="pt-PT" sz="2400" dirty="0" smtClean="0">
                <a:latin typeface="Calibri" pitchFamily="34" charset="0"/>
              </a:rPr>
              <a:t>, cresce e dobra formando a forma complexa da </a:t>
            </a:r>
            <a:r>
              <a:rPr lang="pt-PT" sz="2400" b="1" dirty="0" smtClean="0">
                <a:latin typeface="Calibri" pitchFamily="34" charset="0"/>
              </a:rPr>
              <a:t>coroa dentária</a:t>
            </a:r>
            <a:r>
              <a:rPr lang="pt-PT" sz="2400" dirty="0" smtClean="0">
                <a:latin typeface="Calibri" pitchFamily="34" charset="0"/>
              </a:rPr>
              <a:t>. A forma final desta aparece durante a fase </a:t>
            </a:r>
            <a:r>
              <a:rPr lang="pt-PT" sz="2400" dirty="0" smtClean="0">
                <a:latin typeface="Calibri" pitchFamily="34" charset="0"/>
              </a:rPr>
              <a:t>campânula</a:t>
            </a:r>
            <a:r>
              <a:rPr lang="pt-PT" sz="2400" dirty="0" smtClean="0">
                <a:latin typeface="Calibri" pitchFamily="34" charset="0"/>
              </a:rPr>
              <a:t>.</a:t>
            </a: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endParaRPr lang="pt-PT" sz="2400" dirty="0" smtClean="0">
              <a:latin typeface="Calibri" pitchFamily="34" charset="0"/>
            </a:endParaRPr>
          </a:p>
          <a:p>
            <a:pPr>
              <a:buFont typeface="Wingdings" pitchFamily="2" charset="2"/>
              <a:buChar char="ü"/>
            </a:pPr>
            <a:r>
              <a:rPr lang="pt-PT" sz="2000" u="sng" dirty="0" smtClean="0">
                <a:latin typeface="Calibri" pitchFamily="34" charset="0"/>
              </a:rPr>
              <a:t>Fatores de transcrição </a:t>
            </a:r>
            <a:r>
              <a:rPr lang="pt-PT" sz="2000" dirty="0" smtClean="0">
                <a:latin typeface="Calibri" pitchFamily="34" charset="0"/>
              </a:rPr>
              <a:t>e </a:t>
            </a:r>
            <a:r>
              <a:rPr lang="pt-PT" sz="2000" u="sng" dirty="0" smtClean="0">
                <a:latin typeface="Calibri" pitchFamily="34" charset="0"/>
              </a:rPr>
              <a:t>fatores de crescimento</a:t>
            </a:r>
          </a:p>
          <a:p>
            <a:pPr>
              <a:buNone/>
            </a:pPr>
            <a:r>
              <a:rPr lang="pt-PT" sz="2000" dirty="0" smtClean="0">
                <a:latin typeface="Calibri" pitchFamily="34" charset="0"/>
              </a:rPr>
              <a:t>também medeiam a comunicação entre tecidos.</a:t>
            </a:r>
            <a:endParaRPr lang="pt-PT" sz="2000" dirty="0">
              <a:latin typeface="Calibri" pitchFamily="34" charset="0"/>
            </a:endParaRPr>
          </a:p>
        </p:txBody>
      </p:sp>
      <p:sp>
        <p:nvSpPr>
          <p:cNvPr id="4" name="Título 1"/>
          <p:cNvSpPr>
            <a:spLocks noGrp="1"/>
          </p:cNvSpPr>
          <p:nvPr>
            <p:ph type="title"/>
          </p:nvPr>
        </p:nvSpPr>
        <p:spPr>
          <a:xfrm>
            <a:off x="457200" y="304800"/>
            <a:ext cx="8229600" cy="1295400"/>
          </a:xfrm>
        </p:spPr>
        <p:txBody>
          <a:bodyPr>
            <a:normAutofit fontScale="90000"/>
          </a:bodyPr>
          <a:lstStyle/>
          <a:p>
            <a:pPr algn="ctr"/>
            <a:r>
              <a:rPr lang="pt-PT" sz="45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Interações</a:t>
            </a:r>
            <a:br>
              <a:rPr lang="pt-PT" sz="45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br>
            <a:r>
              <a:rPr lang="pt-PT" sz="45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Epitélio-Mesênquima</a:t>
            </a:r>
            <a:endParaRPr lang="pt-PT" sz="4500" b="1" dirty="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endParaRPr>
          </a:p>
        </p:txBody>
      </p:sp>
      <p:pic>
        <p:nvPicPr>
          <p:cNvPr id="5" name="Imagem 4" descr="SERV_IMPLANTE.jpg"/>
          <p:cNvPicPr>
            <a:picLocks noChangeAspect="1"/>
          </p:cNvPicPr>
          <p:nvPr/>
        </p:nvPicPr>
        <p:blipFill>
          <a:blip r:embed="rId3" cstate="print"/>
          <a:stretch>
            <a:fillRect/>
          </a:stretch>
        </p:blipFill>
        <p:spPr>
          <a:xfrm>
            <a:off x="5791200" y="3276600"/>
            <a:ext cx="2693629" cy="2505075"/>
          </a:xfrm>
          <a:prstGeom prst="rect">
            <a:avLst/>
          </a:prstGeom>
          <a:effectLst>
            <a:softEdge rad="127000"/>
          </a:effectLst>
        </p:spPr>
      </p:pic>
      <p:sp>
        <p:nvSpPr>
          <p:cNvPr id="6" name="CaixaDeTexto 5"/>
          <p:cNvSpPr txBox="1"/>
          <p:nvPr/>
        </p:nvSpPr>
        <p:spPr>
          <a:xfrm>
            <a:off x="0" y="6396335"/>
            <a:ext cx="3733800" cy="461665"/>
          </a:xfrm>
          <a:prstGeom prst="rect">
            <a:avLst/>
          </a:prstGeom>
          <a:noFill/>
        </p:spPr>
        <p:txBody>
          <a:bodyPr wrap="square" rtlCol="0">
            <a:spAutoFit/>
          </a:bodyPr>
          <a:lstStyle/>
          <a:p>
            <a:r>
              <a:rPr lang="en-US" sz="1200" i="1" dirty="0" smtClean="0">
                <a:solidFill>
                  <a:schemeClr val="tx1">
                    <a:lumMod val="50000"/>
                    <a:lumOff val="50000"/>
                  </a:schemeClr>
                </a:solidFill>
              </a:rPr>
              <a:t>Epithelial-</a:t>
            </a:r>
            <a:r>
              <a:rPr lang="en-US" sz="1200" i="1" dirty="0" err="1" smtClean="0">
                <a:solidFill>
                  <a:schemeClr val="tx1">
                    <a:lumMod val="50000"/>
                    <a:lumOff val="50000"/>
                  </a:schemeClr>
                </a:solidFill>
              </a:rPr>
              <a:t>Mesenchymal</a:t>
            </a:r>
            <a:r>
              <a:rPr lang="en-US" sz="1200" i="1" dirty="0" smtClean="0">
                <a:solidFill>
                  <a:schemeClr val="tx1">
                    <a:lumMod val="50000"/>
                    <a:lumOff val="50000"/>
                  </a:schemeClr>
                </a:solidFill>
              </a:rPr>
              <a:t> </a:t>
            </a:r>
            <a:r>
              <a:rPr lang="en-US" sz="1200" i="1" dirty="0" err="1" smtClean="0">
                <a:solidFill>
                  <a:schemeClr val="tx1">
                    <a:lumMod val="50000"/>
                    <a:lumOff val="50000"/>
                  </a:schemeClr>
                </a:solidFill>
              </a:rPr>
              <a:t>signalling</a:t>
            </a:r>
            <a:r>
              <a:rPr lang="en-US" sz="1200" i="1" dirty="0" smtClean="0">
                <a:solidFill>
                  <a:schemeClr val="tx1">
                    <a:lumMod val="50000"/>
                    <a:lumOff val="50000"/>
                  </a:schemeClr>
                </a:solidFill>
              </a:rPr>
              <a:t> regulating tooth morphogenesis</a:t>
            </a:r>
            <a:endParaRPr lang="pt-PT" sz="1200" dirty="0">
              <a:solidFill>
                <a:schemeClr val="tx1">
                  <a:lumMod val="50000"/>
                  <a:lumOff val="50000"/>
                </a:schemeClr>
              </a:solidFill>
            </a:endParaRPr>
          </a:p>
        </p:txBody>
      </p:sp>
      <p:sp>
        <p:nvSpPr>
          <p:cNvPr id="7" name="CaixaDeTexto 6"/>
          <p:cNvSpPr txBox="1"/>
          <p:nvPr/>
        </p:nvSpPr>
        <p:spPr>
          <a:xfrm>
            <a:off x="5814392" y="5781675"/>
            <a:ext cx="2286000" cy="292388"/>
          </a:xfrm>
          <a:prstGeom prst="rect">
            <a:avLst/>
          </a:prstGeom>
          <a:noFill/>
        </p:spPr>
        <p:txBody>
          <a:bodyPr wrap="square" rtlCol="0">
            <a:spAutoFit/>
          </a:bodyPr>
          <a:lstStyle/>
          <a:p>
            <a:r>
              <a:rPr lang="pt-PT" sz="1300" dirty="0" smtClean="0">
                <a:latin typeface="Calibri" pitchFamily="34" charset="0"/>
              </a:rPr>
              <a:t>Fig.7: Local da coroa dentária</a:t>
            </a:r>
            <a:endParaRPr lang="pt-PT" sz="1300" dirty="0">
              <a:latin typeface="Calibri" pitchFamily="34" charset="0"/>
            </a:endParaRPr>
          </a:p>
        </p:txBody>
      </p:sp>
      <p:pic>
        <p:nvPicPr>
          <p:cNvPr id="8" name="Imagem 7"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4241406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92" t="20345" r="12555" b="6552"/>
          <a:stretch/>
        </p:blipFill>
        <p:spPr bwMode="auto">
          <a:xfrm>
            <a:off x="1763688" y="1340768"/>
            <a:ext cx="5993626" cy="479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1739320" y="6237311"/>
            <a:ext cx="7006559" cy="276999"/>
          </a:xfrm>
          <a:prstGeom prst="rect">
            <a:avLst/>
          </a:prstGeom>
          <a:noFill/>
        </p:spPr>
        <p:txBody>
          <a:bodyPr wrap="square" rtlCol="0">
            <a:spAutoFit/>
          </a:bodyPr>
          <a:lstStyle/>
          <a:p>
            <a:r>
              <a:rPr lang="pt-PT" sz="1200" dirty="0" smtClean="0">
                <a:latin typeface="Calibri" pitchFamily="34" charset="0"/>
              </a:rPr>
              <a:t>Fig.8: Interação entre fatores de crescimentos e fatores de transcrição nas várias fases.</a:t>
            </a:r>
            <a:endParaRPr lang="pt-PT" sz="1200" dirty="0">
              <a:latin typeface="Calibri" pitchFamily="34" charset="0"/>
            </a:endParaRPr>
          </a:p>
        </p:txBody>
      </p:sp>
      <p:pic>
        <p:nvPicPr>
          <p:cNvPr id="6" name="Imagem 5" descr="pmba-big.gif"/>
          <p:cNvPicPr>
            <a:picLocks noChangeAspect="1"/>
          </p:cNvPicPr>
          <p:nvPr/>
        </p:nvPicPr>
        <p:blipFill>
          <a:blip r:embed="rId4" cstate="print"/>
          <a:stretch>
            <a:fillRect/>
          </a:stretch>
        </p:blipFill>
        <p:spPr>
          <a:xfrm>
            <a:off x="8100392" y="1"/>
            <a:ext cx="1043608" cy="1018686"/>
          </a:xfrm>
          <a:prstGeom prst="rect">
            <a:avLst/>
          </a:prstGeom>
        </p:spPr>
      </p:pic>
      <p:sp>
        <p:nvSpPr>
          <p:cNvPr id="8" name="Título 1"/>
          <p:cNvSpPr>
            <a:spLocks noGrp="1"/>
          </p:cNvSpPr>
          <p:nvPr>
            <p:ph type="title"/>
          </p:nvPr>
        </p:nvSpPr>
        <p:spPr>
          <a:xfrm>
            <a:off x="457200" y="0"/>
            <a:ext cx="8229600" cy="1066800"/>
          </a:xfrm>
        </p:spPr>
        <p:txBody>
          <a:bodyPr>
            <a:normAutofit/>
          </a:bodyPr>
          <a:lstStyle/>
          <a:p>
            <a:pPr algn="ctr"/>
            <a:r>
              <a:rPr lang="pt-PT" sz="4100" b="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Vias de Sinalização</a:t>
            </a:r>
            <a:endParaRPr lang="pt-PT" sz="4100" dirty="0"/>
          </a:p>
        </p:txBody>
      </p:sp>
      <p:sp>
        <p:nvSpPr>
          <p:cNvPr id="2" name="CaixaDeTexto 1"/>
          <p:cNvSpPr txBox="1"/>
          <p:nvPr/>
        </p:nvSpPr>
        <p:spPr>
          <a:xfrm>
            <a:off x="0" y="6567861"/>
            <a:ext cx="5832648" cy="276999"/>
          </a:xfrm>
          <a:prstGeom prst="rect">
            <a:avLst/>
          </a:prstGeom>
          <a:noFill/>
        </p:spPr>
        <p:txBody>
          <a:bodyPr wrap="square" rtlCol="0">
            <a:spAutoFit/>
          </a:bodyPr>
          <a:lstStyle/>
          <a:p>
            <a:pPr lvl="0"/>
            <a:r>
              <a:rPr lang="en-US" sz="1200" i="1" dirty="0">
                <a:solidFill>
                  <a:schemeClr val="bg1">
                    <a:lumMod val="65000"/>
                  </a:schemeClr>
                </a:solidFill>
              </a:rPr>
              <a:t>Molecular Genetics of </a:t>
            </a:r>
            <a:r>
              <a:rPr lang="en-US" sz="1200" i="1" dirty="0" smtClean="0">
                <a:solidFill>
                  <a:schemeClr val="bg1">
                    <a:lumMod val="65000"/>
                  </a:schemeClr>
                </a:solidFill>
              </a:rPr>
              <a:t>Tooth </a:t>
            </a:r>
            <a:r>
              <a:rPr lang="en-US" sz="1200" i="1" dirty="0">
                <a:solidFill>
                  <a:schemeClr val="bg1">
                    <a:lumMod val="65000"/>
                  </a:schemeClr>
                </a:solidFill>
              </a:rPr>
              <a:t>Development (2010</a:t>
            </a:r>
            <a:r>
              <a:rPr lang="en-US" sz="1200" i="1" dirty="0" smtClean="0">
                <a:solidFill>
                  <a:schemeClr val="bg1">
                    <a:lumMod val="65000"/>
                  </a:schemeClr>
                </a:solidFill>
              </a:rPr>
              <a:t>)</a:t>
            </a:r>
            <a:endParaRPr lang="pt-PT" sz="1200" i="1" dirty="0">
              <a:solidFill>
                <a:schemeClr val="bg1">
                  <a:lumMod val="65000"/>
                </a:schemeClr>
              </a:solidFill>
            </a:endParaRPr>
          </a:p>
        </p:txBody>
      </p:sp>
    </p:spTree>
    <p:extLst>
      <p:ext uri="{BB962C8B-B14F-4D97-AF65-F5344CB8AC3E}">
        <p14:creationId xmlns:p14="http://schemas.microsoft.com/office/powerpoint/2010/main" val="3560971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1219200"/>
            <a:ext cx="8229600" cy="5638800"/>
          </a:xfrm>
        </p:spPr>
        <p:txBody>
          <a:bodyPr>
            <a:normAutofit/>
          </a:bodyPr>
          <a:lstStyle/>
          <a:p>
            <a:pPr>
              <a:buNone/>
            </a:pPr>
            <a:r>
              <a:rPr lang="pt-PT" sz="2800" b="1" i="1" dirty="0" smtClean="0">
                <a:latin typeface="Calibri" pitchFamily="34" charset="0"/>
              </a:rPr>
              <a:t>Bmp4</a:t>
            </a:r>
            <a:r>
              <a:rPr lang="pt-PT" sz="2400" i="1" dirty="0" smtClean="0">
                <a:latin typeface="Calibri" pitchFamily="34" charset="0"/>
              </a:rPr>
              <a:t> </a:t>
            </a:r>
          </a:p>
          <a:p>
            <a:pPr>
              <a:buFont typeface="Wingdings" pitchFamily="2" charset="2"/>
              <a:buChar char="ü"/>
            </a:pPr>
            <a:r>
              <a:rPr lang="pt-PT" sz="2400" dirty="0" smtClean="0">
                <a:latin typeface="Calibri" pitchFamily="34" charset="0"/>
              </a:rPr>
              <a:t>Papel principal na morfogénese dos dentes.</a:t>
            </a:r>
          </a:p>
          <a:p>
            <a:pPr>
              <a:buFont typeface="Wingdings 2" pitchFamily="18" charset="2"/>
              <a:buChar char=""/>
            </a:pPr>
            <a:endParaRPr lang="pt-PT" sz="2400" dirty="0" smtClean="0">
              <a:latin typeface="Calibri" pitchFamily="34" charset="0"/>
            </a:endParaRPr>
          </a:p>
          <a:p>
            <a:pPr>
              <a:buNone/>
            </a:pPr>
            <a:r>
              <a:rPr lang="pt-PT" sz="2800" b="1" i="1" dirty="0" smtClean="0">
                <a:latin typeface="Calibri" pitchFamily="34" charset="0"/>
              </a:rPr>
              <a:t>Bmp2</a:t>
            </a:r>
            <a:r>
              <a:rPr lang="pt-PT" sz="2800" dirty="0" smtClean="0">
                <a:latin typeface="Calibri" pitchFamily="34" charset="0"/>
              </a:rPr>
              <a:t>, </a:t>
            </a:r>
            <a:r>
              <a:rPr lang="pt-PT" sz="2800" b="1" i="1" dirty="0" smtClean="0">
                <a:latin typeface="Calibri" pitchFamily="34" charset="0"/>
              </a:rPr>
              <a:t>Bmp4</a:t>
            </a:r>
            <a:r>
              <a:rPr lang="pt-PT" sz="2800" dirty="0" smtClean="0">
                <a:latin typeface="Calibri" pitchFamily="34" charset="0"/>
              </a:rPr>
              <a:t> e </a:t>
            </a:r>
            <a:r>
              <a:rPr lang="pt-PT" sz="2800" b="1" i="1" dirty="0" smtClean="0">
                <a:latin typeface="Calibri" pitchFamily="34" charset="0"/>
              </a:rPr>
              <a:t>Bmp7</a:t>
            </a:r>
            <a:endParaRPr lang="pt-PT" sz="2800" i="1" dirty="0" smtClean="0">
              <a:latin typeface="Calibri" pitchFamily="34" charset="0"/>
            </a:endParaRPr>
          </a:p>
          <a:p>
            <a:pPr>
              <a:buFont typeface="Wingdings 2" pitchFamily="18" charset="2"/>
              <a:buChar char=""/>
            </a:pPr>
            <a:r>
              <a:rPr lang="pt-PT" sz="2400" dirty="0" smtClean="0">
                <a:latin typeface="Calibri" pitchFamily="34" charset="0"/>
              </a:rPr>
              <a:t>Expressos por genes presentes no epitélio dental.</a:t>
            </a:r>
          </a:p>
          <a:p>
            <a:pPr>
              <a:buFont typeface="Wingdings 2" pitchFamily="18" charset="2"/>
              <a:buChar char=""/>
            </a:pPr>
            <a:r>
              <a:rPr lang="pt-PT" sz="2400" dirty="0" smtClean="0">
                <a:latin typeface="Calibri" pitchFamily="34" charset="0"/>
              </a:rPr>
              <a:t>Responsáveis pela indução da expressão dos genes no mesênquima adjacente. </a:t>
            </a:r>
          </a:p>
        </p:txBody>
      </p:sp>
      <p:sp>
        <p:nvSpPr>
          <p:cNvPr id="5" name="Título 1"/>
          <p:cNvSpPr>
            <a:spLocks noGrp="1"/>
          </p:cNvSpPr>
          <p:nvPr>
            <p:ph type="title"/>
          </p:nvPr>
        </p:nvSpPr>
        <p:spPr>
          <a:xfrm>
            <a:off x="457200" y="0"/>
            <a:ext cx="8229600" cy="1066800"/>
          </a:xfrm>
        </p:spPr>
        <p:txBody>
          <a:bodyPr>
            <a:normAutofit/>
          </a:bodyPr>
          <a:lstStyle/>
          <a:p>
            <a:pPr algn="ctr"/>
            <a:r>
              <a:rPr lang="pt-PT" sz="4100" b="1" i="1" dirty="0" smtClean="0">
                <a:ln w="6350">
                  <a:solidFill>
                    <a:schemeClr val="tx2">
                      <a:lumMod val="60000"/>
                      <a:lumOff val="40000"/>
                      <a:alpha val="69000"/>
                    </a:schemeClr>
                  </a:solidFill>
                </a:ln>
                <a:solidFill>
                  <a:schemeClr val="tx2">
                    <a:lumMod val="75000"/>
                  </a:schemeClr>
                </a:solidFill>
                <a:effectLst>
                  <a:outerShdw blurRad="50800" dist="38100" dir="8100000" algn="tr" rotWithShape="0">
                    <a:prstClr val="black">
                      <a:alpha val="40000"/>
                    </a:prstClr>
                  </a:outerShdw>
                </a:effectLst>
              </a:rPr>
              <a:t>Bmps</a:t>
            </a:r>
            <a:endParaRPr lang="pt-PT" sz="4100" i="1" dirty="0"/>
          </a:p>
        </p:txBody>
      </p:sp>
      <p:pic>
        <p:nvPicPr>
          <p:cNvPr id="6" name="Imagem 5" descr="genes_3.jpg"/>
          <p:cNvPicPr>
            <a:picLocks noChangeAspect="1"/>
          </p:cNvPicPr>
          <p:nvPr/>
        </p:nvPicPr>
        <p:blipFill>
          <a:blip r:embed="rId3" cstate="print"/>
          <a:stretch>
            <a:fillRect/>
          </a:stretch>
        </p:blipFill>
        <p:spPr>
          <a:xfrm>
            <a:off x="4648200" y="4000500"/>
            <a:ext cx="3810000" cy="2857500"/>
          </a:xfrm>
          <a:prstGeom prst="rect">
            <a:avLst/>
          </a:prstGeom>
          <a:effectLst>
            <a:softEdge rad="127000"/>
          </a:effectLst>
        </p:spPr>
      </p:pic>
      <p:sp>
        <p:nvSpPr>
          <p:cNvPr id="8" name="CaixaDeTexto 7"/>
          <p:cNvSpPr txBox="1"/>
          <p:nvPr/>
        </p:nvSpPr>
        <p:spPr>
          <a:xfrm>
            <a:off x="0" y="6396335"/>
            <a:ext cx="3733800" cy="461665"/>
          </a:xfrm>
          <a:prstGeom prst="rect">
            <a:avLst/>
          </a:prstGeom>
          <a:noFill/>
        </p:spPr>
        <p:txBody>
          <a:bodyPr wrap="square" rtlCol="0">
            <a:spAutoFit/>
          </a:bodyPr>
          <a:lstStyle/>
          <a:p>
            <a:r>
              <a:rPr lang="en-US" sz="1200" i="1" dirty="0" smtClean="0">
                <a:solidFill>
                  <a:schemeClr val="tx1">
                    <a:lumMod val="50000"/>
                    <a:lumOff val="50000"/>
                  </a:schemeClr>
                </a:solidFill>
              </a:rPr>
              <a:t>Making a tooth- growth factors, transcription factors, and stem cells</a:t>
            </a:r>
            <a:endParaRPr lang="pt-PT" sz="1200" dirty="0">
              <a:solidFill>
                <a:schemeClr val="tx1">
                  <a:lumMod val="50000"/>
                  <a:lumOff val="50000"/>
                </a:schemeClr>
              </a:solidFill>
            </a:endParaRPr>
          </a:p>
        </p:txBody>
      </p:sp>
      <p:sp>
        <p:nvSpPr>
          <p:cNvPr id="9" name="CaixaDeTexto 8"/>
          <p:cNvSpPr txBox="1"/>
          <p:nvPr/>
        </p:nvSpPr>
        <p:spPr>
          <a:xfrm>
            <a:off x="7414592" y="6470794"/>
            <a:ext cx="1371600" cy="292388"/>
          </a:xfrm>
          <a:prstGeom prst="rect">
            <a:avLst/>
          </a:prstGeom>
          <a:noFill/>
        </p:spPr>
        <p:txBody>
          <a:bodyPr wrap="square" rtlCol="0">
            <a:spAutoFit/>
          </a:bodyPr>
          <a:lstStyle/>
          <a:p>
            <a:r>
              <a:rPr lang="pt-PT" sz="1300" dirty="0" smtClean="0">
                <a:latin typeface="Calibri" pitchFamily="34" charset="0"/>
              </a:rPr>
              <a:t>Fig.9: DNA</a:t>
            </a:r>
            <a:endParaRPr lang="pt-PT" sz="1300" dirty="0">
              <a:latin typeface="Calibri" pitchFamily="34" charset="0"/>
            </a:endParaRPr>
          </a:p>
        </p:txBody>
      </p:sp>
      <p:pic>
        <p:nvPicPr>
          <p:cNvPr id="7" name="Imagem 6" descr="pmba-big.gif"/>
          <p:cNvPicPr>
            <a:picLocks noChangeAspect="1"/>
          </p:cNvPicPr>
          <p:nvPr/>
        </p:nvPicPr>
        <p:blipFill>
          <a:blip r:embed="rId4" cstate="print"/>
          <a:stretch>
            <a:fillRect/>
          </a:stretch>
        </p:blipFill>
        <p:spPr>
          <a:xfrm>
            <a:off x="8100392" y="1"/>
            <a:ext cx="1043608" cy="1018686"/>
          </a:xfrm>
          <a:prstGeom prst="rect">
            <a:avLst/>
          </a:prstGeom>
        </p:spPr>
      </p:pic>
    </p:spTree>
    <p:extLst>
      <p:ext uri="{BB962C8B-B14F-4D97-AF65-F5344CB8AC3E}">
        <p14:creationId xmlns:p14="http://schemas.microsoft.com/office/powerpoint/2010/main" val="1922598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TotalTime>
  <Words>4417</Words>
  <Application>Microsoft Office PowerPoint</Application>
  <PresentationFormat>Apresentação no Ecrã (4:3)</PresentationFormat>
  <Paragraphs>344</Paragraphs>
  <Slides>31</Slides>
  <Notes>28</Notes>
  <HiddenSlides>0</HiddenSlides>
  <MMClips>0</MMClips>
  <ScaleCrop>false</ScaleCrop>
  <HeadingPairs>
    <vt:vector size="4" baseType="variant">
      <vt:variant>
        <vt:lpstr>Tema</vt:lpstr>
      </vt:variant>
      <vt:variant>
        <vt:i4>1</vt:i4>
      </vt:variant>
      <vt:variant>
        <vt:lpstr>Títulos dos diapositivos</vt:lpstr>
      </vt:variant>
      <vt:variant>
        <vt:i4>31</vt:i4>
      </vt:variant>
    </vt:vector>
  </HeadingPairs>
  <TitlesOfParts>
    <vt:vector size="32" baseType="lpstr">
      <vt:lpstr>Fluxo</vt:lpstr>
      <vt:lpstr>Genes Escultores</vt:lpstr>
      <vt:lpstr>Palavras-chave</vt:lpstr>
      <vt:lpstr>Constituintes do Dente</vt:lpstr>
      <vt:lpstr>Nó de Esmalte</vt:lpstr>
      <vt:lpstr>Nó de Esmalte</vt:lpstr>
      <vt:lpstr>Fases da Ontogénese</vt:lpstr>
      <vt:lpstr>Interações Epitélio-Mesênquima</vt:lpstr>
      <vt:lpstr>Vias de Sinalização</vt:lpstr>
      <vt:lpstr>Bmps</vt:lpstr>
      <vt:lpstr>Fgfs</vt:lpstr>
      <vt:lpstr>Sonic Hedgehog (Shh)</vt:lpstr>
      <vt:lpstr>Apresentação do PowerPoint</vt:lpstr>
      <vt:lpstr>Wnt</vt:lpstr>
      <vt:lpstr>Sox2</vt:lpstr>
      <vt:lpstr>Genes Homeobox</vt:lpstr>
      <vt:lpstr>Genes Msx</vt:lpstr>
      <vt:lpstr>Genes Dlx</vt:lpstr>
      <vt:lpstr>Lâminas Dentárias</vt:lpstr>
      <vt:lpstr>Lâminas Dentárias</vt:lpstr>
      <vt:lpstr>Regulação da Morfogénese e Diferenciação Celular do Dente</vt:lpstr>
      <vt:lpstr>Regulação da Morfogénese e Diferenciação Celular do Dente</vt:lpstr>
      <vt:lpstr>Especialização Morfológica</vt:lpstr>
      <vt:lpstr>Expressão do Hox-8 e os Molares</vt:lpstr>
      <vt:lpstr>Apresentação do PowerPoint</vt:lpstr>
      <vt:lpstr>Desenvolvimento dos Incisivos</vt:lpstr>
      <vt:lpstr>Apresentação do PowerPoint</vt:lpstr>
      <vt:lpstr>Dentição dos Mamíferos</vt:lpstr>
      <vt:lpstr>Cetáceos </vt:lpstr>
      <vt:lpstr>Cetáceos </vt:lpstr>
      <vt:lpstr>Muito obrigada  pela vossa atenção</vt:lpstr>
      <vt:lpstr>Genes Escultores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dc:creator>
  <cp:lastModifiedBy>Ana</cp:lastModifiedBy>
  <cp:revision>149</cp:revision>
  <dcterms:created xsi:type="dcterms:W3CDTF">2013-06-23T14:52:19Z</dcterms:created>
  <dcterms:modified xsi:type="dcterms:W3CDTF">2013-07-01T15:36:46Z</dcterms:modified>
</cp:coreProperties>
</file>