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9"/>
  </p:notesMasterIdLst>
  <p:handoutMasterIdLst>
    <p:handoutMasterId r:id="rId40"/>
  </p:handoutMasterIdLst>
  <p:sldIdLst>
    <p:sldId id="287" r:id="rId2"/>
    <p:sldId id="296" r:id="rId3"/>
    <p:sldId id="293" r:id="rId4"/>
    <p:sldId id="289" r:id="rId5"/>
    <p:sldId id="290" r:id="rId6"/>
    <p:sldId id="291" r:id="rId7"/>
    <p:sldId id="294" r:id="rId8"/>
    <p:sldId id="295" r:id="rId9"/>
    <p:sldId id="298" r:id="rId10"/>
    <p:sldId id="271" r:id="rId11"/>
    <p:sldId id="272" r:id="rId12"/>
    <p:sldId id="314" r:id="rId13"/>
    <p:sldId id="315" r:id="rId14"/>
    <p:sldId id="275" r:id="rId15"/>
    <p:sldId id="316" r:id="rId16"/>
    <p:sldId id="277" r:id="rId17"/>
    <p:sldId id="278" r:id="rId18"/>
    <p:sldId id="279" r:id="rId19"/>
    <p:sldId id="280" r:id="rId20"/>
    <p:sldId id="281" r:id="rId21"/>
    <p:sldId id="308" r:id="rId22"/>
    <p:sldId id="309" r:id="rId23"/>
    <p:sldId id="310" r:id="rId24"/>
    <p:sldId id="313" r:id="rId25"/>
    <p:sldId id="311" r:id="rId26"/>
    <p:sldId id="312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97" r:id="rId36"/>
    <p:sldId id="299" r:id="rId37"/>
    <p:sldId id="318" r:id="rId38"/>
  </p:sldIdLst>
  <p:sldSz cx="9144000" cy="6858000" type="screen4x3"/>
  <p:notesSz cx="6881813" cy="100155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DDC"/>
    <a:srgbClr val="51DAFF"/>
    <a:srgbClr val="EA15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Estilo com Tema 2 - Destaqu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com Tema 2 - Destaqu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Estilo Claro 3 - Destaqu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Destaqu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94075" autoAdjust="0"/>
  </p:normalViewPr>
  <p:slideViewPr>
    <p:cSldViewPr>
      <p:cViewPr>
        <p:scale>
          <a:sx n="66" d="100"/>
          <a:sy n="66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B1526-9D8C-4EA8-9DD9-B14EF5109859}" type="doc">
      <dgm:prSet loTypeId="urn:microsoft.com/office/officeart/2005/8/layout/vList2" loCatId="list" qsTypeId="urn:microsoft.com/office/officeart/2005/8/quickstyle/3d5" qsCatId="3D" csTypeId="urn:microsoft.com/office/officeart/2005/8/colors/colorful5" csCatId="colorful"/>
      <dgm:spPr/>
      <dgm:t>
        <a:bodyPr/>
        <a:lstStyle/>
        <a:p>
          <a:endParaRPr lang="pt-PT"/>
        </a:p>
      </dgm:t>
    </dgm:pt>
    <dgm:pt modelId="{4863EED3-E79D-4430-9A8B-16E536FD8D54}">
      <dgm:prSet/>
      <dgm:spPr/>
      <dgm:t>
        <a:bodyPr/>
        <a:lstStyle/>
        <a:p>
          <a:pPr algn="ctr" rtl="0"/>
          <a:r>
            <a:rPr lang="pt-PT" b="1" u="none" dirty="0" smtClean="0"/>
            <a:t>Trissomia Livre</a:t>
          </a:r>
          <a:endParaRPr lang="pt-PT" b="1" u="none" dirty="0"/>
        </a:p>
      </dgm:t>
    </dgm:pt>
    <dgm:pt modelId="{CB24D7FD-BC34-4F56-AED1-4E00F8C39979}" type="parTrans" cxnId="{1EBBED88-F9BA-45F4-A6B1-B9D859552297}">
      <dgm:prSet/>
      <dgm:spPr/>
      <dgm:t>
        <a:bodyPr/>
        <a:lstStyle/>
        <a:p>
          <a:endParaRPr lang="pt-PT"/>
        </a:p>
      </dgm:t>
    </dgm:pt>
    <dgm:pt modelId="{CEF7C01F-9D2C-4307-8E40-DFF38E34136C}" type="sibTrans" cxnId="{1EBBED88-F9BA-45F4-A6B1-B9D859552297}">
      <dgm:prSet/>
      <dgm:spPr/>
      <dgm:t>
        <a:bodyPr/>
        <a:lstStyle/>
        <a:p>
          <a:endParaRPr lang="pt-PT"/>
        </a:p>
      </dgm:t>
    </dgm:pt>
    <dgm:pt modelId="{4BFF640D-A445-4802-8ACA-CD8429DE09C0}">
      <dgm:prSet/>
      <dgm:spPr/>
      <dgm:t>
        <a:bodyPr/>
        <a:lstStyle/>
        <a:p>
          <a:pPr algn="ctr" rtl="0"/>
          <a:r>
            <a:rPr lang="pt-PT" b="1" i="0" u="none" dirty="0" smtClean="0"/>
            <a:t>Translocação </a:t>
          </a:r>
          <a:r>
            <a:rPr lang="pt-PT" b="1" i="0" u="none" dirty="0" err="1" smtClean="0"/>
            <a:t>Robertsoniana</a:t>
          </a:r>
          <a:endParaRPr lang="pt-PT" b="1" i="0" u="none" dirty="0"/>
        </a:p>
      </dgm:t>
    </dgm:pt>
    <dgm:pt modelId="{F302A892-A784-4C4B-BCC7-FBD8212A0373}" type="parTrans" cxnId="{FF0D210C-BBA9-41E5-94E2-3F7ED432C234}">
      <dgm:prSet/>
      <dgm:spPr/>
      <dgm:t>
        <a:bodyPr/>
        <a:lstStyle/>
        <a:p>
          <a:endParaRPr lang="pt-PT"/>
        </a:p>
      </dgm:t>
    </dgm:pt>
    <dgm:pt modelId="{1E10CBF7-EBC4-4E92-8D42-B020B7D9C66C}" type="sibTrans" cxnId="{FF0D210C-BBA9-41E5-94E2-3F7ED432C234}">
      <dgm:prSet/>
      <dgm:spPr/>
      <dgm:t>
        <a:bodyPr/>
        <a:lstStyle/>
        <a:p>
          <a:endParaRPr lang="pt-PT"/>
        </a:p>
      </dgm:t>
    </dgm:pt>
    <dgm:pt modelId="{50B343DC-9533-4D7F-93A0-1A321100B091}">
      <dgm:prSet/>
      <dgm:spPr/>
      <dgm:t>
        <a:bodyPr/>
        <a:lstStyle/>
        <a:p>
          <a:pPr algn="ctr" rtl="0"/>
          <a:r>
            <a:rPr lang="pt-PT" b="1" u="none" dirty="0" err="1" smtClean="0"/>
            <a:t>Mosaicismo</a:t>
          </a:r>
          <a:endParaRPr lang="pt-PT" b="1" u="none" dirty="0"/>
        </a:p>
      </dgm:t>
    </dgm:pt>
    <dgm:pt modelId="{C7514071-D9BA-499A-BB29-ADB39EE17F71}" type="parTrans" cxnId="{A32DC970-E140-4C0A-86B0-8096F375AD6E}">
      <dgm:prSet/>
      <dgm:spPr/>
      <dgm:t>
        <a:bodyPr/>
        <a:lstStyle/>
        <a:p>
          <a:endParaRPr lang="pt-PT"/>
        </a:p>
      </dgm:t>
    </dgm:pt>
    <dgm:pt modelId="{69B1E965-2BF9-4A14-B405-C82C7CDF4737}" type="sibTrans" cxnId="{A32DC970-E140-4C0A-86B0-8096F375AD6E}">
      <dgm:prSet/>
      <dgm:spPr/>
      <dgm:t>
        <a:bodyPr/>
        <a:lstStyle/>
        <a:p>
          <a:endParaRPr lang="pt-PT"/>
        </a:p>
      </dgm:t>
    </dgm:pt>
    <dgm:pt modelId="{330C1ADA-948B-4BD0-AD0E-7EE1667FDE7C}" type="pres">
      <dgm:prSet presAssocID="{2C9B1526-9D8C-4EA8-9DD9-B14EF51098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93D3578-DA0A-44E7-A11E-F66CBB1E60B0}" type="pres">
      <dgm:prSet presAssocID="{4863EED3-E79D-4430-9A8B-16E536FD8D54}" presName="parentText" presStyleLbl="node1" presStyleIdx="0" presStyleCnt="3" custLinFactNeighborX="196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4B35F3-E9B7-48D4-8655-4842D4C1D9FC}" type="pres">
      <dgm:prSet presAssocID="{CEF7C01F-9D2C-4307-8E40-DFF38E34136C}" presName="spacer" presStyleCnt="0"/>
      <dgm:spPr/>
    </dgm:pt>
    <dgm:pt modelId="{EE7C1051-FD75-4981-92E3-F3E76AFB2F95}" type="pres">
      <dgm:prSet presAssocID="{4BFF640D-A445-4802-8ACA-CD8429DE09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7DF3FF8-5629-4653-AA98-1F534A5A1D99}" type="pres">
      <dgm:prSet presAssocID="{1E10CBF7-EBC4-4E92-8D42-B020B7D9C66C}" presName="spacer" presStyleCnt="0"/>
      <dgm:spPr/>
    </dgm:pt>
    <dgm:pt modelId="{60D118AD-3799-4F52-9D77-2879DF08E295}" type="pres">
      <dgm:prSet presAssocID="{50B343DC-9533-4D7F-93A0-1A321100B0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32DC970-E140-4C0A-86B0-8096F375AD6E}" srcId="{2C9B1526-9D8C-4EA8-9DD9-B14EF5109859}" destId="{50B343DC-9533-4D7F-93A0-1A321100B091}" srcOrd="2" destOrd="0" parTransId="{C7514071-D9BA-499A-BB29-ADB39EE17F71}" sibTransId="{69B1E965-2BF9-4A14-B405-C82C7CDF4737}"/>
    <dgm:cxn modelId="{1EBBED88-F9BA-45F4-A6B1-B9D859552297}" srcId="{2C9B1526-9D8C-4EA8-9DD9-B14EF5109859}" destId="{4863EED3-E79D-4430-9A8B-16E536FD8D54}" srcOrd="0" destOrd="0" parTransId="{CB24D7FD-BC34-4F56-AED1-4E00F8C39979}" sibTransId="{CEF7C01F-9D2C-4307-8E40-DFF38E34136C}"/>
    <dgm:cxn modelId="{8451909D-0A65-4397-B950-E382E2A13FFC}" type="presOf" srcId="{4863EED3-E79D-4430-9A8B-16E536FD8D54}" destId="{993D3578-DA0A-44E7-A11E-F66CBB1E60B0}" srcOrd="0" destOrd="0" presId="urn:microsoft.com/office/officeart/2005/8/layout/vList2"/>
    <dgm:cxn modelId="{FF0D210C-BBA9-41E5-94E2-3F7ED432C234}" srcId="{2C9B1526-9D8C-4EA8-9DD9-B14EF5109859}" destId="{4BFF640D-A445-4802-8ACA-CD8429DE09C0}" srcOrd="1" destOrd="0" parTransId="{F302A892-A784-4C4B-BCC7-FBD8212A0373}" sibTransId="{1E10CBF7-EBC4-4E92-8D42-B020B7D9C66C}"/>
    <dgm:cxn modelId="{28A33D1A-6483-4F2D-8719-C7708EF9E22B}" type="presOf" srcId="{2C9B1526-9D8C-4EA8-9DD9-B14EF5109859}" destId="{330C1ADA-948B-4BD0-AD0E-7EE1667FDE7C}" srcOrd="0" destOrd="0" presId="urn:microsoft.com/office/officeart/2005/8/layout/vList2"/>
    <dgm:cxn modelId="{E8BFC03F-47C9-4403-9365-FE55ECFF87B7}" type="presOf" srcId="{50B343DC-9533-4D7F-93A0-1A321100B091}" destId="{60D118AD-3799-4F52-9D77-2879DF08E295}" srcOrd="0" destOrd="0" presId="urn:microsoft.com/office/officeart/2005/8/layout/vList2"/>
    <dgm:cxn modelId="{18CEB5AD-31E6-4C85-8412-92CF8E38675C}" type="presOf" srcId="{4BFF640D-A445-4802-8ACA-CD8429DE09C0}" destId="{EE7C1051-FD75-4981-92E3-F3E76AFB2F95}" srcOrd="0" destOrd="0" presId="urn:microsoft.com/office/officeart/2005/8/layout/vList2"/>
    <dgm:cxn modelId="{98CEEC82-1A06-49A4-AD55-EE855F5575FA}" type="presParOf" srcId="{330C1ADA-948B-4BD0-AD0E-7EE1667FDE7C}" destId="{993D3578-DA0A-44E7-A11E-F66CBB1E60B0}" srcOrd="0" destOrd="0" presId="urn:microsoft.com/office/officeart/2005/8/layout/vList2"/>
    <dgm:cxn modelId="{C3593A17-3CD9-40FB-A468-82BCC49C6D2B}" type="presParOf" srcId="{330C1ADA-948B-4BD0-AD0E-7EE1667FDE7C}" destId="{B34B35F3-E9B7-48D4-8655-4842D4C1D9FC}" srcOrd="1" destOrd="0" presId="urn:microsoft.com/office/officeart/2005/8/layout/vList2"/>
    <dgm:cxn modelId="{3B5C1362-B550-4011-B9D5-B4F27F87AEF7}" type="presParOf" srcId="{330C1ADA-948B-4BD0-AD0E-7EE1667FDE7C}" destId="{EE7C1051-FD75-4981-92E3-F3E76AFB2F95}" srcOrd="2" destOrd="0" presId="urn:microsoft.com/office/officeart/2005/8/layout/vList2"/>
    <dgm:cxn modelId="{FD552BC6-19C3-4A2A-9B11-45EF26B38674}" type="presParOf" srcId="{330C1ADA-948B-4BD0-AD0E-7EE1667FDE7C}" destId="{47DF3FF8-5629-4653-AA98-1F534A5A1D99}" srcOrd="3" destOrd="0" presId="urn:microsoft.com/office/officeart/2005/8/layout/vList2"/>
    <dgm:cxn modelId="{70F9A0F7-A184-4E85-A8D1-8C04993B0E26}" type="presParOf" srcId="{330C1ADA-948B-4BD0-AD0E-7EE1667FDE7C}" destId="{60D118AD-3799-4F52-9D77-2879DF08E2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8A176-2FA2-4146-A134-78D962CA80A0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PT"/>
        </a:p>
      </dgm:t>
    </dgm:pt>
    <dgm:pt modelId="{63AEF202-938B-4187-85A9-9018E5E18C9B}">
      <dgm:prSet phldrT="[Texto]" custT="1"/>
      <dgm:spPr/>
      <dgm:t>
        <a:bodyPr/>
        <a:lstStyle/>
        <a:p>
          <a:r>
            <a:rPr lang="pt-PT" sz="3200" b="1" dirty="0" smtClean="0"/>
            <a:t>47,XX ou XY, +13 / 46,XX ou XY </a:t>
          </a:r>
          <a:endParaRPr lang="pt-PT" sz="3200" b="1" dirty="0"/>
        </a:p>
      </dgm:t>
    </dgm:pt>
    <dgm:pt modelId="{3C6C4A8B-6AAA-4D34-B2C4-693760768305}" type="parTrans" cxnId="{06F84D7B-A442-41AB-87DD-90EB0CF48241}">
      <dgm:prSet/>
      <dgm:spPr/>
      <dgm:t>
        <a:bodyPr/>
        <a:lstStyle/>
        <a:p>
          <a:endParaRPr lang="pt-PT"/>
        </a:p>
      </dgm:t>
    </dgm:pt>
    <dgm:pt modelId="{015E98C6-06C2-4F6A-9FD5-C2058901CEEE}" type="sibTrans" cxnId="{06F84D7B-A442-41AB-87DD-90EB0CF48241}">
      <dgm:prSet/>
      <dgm:spPr/>
      <dgm:t>
        <a:bodyPr/>
        <a:lstStyle/>
        <a:p>
          <a:endParaRPr lang="pt-PT"/>
        </a:p>
      </dgm:t>
    </dgm:pt>
    <dgm:pt modelId="{D85CA0E5-B0CA-4EC7-BBB3-F3FC4C865B66}">
      <dgm:prSet phldrT="[Texto]" custT="1"/>
      <dgm:spPr/>
      <dgm:t>
        <a:bodyPr/>
        <a:lstStyle/>
        <a:p>
          <a:pPr algn="just"/>
          <a:r>
            <a:rPr lang="pt-PT" sz="2400" dirty="0" smtClean="0"/>
            <a:t>Apresentam uma expressão clínica parcial do fenótipo, sendo susceptíveis a qualquer grau de  variação fenotípica.</a:t>
          </a:r>
          <a:endParaRPr lang="pt-PT" sz="3200" dirty="0"/>
        </a:p>
      </dgm:t>
    </dgm:pt>
    <dgm:pt modelId="{F494CC94-C86F-4FF7-B86E-9C9632BC0D5C}" type="parTrans" cxnId="{81816D20-2929-4033-9A31-ED0B701C2F92}">
      <dgm:prSet/>
      <dgm:spPr/>
      <dgm:t>
        <a:bodyPr/>
        <a:lstStyle/>
        <a:p>
          <a:endParaRPr lang="pt-PT"/>
        </a:p>
      </dgm:t>
    </dgm:pt>
    <dgm:pt modelId="{E2834D72-E6F2-4D1A-ADD1-79E9011E2C2B}" type="sibTrans" cxnId="{81816D20-2929-4033-9A31-ED0B701C2F92}">
      <dgm:prSet/>
      <dgm:spPr/>
      <dgm:t>
        <a:bodyPr/>
        <a:lstStyle/>
        <a:p>
          <a:endParaRPr lang="pt-PT"/>
        </a:p>
      </dgm:t>
    </dgm:pt>
    <dgm:pt modelId="{517F1901-41A1-4716-B011-1B4BBC3FCE98}" type="pres">
      <dgm:prSet presAssocID="{E788A176-2FA2-4146-A134-78D962CA80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9144383-DAA8-45CA-9955-3D428EE2C130}" type="pres">
      <dgm:prSet presAssocID="{63AEF202-938B-4187-85A9-9018E5E18C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503CD6-F111-4546-B3E9-C86F94C4BDEF}" type="pres">
      <dgm:prSet presAssocID="{63AEF202-938B-4187-85A9-9018E5E18C9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1816D20-2929-4033-9A31-ED0B701C2F92}" srcId="{63AEF202-938B-4187-85A9-9018E5E18C9B}" destId="{D85CA0E5-B0CA-4EC7-BBB3-F3FC4C865B66}" srcOrd="0" destOrd="0" parTransId="{F494CC94-C86F-4FF7-B86E-9C9632BC0D5C}" sibTransId="{E2834D72-E6F2-4D1A-ADD1-79E9011E2C2B}"/>
    <dgm:cxn modelId="{06F84D7B-A442-41AB-87DD-90EB0CF48241}" srcId="{E788A176-2FA2-4146-A134-78D962CA80A0}" destId="{63AEF202-938B-4187-85A9-9018E5E18C9B}" srcOrd="0" destOrd="0" parTransId="{3C6C4A8B-6AAA-4D34-B2C4-693760768305}" sibTransId="{015E98C6-06C2-4F6A-9FD5-C2058901CEEE}"/>
    <dgm:cxn modelId="{C5D5D46A-D6F2-4CF9-AC2E-CB3DA786C9F7}" type="presOf" srcId="{D85CA0E5-B0CA-4EC7-BBB3-F3FC4C865B66}" destId="{DC503CD6-F111-4546-B3E9-C86F94C4BDEF}" srcOrd="0" destOrd="0" presId="urn:microsoft.com/office/officeart/2005/8/layout/vList2"/>
    <dgm:cxn modelId="{2DA62B94-1901-4FA8-994F-AE1C240CFED6}" type="presOf" srcId="{63AEF202-938B-4187-85A9-9018E5E18C9B}" destId="{79144383-DAA8-45CA-9955-3D428EE2C130}" srcOrd="0" destOrd="0" presId="urn:microsoft.com/office/officeart/2005/8/layout/vList2"/>
    <dgm:cxn modelId="{4FEF10D9-9EAA-4344-8947-A4732D82053B}" type="presOf" srcId="{E788A176-2FA2-4146-A134-78D962CA80A0}" destId="{517F1901-41A1-4716-B011-1B4BBC3FCE98}" srcOrd="0" destOrd="0" presId="urn:microsoft.com/office/officeart/2005/8/layout/vList2"/>
    <dgm:cxn modelId="{20BA80FA-5718-432A-9171-F897AC4B0948}" type="presParOf" srcId="{517F1901-41A1-4716-B011-1B4BBC3FCE98}" destId="{79144383-DAA8-45CA-9955-3D428EE2C130}" srcOrd="0" destOrd="0" presId="urn:microsoft.com/office/officeart/2005/8/layout/vList2"/>
    <dgm:cxn modelId="{CA4BFF7C-7645-4DD1-9CB5-DB4623A6890D}" type="presParOf" srcId="{517F1901-41A1-4716-B011-1B4BBC3FCE98}" destId="{DC503CD6-F111-4546-B3E9-C86F94C4BDE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D34A3D-5AE7-45A0-AB2C-37E65375E6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5D09350-4C69-40FA-86A0-BDB8898A42A1}">
      <dgm:prSet phldrT="[Texto]"/>
      <dgm:spPr/>
      <dgm:t>
        <a:bodyPr/>
        <a:lstStyle/>
        <a:p>
          <a:r>
            <a:rPr lang="pt-PT" dirty="0" smtClean="0"/>
            <a:t>45,X0/46,XX</a:t>
          </a:r>
          <a:endParaRPr lang="pt-PT" dirty="0"/>
        </a:p>
      </dgm:t>
    </dgm:pt>
    <dgm:pt modelId="{44977509-307D-45E8-AB8C-6214DECACCB8}" type="parTrans" cxnId="{AACB0A86-1DD9-4BDA-91C9-28214F35D455}">
      <dgm:prSet/>
      <dgm:spPr/>
      <dgm:t>
        <a:bodyPr/>
        <a:lstStyle/>
        <a:p>
          <a:endParaRPr lang="pt-PT"/>
        </a:p>
      </dgm:t>
    </dgm:pt>
    <dgm:pt modelId="{19E03EDD-B828-486A-8EF6-DC567F1CB000}" type="sibTrans" cxnId="{AACB0A86-1DD9-4BDA-91C9-28214F35D455}">
      <dgm:prSet/>
      <dgm:spPr/>
      <dgm:t>
        <a:bodyPr/>
        <a:lstStyle/>
        <a:p>
          <a:endParaRPr lang="pt-PT"/>
        </a:p>
      </dgm:t>
    </dgm:pt>
    <dgm:pt modelId="{C6172AD6-7000-4ECC-BF42-C16DB972F5EF}">
      <dgm:prSet phldrT="[Texto]"/>
      <dgm:spPr/>
      <dgm:t>
        <a:bodyPr/>
        <a:lstStyle/>
        <a:p>
          <a:r>
            <a:rPr lang="pt-PT" dirty="0" smtClean="0"/>
            <a:t>Forma mais comum</a:t>
          </a:r>
          <a:endParaRPr lang="pt-PT" dirty="0"/>
        </a:p>
      </dgm:t>
    </dgm:pt>
    <dgm:pt modelId="{48E3C0F6-F73C-40F6-8306-A864D8C3271D}" type="parTrans" cxnId="{00020651-C60D-476F-88D8-73A6F8676E65}">
      <dgm:prSet/>
      <dgm:spPr/>
      <dgm:t>
        <a:bodyPr/>
        <a:lstStyle/>
        <a:p>
          <a:endParaRPr lang="pt-PT"/>
        </a:p>
      </dgm:t>
    </dgm:pt>
    <dgm:pt modelId="{2D93FD8C-D6DA-4E33-BB4A-7B14C1E92F51}" type="sibTrans" cxnId="{00020651-C60D-476F-88D8-73A6F8676E65}">
      <dgm:prSet/>
      <dgm:spPr/>
      <dgm:t>
        <a:bodyPr/>
        <a:lstStyle/>
        <a:p>
          <a:endParaRPr lang="pt-PT"/>
        </a:p>
      </dgm:t>
    </dgm:pt>
    <dgm:pt modelId="{DB7ADAA5-8C6B-4CC1-AA38-2145B2519676}">
      <dgm:prSet phldrT="[Texto]"/>
      <dgm:spPr/>
      <dgm:t>
        <a:bodyPr/>
        <a:lstStyle/>
        <a:p>
          <a:r>
            <a:rPr lang="pt-PT" dirty="0" smtClean="0"/>
            <a:t>45,X0/46,XY</a:t>
          </a:r>
          <a:endParaRPr lang="pt-PT" dirty="0"/>
        </a:p>
      </dgm:t>
    </dgm:pt>
    <dgm:pt modelId="{4B1DF3A7-8180-44B6-9646-D29DFEA67840}" type="parTrans" cxnId="{84C058FF-52FB-4CFE-B3B2-8E493AA88F7B}">
      <dgm:prSet/>
      <dgm:spPr/>
      <dgm:t>
        <a:bodyPr/>
        <a:lstStyle/>
        <a:p>
          <a:endParaRPr lang="pt-PT"/>
        </a:p>
      </dgm:t>
    </dgm:pt>
    <dgm:pt modelId="{CFF29A0E-35FC-42B0-B81F-A22B4D8E7107}" type="sibTrans" cxnId="{84C058FF-52FB-4CFE-B3B2-8E493AA88F7B}">
      <dgm:prSet/>
      <dgm:spPr/>
      <dgm:t>
        <a:bodyPr/>
        <a:lstStyle/>
        <a:p>
          <a:endParaRPr lang="pt-PT"/>
        </a:p>
      </dgm:t>
    </dgm:pt>
    <dgm:pt modelId="{D5C0CDF7-37AF-42A0-937E-155F25E245EA}">
      <dgm:prSet phldrT="[Texto]"/>
      <dgm:spPr/>
      <dgm:t>
        <a:bodyPr/>
        <a:lstStyle/>
        <a:p>
          <a:r>
            <a:rPr lang="pt-PT" dirty="0" smtClean="0"/>
            <a:t>5% dos casos</a:t>
          </a:r>
          <a:endParaRPr lang="pt-PT" dirty="0"/>
        </a:p>
      </dgm:t>
    </dgm:pt>
    <dgm:pt modelId="{F7154E93-5B57-48CA-9712-AA7BC78942DF}" type="sibTrans" cxnId="{DAE717C8-49DD-4110-BAE0-2FFF0DD966F8}">
      <dgm:prSet/>
      <dgm:spPr/>
      <dgm:t>
        <a:bodyPr/>
        <a:lstStyle/>
        <a:p>
          <a:endParaRPr lang="pt-PT"/>
        </a:p>
      </dgm:t>
    </dgm:pt>
    <dgm:pt modelId="{4C5BADFB-5E77-4240-BD33-FA8DD9A7B945}" type="parTrans" cxnId="{DAE717C8-49DD-4110-BAE0-2FFF0DD966F8}">
      <dgm:prSet/>
      <dgm:spPr/>
      <dgm:t>
        <a:bodyPr/>
        <a:lstStyle/>
        <a:p>
          <a:endParaRPr lang="pt-PT"/>
        </a:p>
      </dgm:t>
    </dgm:pt>
    <dgm:pt modelId="{EB7B4994-1EC9-4F01-BAE9-020249079A85}" type="pres">
      <dgm:prSet presAssocID="{9AD34A3D-5AE7-45A0-AB2C-37E65375E6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F676B55-D87D-4737-87A8-BC1F9BA66E04}" type="pres">
      <dgm:prSet presAssocID="{55D09350-4C69-40FA-86A0-BDB8898A42A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D3FC6FC-B7F3-4A9E-9A79-CF5E73BC9A22}" type="pres">
      <dgm:prSet presAssocID="{55D09350-4C69-40FA-86A0-BDB8898A42A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6A0ECE0-9E98-4439-AFB2-C13C5DC19BAC}" type="pres">
      <dgm:prSet presAssocID="{DB7ADAA5-8C6B-4CC1-AA38-2145B25196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627DEA7-E31D-4595-83C8-0E7F3CD8563E}" type="pres">
      <dgm:prSet presAssocID="{DB7ADAA5-8C6B-4CC1-AA38-2145B251967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AE717C8-49DD-4110-BAE0-2FFF0DD966F8}" srcId="{DB7ADAA5-8C6B-4CC1-AA38-2145B2519676}" destId="{D5C0CDF7-37AF-42A0-937E-155F25E245EA}" srcOrd="0" destOrd="0" parTransId="{4C5BADFB-5E77-4240-BD33-FA8DD9A7B945}" sibTransId="{F7154E93-5B57-48CA-9712-AA7BC78942DF}"/>
    <dgm:cxn modelId="{00020651-C60D-476F-88D8-73A6F8676E65}" srcId="{55D09350-4C69-40FA-86A0-BDB8898A42A1}" destId="{C6172AD6-7000-4ECC-BF42-C16DB972F5EF}" srcOrd="0" destOrd="0" parTransId="{48E3C0F6-F73C-40F6-8306-A864D8C3271D}" sibTransId="{2D93FD8C-D6DA-4E33-BB4A-7B14C1E92F51}"/>
    <dgm:cxn modelId="{AACB0A86-1DD9-4BDA-91C9-28214F35D455}" srcId="{9AD34A3D-5AE7-45A0-AB2C-37E65375E6AD}" destId="{55D09350-4C69-40FA-86A0-BDB8898A42A1}" srcOrd="0" destOrd="0" parTransId="{44977509-307D-45E8-AB8C-6214DECACCB8}" sibTransId="{19E03EDD-B828-486A-8EF6-DC567F1CB000}"/>
    <dgm:cxn modelId="{9A836A98-6645-4EE0-97B5-D7EB739E9FF7}" type="presOf" srcId="{C6172AD6-7000-4ECC-BF42-C16DB972F5EF}" destId="{CD3FC6FC-B7F3-4A9E-9A79-CF5E73BC9A22}" srcOrd="0" destOrd="0" presId="urn:microsoft.com/office/officeart/2005/8/layout/vList2"/>
    <dgm:cxn modelId="{5205C92F-E6C8-4199-9FD4-B7C2F86204BF}" type="presOf" srcId="{D5C0CDF7-37AF-42A0-937E-155F25E245EA}" destId="{D627DEA7-E31D-4595-83C8-0E7F3CD8563E}" srcOrd="0" destOrd="0" presId="urn:microsoft.com/office/officeart/2005/8/layout/vList2"/>
    <dgm:cxn modelId="{35184431-8218-4DB3-AA02-5D3315FC108E}" type="presOf" srcId="{DB7ADAA5-8C6B-4CC1-AA38-2145B2519676}" destId="{16A0ECE0-9E98-4439-AFB2-C13C5DC19BAC}" srcOrd="0" destOrd="0" presId="urn:microsoft.com/office/officeart/2005/8/layout/vList2"/>
    <dgm:cxn modelId="{84C058FF-52FB-4CFE-B3B2-8E493AA88F7B}" srcId="{9AD34A3D-5AE7-45A0-AB2C-37E65375E6AD}" destId="{DB7ADAA5-8C6B-4CC1-AA38-2145B2519676}" srcOrd="1" destOrd="0" parTransId="{4B1DF3A7-8180-44B6-9646-D29DFEA67840}" sibTransId="{CFF29A0E-35FC-42B0-B81F-A22B4D8E7107}"/>
    <dgm:cxn modelId="{E8CB874E-8175-483B-9010-92581ADF2B79}" type="presOf" srcId="{9AD34A3D-5AE7-45A0-AB2C-37E65375E6AD}" destId="{EB7B4994-1EC9-4F01-BAE9-020249079A85}" srcOrd="0" destOrd="0" presId="urn:microsoft.com/office/officeart/2005/8/layout/vList2"/>
    <dgm:cxn modelId="{CA47406A-73D8-42FA-BCFD-16FE3DE0A59E}" type="presOf" srcId="{55D09350-4C69-40FA-86A0-BDB8898A42A1}" destId="{6F676B55-D87D-4737-87A8-BC1F9BA66E04}" srcOrd="0" destOrd="0" presId="urn:microsoft.com/office/officeart/2005/8/layout/vList2"/>
    <dgm:cxn modelId="{1B125E7C-A171-4E27-A0F3-523ED7896A16}" type="presParOf" srcId="{EB7B4994-1EC9-4F01-BAE9-020249079A85}" destId="{6F676B55-D87D-4737-87A8-BC1F9BA66E04}" srcOrd="0" destOrd="0" presId="urn:microsoft.com/office/officeart/2005/8/layout/vList2"/>
    <dgm:cxn modelId="{6B967249-79A6-47AA-8976-C864D0C5F647}" type="presParOf" srcId="{EB7B4994-1EC9-4F01-BAE9-020249079A85}" destId="{CD3FC6FC-B7F3-4A9E-9A79-CF5E73BC9A22}" srcOrd="1" destOrd="0" presId="urn:microsoft.com/office/officeart/2005/8/layout/vList2"/>
    <dgm:cxn modelId="{59762509-005B-47C4-ACD4-1BB3FB920064}" type="presParOf" srcId="{EB7B4994-1EC9-4F01-BAE9-020249079A85}" destId="{16A0ECE0-9E98-4439-AFB2-C13C5DC19BAC}" srcOrd="2" destOrd="0" presId="urn:microsoft.com/office/officeart/2005/8/layout/vList2"/>
    <dgm:cxn modelId="{1E5BBA3A-F4BC-40C2-8C55-E94F40212093}" type="presParOf" srcId="{EB7B4994-1EC9-4F01-BAE9-020249079A85}" destId="{D627DEA7-E31D-4595-83C8-0E7F3CD8563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3D3578-DA0A-44E7-A11E-F66CBB1E60B0}">
      <dsp:nvSpPr>
        <dsp:cNvPr id="0" name=""/>
        <dsp:cNvSpPr/>
      </dsp:nvSpPr>
      <dsp:spPr>
        <a:xfrm>
          <a:off x="0" y="229013"/>
          <a:ext cx="3672408" cy="14301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u="none" kern="1200" dirty="0" smtClean="0"/>
            <a:t>Trissomia Livre</a:t>
          </a:r>
          <a:endParaRPr lang="pt-PT" sz="3600" b="1" u="none" kern="1200" dirty="0"/>
        </a:p>
      </dsp:txBody>
      <dsp:txXfrm>
        <a:off x="0" y="229013"/>
        <a:ext cx="3672408" cy="1430105"/>
      </dsp:txXfrm>
    </dsp:sp>
    <dsp:sp modelId="{EE7C1051-FD75-4981-92E3-F3E76AFB2F95}">
      <dsp:nvSpPr>
        <dsp:cNvPr id="0" name=""/>
        <dsp:cNvSpPr/>
      </dsp:nvSpPr>
      <dsp:spPr>
        <a:xfrm>
          <a:off x="0" y="1762799"/>
          <a:ext cx="3672408" cy="1430105"/>
        </a:xfrm>
        <a:prstGeom prst="roundRect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i="0" u="none" kern="1200" dirty="0" smtClean="0"/>
            <a:t>Translocação </a:t>
          </a:r>
          <a:r>
            <a:rPr lang="pt-PT" sz="3600" b="1" i="0" u="none" kern="1200" dirty="0" err="1" smtClean="0"/>
            <a:t>Robertsoniana</a:t>
          </a:r>
          <a:endParaRPr lang="pt-PT" sz="3600" b="1" i="0" u="none" kern="1200" dirty="0"/>
        </a:p>
      </dsp:txBody>
      <dsp:txXfrm>
        <a:off x="0" y="1762799"/>
        <a:ext cx="3672408" cy="1430105"/>
      </dsp:txXfrm>
    </dsp:sp>
    <dsp:sp modelId="{60D118AD-3799-4F52-9D77-2879DF08E295}">
      <dsp:nvSpPr>
        <dsp:cNvPr id="0" name=""/>
        <dsp:cNvSpPr/>
      </dsp:nvSpPr>
      <dsp:spPr>
        <a:xfrm>
          <a:off x="0" y="3296584"/>
          <a:ext cx="3672408" cy="1430105"/>
        </a:xfrm>
        <a:prstGeom prst="round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u="none" kern="1200" dirty="0" err="1" smtClean="0"/>
            <a:t>Mosaicismo</a:t>
          </a:r>
          <a:endParaRPr lang="pt-PT" sz="3600" b="1" u="none" kern="1200" dirty="0"/>
        </a:p>
      </dsp:txBody>
      <dsp:txXfrm>
        <a:off x="0" y="3296584"/>
        <a:ext cx="3672408" cy="14301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676B55-D87D-4737-87A8-BC1F9BA66E04}">
      <dsp:nvSpPr>
        <dsp:cNvPr id="0" name=""/>
        <dsp:cNvSpPr/>
      </dsp:nvSpPr>
      <dsp:spPr>
        <a:xfrm>
          <a:off x="0" y="10752"/>
          <a:ext cx="6777037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300" kern="1200" dirty="0" smtClean="0"/>
            <a:t>45,X0/46,XX</a:t>
          </a:r>
          <a:endParaRPr lang="pt-PT" sz="4300" kern="1200" dirty="0"/>
        </a:p>
      </dsp:txBody>
      <dsp:txXfrm>
        <a:off x="0" y="10752"/>
        <a:ext cx="6777037" cy="1031354"/>
      </dsp:txXfrm>
    </dsp:sp>
    <dsp:sp modelId="{CD3FC6FC-B7F3-4A9E-9A79-CF5E73BC9A22}">
      <dsp:nvSpPr>
        <dsp:cNvPr id="0" name=""/>
        <dsp:cNvSpPr/>
      </dsp:nvSpPr>
      <dsp:spPr>
        <a:xfrm>
          <a:off x="0" y="1042107"/>
          <a:ext cx="6777037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3400" kern="1200" dirty="0" smtClean="0"/>
            <a:t>Forma mais comum</a:t>
          </a:r>
          <a:endParaRPr lang="pt-PT" sz="3400" kern="1200" dirty="0"/>
        </a:p>
      </dsp:txBody>
      <dsp:txXfrm>
        <a:off x="0" y="1042107"/>
        <a:ext cx="6777037" cy="712080"/>
      </dsp:txXfrm>
    </dsp:sp>
    <dsp:sp modelId="{16A0ECE0-9E98-4439-AFB2-C13C5DC19BAC}">
      <dsp:nvSpPr>
        <dsp:cNvPr id="0" name=""/>
        <dsp:cNvSpPr/>
      </dsp:nvSpPr>
      <dsp:spPr>
        <a:xfrm>
          <a:off x="0" y="1754187"/>
          <a:ext cx="6777037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300" kern="1200" dirty="0" smtClean="0"/>
            <a:t>45,X0/46,XY</a:t>
          </a:r>
          <a:endParaRPr lang="pt-PT" sz="4300" kern="1200" dirty="0"/>
        </a:p>
      </dsp:txBody>
      <dsp:txXfrm>
        <a:off x="0" y="1754187"/>
        <a:ext cx="6777037" cy="1031354"/>
      </dsp:txXfrm>
    </dsp:sp>
    <dsp:sp modelId="{D627DEA7-E31D-4595-83C8-0E7F3CD8563E}">
      <dsp:nvSpPr>
        <dsp:cNvPr id="0" name=""/>
        <dsp:cNvSpPr/>
      </dsp:nvSpPr>
      <dsp:spPr>
        <a:xfrm>
          <a:off x="0" y="2785542"/>
          <a:ext cx="6777037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3400" kern="1200" dirty="0" smtClean="0"/>
            <a:t>5% dos casos</a:t>
          </a:r>
          <a:endParaRPr lang="pt-PT" sz="3400" kern="1200" dirty="0"/>
        </a:p>
      </dsp:txBody>
      <dsp:txXfrm>
        <a:off x="0" y="2785542"/>
        <a:ext cx="6777037" cy="71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E2D9-037C-4CEB-B150-DC0C126D4BAE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45E7D-204D-49F0-A60A-663646E8EEB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51416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557B7924-8BEE-4AC3-8604-EEE0B52E1645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6353C451-7CFD-4FB2-AC2E-81020188E4D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6671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3C451-7CFD-4FB2-AC2E-81020188E4D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515"/>
            <a:r>
              <a:rPr lang="pt-PT" dirty="0" smtClean="0"/>
              <a:t>Cromossoma</a:t>
            </a:r>
            <a:r>
              <a:rPr lang="pt-PT" baseline="0" dirty="0" smtClean="0"/>
              <a:t> x normal é de origem materno</a:t>
            </a:r>
            <a:endParaRPr lang="pt-PT" dirty="0" smtClean="0"/>
          </a:p>
          <a:p>
            <a:pPr defTabSz="965515"/>
            <a:r>
              <a:rPr lang="pt-PT" sz="1300" b="1" dirty="0"/>
              <a:t>Não-disjunção na espermatogénese</a:t>
            </a:r>
          </a:p>
          <a:p>
            <a:pPr defTabSz="965515"/>
            <a:r>
              <a:rPr lang="pt-PT" sz="1300" b="1" dirty="0"/>
              <a:t>Presente em 50% dos indivíduos portadores da ST</a:t>
            </a:r>
          </a:p>
          <a:p>
            <a:pPr defTabSz="965515"/>
            <a:endParaRPr lang="pt-PT" sz="1300" b="1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2941-BB77-4193-B9C8-5E84AE9100EF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0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Frequentemente</a:t>
            </a:r>
            <a:r>
              <a:rPr lang="pt-PT" baseline="0" dirty="0" smtClean="0"/>
              <a:t> associados a casos de </a:t>
            </a:r>
            <a:r>
              <a:rPr lang="pt-PT" baseline="0" dirty="0" err="1" smtClean="0"/>
              <a:t>mosaicismo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2941-BB77-4193-B9C8-5E84AE9100EF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31057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Edema no dorso das mãos e pés</a:t>
            </a:r>
          </a:p>
          <a:p>
            <a:r>
              <a:rPr lang="pt-PT" dirty="0" smtClean="0"/>
              <a:t>Pescoço alado ou amplo (45% </a:t>
            </a:r>
            <a:r>
              <a:rPr lang="pt-PT" dirty="0" err="1" smtClean="0"/>
              <a:t>ind</a:t>
            </a:r>
            <a:r>
              <a:rPr lang="pt-PT" dirty="0" smtClean="0"/>
              <a:t>.)</a:t>
            </a:r>
          </a:p>
          <a:p>
            <a:r>
              <a:rPr lang="pt-PT" dirty="0" smtClean="0"/>
              <a:t>Palato ogival - problemas alimentares</a:t>
            </a:r>
          </a:p>
          <a:p>
            <a:r>
              <a:rPr lang="pt-PT" dirty="0" smtClean="0"/>
              <a:t>Infertilidade - Não têm menstruação espontânea</a:t>
            </a:r>
          </a:p>
          <a:p>
            <a:r>
              <a:rPr lang="pt-PT" dirty="0" smtClean="0"/>
              <a:t>Ausência de características sexuais secundárias.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2941-BB77-4193-B9C8-5E84AE9100EF}" type="slidenum">
              <a:rPr lang="pt-PT" smtClean="0"/>
              <a:pPr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15879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1:1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2941-BB77-4193-B9C8-5E84AE9100EF}" type="slidenum">
              <a:rPr lang="pt-PT" smtClean="0"/>
              <a:pPr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00686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414"/>
            <a:r>
              <a:rPr lang="pt-PT" sz="1300" b="1" dirty="0"/>
              <a:t>Na síndrome de </a:t>
            </a:r>
            <a:r>
              <a:rPr lang="pt-PT" sz="1300" b="1" dirty="0" err="1"/>
              <a:t>turner</a:t>
            </a:r>
            <a:r>
              <a:rPr lang="pt-PT" sz="1300" b="1" dirty="0"/>
              <a:t>, as formas de mosaico são habitualmente menos graves e apresentam manifestações mais leves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2941-BB77-4193-B9C8-5E84AE9100EF}" type="slidenum">
              <a:rPr lang="pt-PT" smtClean="0"/>
              <a:pPr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28632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300" dirty="0">
                <a:latin typeface="+mj-lt"/>
              </a:rPr>
              <a:t>A </a:t>
            </a:r>
            <a:r>
              <a:rPr lang="pt-PT" sz="1300" dirty="0" err="1">
                <a:latin typeface="+mj-lt"/>
              </a:rPr>
              <a:t>correlacao</a:t>
            </a:r>
            <a:r>
              <a:rPr lang="pt-PT" sz="1300" dirty="0">
                <a:latin typeface="+mj-lt"/>
              </a:rPr>
              <a:t> </a:t>
            </a:r>
            <a:r>
              <a:rPr lang="pt-PT" sz="1300" dirty="0" err="1">
                <a:latin typeface="+mj-lt"/>
              </a:rPr>
              <a:t>fenotipo</a:t>
            </a:r>
            <a:r>
              <a:rPr lang="pt-PT" sz="1300" dirty="0">
                <a:latin typeface="+mj-lt"/>
              </a:rPr>
              <a:t>/</a:t>
            </a:r>
            <a:r>
              <a:rPr lang="pt-PT" sz="1300" dirty="0" err="1">
                <a:latin typeface="+mj-lt"/>
              </a:rPr>
              <a:t>genotipo</a:t>
            </a:r>
            <a:r>
              <a:rPr lang="pt-PT" sz="1300" dirty="0">
                <a:latin typeface="+mj-lt"/>
              </a:rPr>
              <a:t> e geralmente fraca, e a variabilidade </a:t>
            </a:r>
            <a:r>
              <a:rPr lang="pt-PT" sz="1300" dirty="0" err="1">
                <a:latin typeface="+mj-lt"/>
              </a:rPr>
              <a:t>fenotipica</a:t>
            </a:r>
            <a:r>
              <a:rPr lang="pt-PT" sz="1300" dirty="0">
                <a:latin typeface="+mj-lt"/>
              </a:rPr>
              <a:t> pode estar relacionada com diferentes graus e </a:t>
            </a:r>
            <a:r>
              <a:rPr lang="pt-PT" sz="1300" dirty="0" err="1">
                <a:latin typeface="+mj-lt"/>
              </a:rPr>
              <a:t>padroes</a:t>
            </a:r>
            <a:r>
              <a:rPr lang="pt-PT" sz="1300" dirty="0">
                <a:latin typeface="+mj-lt"/>
              </a:rPr>
              <a:t> tecidulares de </a:t>
            </a:r>
            <a:r>
              <a:rPr lang="pt-PT" sz="1300" dirty="0" err="1">
                <a:latin typeface="+mj-lt"/>
              </a:rPr>
              <a:t>mosaicismo</a:t>
            </a:r>
            <a:r>
              <a:rPr lang="pt-PT" sz="1300" dirty="0">
                <a:latin typeface="+mj-lt"/>
              </a:rPr>
              <a:t> oculto</a:t>
            </a:r>
          </a:p>
          <a:p>
            <a:r>
              <a:rPr lang="pt-PT" sz="1300" dirty="0">
                <a:latin typeface="+mj-lt"/>
              </a:rPr>
              <a:t>A amplitude e da gravidade dos sintomas depende do número e distribuição das células que contêm a cópia em falta ou rearranjadas do cromossoma X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2941-BB77-4193-B9C8-5E84AE9100EF}" type="slidenum">
              <a:rPr lang="pt-PT" smtClean="0"/>
              <a:pPr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9188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300" dirty="0"/>
              <a:t>Existem dois subgrupos de </a:t>
            </a:r>
            <a:r>
              <a:rPr lang="pt-PT" sz="1300" dirty="0" err="1"/>
              <a:t>mosaicismo</a:t>
            </a:r>
            <a:r>
              <a:rPr lang="pt-PT" sz="1300" dirty="0"/>
              <a:t> genético, </a:t>
            </a:r>
            <a:r>
              <a:rPr lang="pt-PT" sz="1300" dirty="0" err="1"/>
              <a:t>mosaicismo</a:t>
            </a:r>
            <a:r>
              <a:rPr lang="pt-PT" sz="1300" dirty="0"/>
              <a:t> somático e </a:t>
            </a:r>
            <a:r>
              <a:rPr lang="pt-PT" sz="1300" dirty="0" err="1"/>
              <a:t>mosaicismo</a:t>
            </a:r>
            <a:r>
              <a:rPr lang="pt-PT" sz="1300" dirty="0"/>
              <a:t> </a:t>
            </a:r>
            <a:r>
              <a:rPr lang="pt-PT" sz="1300" dirty="0" err="1"/>
              <a:t>gonadal</a:t>
            </a:r>
            <a:endParaRPr lang="pt-PT" sz="1300" dirty="0"/>
          </a:p>
          <a:p>
            <a:r>
              <a:rPr lang="pt-PT" sz="1300" dirty="0" err="1"/>
              <a:t>Somatico</a:t>
            </a:r>
            <a:r>
              <a:rPr lang="pt-PT" sz="1300" dirty="0"/>
              <a:t> – células somáticas</a:t>
            </a:r>
          </a:p>
          <a:p>
            <a:r>
              <a:rPr lang="pt-PT" sz="1300" dirty="0" err="1"/>
              <a:t>Gonadal</a:t>
            </a:r>
            <a:r>
              <a:rPr lang="pt-PT" sz="1300" dirty="0"/>
              <a:t>- células germinativas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3C451-7CFD-4FB2-AC2E-81020188E4D6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Nº de</a:t>
            </a:r>
            <a:r>
              <a:rPr lang="pt-PT" baseline="0" dirty="0" smtClean="0"/>
              <a:t> células aneuploides esta </a:t>
            </a:r>
            <a:r>
              <a:rPr lang="pt-PT" baseline="0" dirty="0" err="1" smtClean="0"/>
              <a:t>directamente</a:t>
            </a:r>
            <a:r>
              <a:rPr lang="pt-PT" baseline="0" dirty="0" smtClean="0"/>
              <a:t> relacionado com a variabilidade </a:t>
            </a:r>
            <a:r>
              <a:rPr lang="pt-PT" baseline="0" dirty="0" err="1" smtClean="0"/>
              <a:t>fenotipica</a:t>
            </a:r>
            <a:r>
              <a:rPr lang="pt-PT" baseline="0" dirty="0" smtClean="0"/>
              <a:t> uma vez que este tipo de trissomia pode estar presente em apenas algumas partes do organismo e não causar qualquer tipo de </a:t>
            </a:r>
            <a:r>
              <a:rPr lang="pt-PT" baseline="0" dirty="0" err="1" smtClean="0"/>
              <a:t>caracteristica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fenotipica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3C451-7CFD-4FB2-AC2E-81020188E4D6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300" dirty="0"/>
              <a:t>incidência da síndrome de Patau varia em diferentes estudos, desde 1 para 5000 até 1 para 25000 nascimentos</a:t>
            </a:r>
          </a:p>
          <a:p>
            <a:r>
              <a:rPr lang="pt-PT" sz="1300" dirty="0"/>
              <a:t>incidência da trissomia do 13 está em constante</a:t>
            </a:r>
          </a:p>
          <a:p>
            <a:r>
              <a:rPr lang="pt-PT" sz="1300" dirty="0"/>
              <a:t>variação devido a vários </a:t>
            </a:r>
            <a:r>
              <a:rPr lang="pt-PT" sz="1300" dirty="0" err="1"/>
              <a:t>fatores</a:t>
            </a:r>
            <a:r>
              <a:rPr lang="pt-PT" sz="1300" dirty="0"/>
              <a:t>, como, por exemplo: o impacto do diagnóstico pré-natal</a:t>
            </a:r>
          </a:p>
          <a:p>
            <a:r>
              <a:rPr lang="pt-PT" sz="1300" dirty="0"/>
              <a:t>feito através de rastreamento por testes sorológicos e </a:t>
            </a:r>
            <a:r>
              <a:rPr lang="pt-PT" sz="1300" dirty="0" err="1"/>
              <a:t>ultrassonografia</a:t>
            </a:r>
            <a:r>
              <a:rPr lang="pt-PT" sz="1300" dirty="0"/>
              <a:t>; e o aumento do</a:t>
            </a:r>
          </a:p>
          <a:p>
            <a:r>
              <a:rPr lang="pt-PT" sz="1300" dirty="0"/>
              <a:t>número de gestações por mulheres de idade avançada.</a:t>
            </a:r>
          </a:p>
          <a:p>
            <a:r>
              <a:rPr lang="pt-PT" sz="1300" dirty="0"/>
              <a:t>menos comum devido a sua alta mortalidade </a:t>
            </a:r>
            <a:r>
              <a:rPr lang="pt-PT" sz="1300" dirty="0" err="1"/>
              <a:t>intrauterina</a:t>
            </a:r>
            <a:endParaRPr lang="pt-PT" sz="1300" dirty="0"/>
          </a:p>
          <a:p>
            <a:r>
              <a:rPr lang="pt-PT" sz="1300" dirty="0"/>
              <a:t>Causa de 8% de abortos espontâneos</a:t>
            </a:r>
          </a:p>
          <a:p>
            <a:pPr defTabSz="965515"/>
            <a:r>
              <a:rPr lang="pt-PT" dirty="0" smtClean="0"/>
              <a:t>trissomia livre do 13 o cromossoma extra é de origem materna em aproximadamente 90% dos casos, os quais se mostram dependentes de idade avançada, como referiu </a:t>
            </a:r>
          </a:p>
          <a:p>
            <a:endParaRPr lang="pt-PT" sz="1300" dirty="0"/>
          </a:p>
          <a:p>
            <a:r>
              <a:rPr lang="pt-PT" sz="1300" dirty="0"/>
              <a:t>Em média, estes </a:t>
            </a:r>
            <a:r>
              <a:rPr lang="pt-PT" sz="1300" dirty="0" err="1"/>
              <a:t>individuos</a:t>
            </a:r>
            <a:r>
              <a:rPr lang="pt-PT" sz="1300" dirty="0"/>
              <a:t> não sobrevivem mais que o primeiro ano</a:t>
            </a:r>
          </a:p>
          <a:p>
            <a:r>
              <a:rPr lang="pt-PT" sz="1300" dirty="0"/>
              <a:t>2,5% dos portadores com 13 chegam ao termo.</a:t>
            </a:r>
          </a:p>
          <a:p>
            <a:r>
              <a:rPr lang="pt-PT" sz="1300" dirty="0"/>
              <a:t>Assim como na maioria das outras trissomias, a trissomia do 13 associa-se à</a:t>
            </a:r>
          </a:p>
          <a:p>
            <a:r>
              <a:rPr lang="pt-PT" sz="1300" dirty="0"/>
              <a:t>idade materna avançada4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2941-BB77-4193-B9C8-5E84AE9100EF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0020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Trissomia Livre</a:t>
            </a:r>
          </a:p>
          <a:p>
            <a:pPr marL="72414"/>
            <a:r>
              <a:rPr lang="pt-PT" dirty="0" smtClean="0"/>
              <a:t>Alteração cromossómica numérica na qual o indivíduo apresenta três cópias do cromossoma13 (). Em um menor número, aproximadamente </a:t>
            </a:r>
          </a:p>
          <a:p>
            <a:endParaRPr lang="pt-PT" dirty="0" smtClean="0"/>
          </a:p>
          <a:p>
            <a:r>
              <a:rPr lang="pt-PT" dirty="0" smtClean="0"/>
              <a:t>translocação </a:t>
            </a:r>
            <a:r>
              <a:rPr lang="pt-PT" dirty="0" err="1" smtClean="0"/>
              <a:t>Robertsoniana</a:t>
            </a:r>
            <a:r>
              <a:rPr lang="pt-PT" dirty="0" smtClean="0"/>
              <a:t> (20%)</a:t>
            </a:r>
          </a:p>
          <a:p>
            <a:pPr marL="72414"/>
            <a:r>
              <a:rPr lang="pt-PT" dirty="0" smtClean="0"/>
              <a:t>alteração cromossómica de ordem estrutural, sendo resultado de uma translocação para cromossoma acrocêntrico </a:t>
            </a:r>
          </a:p>
          <a:p>
            <a:r>
              <a:rPr lang="pt-PT" dirty="0" smtClean="0"/>
              <a:t>trissomia 13 em mosaico</a:t>
            </a:r>
          </a:p>
          <a:p>
            <a:pPr marL="72414"/>
            <a:r>
              <a:rPr lang="pt-PT" dirty="0" smtClean="0"/>
              <a:t>indivíduo </a:t>
            </a:r>
            <a:r>
              <a:rPr lang="pt-PT" dirty="0" err="1" smtClean="0"/>
              <a:t>afetado</a:t>
            </a:r>
            <a:r>
              <a:rPr lang="pt-PT" dirty="0" smtClean="0"/>
              <a:t> apresenta uma linhagem celular normal e outra trissómica para o cromossoma 13</a:t>
            </a:r>
          </a:p>
          <a:p>
            <a:pPr marL="72414"/>
            <a:endParaRPr lang="pt-PT" dirty="0" smtClean="0"/>
          </a:p>
          <a:p>
            <a:r>
              <a:rPr lang="pt-PT" dirty="0" smtClean="0"/>
              <a:t>Outro processo que pode determinar a trissomia livre de um cromossomo é uma</a:t>
            </a:r>
          </a:p>
          <a:p>
            <a:r>
              <a:rPr lang="pt-PT" dirty="0" smtClean="0"/>
              <a:t>alteração que ocorre na mitose depois da fecundação e da formação do zigoto. Neste</a:t>
            </a:r>
          </a:p>
          <a:p>
            <a:r>
              <a:rPr lang="pt-PT" dirty="0" smtClean="0"/>
              <a:t>caso, têm-se um zigoto normal com 46 cromossomos, que devido a um erro na primeira</a:t>
            </a:r>
          </a:p>
          <a:p>
            <a:r>
              <a:rPr lang="pt-PT" dirty="0" smtClean="0"/>
              <a:t>divisão mitótica, gera, por um processo de não-disjunção, uma célula com 45</a:t>
            </a:r>
          </a:p>
          <a:p>
            <a:r>
              <a:rPr lang="pt-PT" dirty="0" smtClean="0"/>
              <a:t>cromossomos (</a:t>
            </a:r>
            <a:r>
              <a:rPr lang="pt-PT" dirty="0" err="1" smtClean="0"/>
              <a:t>monossômica</a:t>
            </a:r>
            <a:r>
              <a:rPr lang="pt-PT" dirty="0" smtClean="0"/>
              <a:t> para o cromossomo 13, e portanto, inviável) e outra com</a:t>
            </a:r>
          </a:p>
          <a:p>
            <a:r>
              <a:rPr lang="pt-PT" dirty="0" smtClean="0"/>
              <a:t>47 cromossomos (</a:t>
            </a:r>
            <a:r>
              <a:rPr lang="pt-PT" dirty="0" err="1" smtClean="0"/>
              <a:t>trissômica</a:t>
            </a:r>
            <a:r>
              <a:rPr lang="pt-PT" dirty="0" smtClean="0"/>
              <a:t> para o cromossomo 13; viável). Esta última dá</a:t>
            </a:r>
          </a:p>
          <a:p>
            <a:r>
              <a:rPr lang="pt-PT" dirty="0" smtClean="0"/>
              <a:t>continuidade aos processos de duplicação celular e, dessa forma, dá origem a um</a:t>
            </a:r>
          </a:p>
          <a:p>
            <a:r>
              <a:rPr lang="pt-PT" dirty="0" smtClean="0"/>
              <a:t>11</a:t>
            </a:r>
          </a:p>
          <a:p>
            <a:r>
              <a:rPr lang="pt-PT" dirty="0" smtClean="0"/>
              <a:t>indivíduo com cariótipo 47,XX ou XY, +13 (</a:t>
            </a:r>
            <a:r>
              <a:rPr lang="pt-PT" dirty="0" err="1" smtClean="0"/>
              <a:t>Fig.II</a:t>
            </a:r>
            <a:r>
              <a:rPr lang="pt-PT" dirty="0" smtClean="0"/>
              <a:t>), que manifestará fenotipicamente a</a:t>
            </a:r>
          </a:p>
          <a:p>
            <a:r>
              <a:rPr lang="pt-PT" dirty="0" smtClean="0"/>
              <a:t>trissomia deste cromossomo.</a:t>
            </a:r>
          </a:p>
          <a:p>
            <a:endParaRPr lang="pt-PT" dirty="0" smtClean="0"/>
          </a:p>
          <a:p>
            <a:r>
              <a:rPr lang="pt-PT" dirty="0" smtClean="0"/>
              <a:t>TRANSLOCAÇÃO ROBERTSONIANA:</a:t>
            </a:r>
          </a:p>
          <a:p>
            <a:r>
              <a:rPr lang="pt-PT" dirty="0" smtClean="0"/>
              <a:t>A taxa de indivíduos carreadores de translocações </a:t>
            </a:r>
            <a:r>
              <a:rPr lang="pt-PT" dirty="0" err="1" smtClean="0"/>
              <a:t>Robertsonianas</a:t>
            </a:r>
            <a:r>
              <a:rPr lang="pt-PT" dirty="0" smtClean="0"/>
              <a:t> balanceadas</a:t>
            </a:r>
          </a:p>
          <a:p>
            <a:r>
              <a:rPr lang="pt-PT" dirty="0" smtClean="0"/>
              <a:t>(13q14q) encontrada na população em geral é menor do que 1 para 10005. Esta</a:t>
            </a:r>
          </a:p>
          <a:p>
            <a:r>
              <a:rPr lang="pt-PT" dirty="0" smtClean="0"/>
              <a:t>translocação </a:t>
            </a:r>
            <a:r>
              <a:rPr lang="pt-PT" dirty="0" err="1" smtClean="0"/>
              <a:t>rob</a:t>
            </a:r>
            <a:r>
              <a:rPr lang="pt-PT" dirty="0" smtClean="0"/>
              <a:t>(13q14q) é a mais comum das translocações </a:t>
            </a:r>
            <a:r>
              <a:rPr lang="pt-PT" dirty="0" err="1" smtClean="0"/>
              <a:t>Robertsonianas</a:t>
            </a:r>
            <a:r>
              <a:rPr lang="pt-PT" dirty="0" smtClean="0"/>
              <a:t> para o</a:t>
            </a:r>
          </a:p>
          <a:p>
            <a:r>
              <a:rPr lang="pt-PT" dirty="0" smtClean="0"/>
              <a:t>cromossomo 1315. A translocação é dita balanceada, pois cada célula do indivíduo</a:t>
            </a:r>
          </a:p>
          <a:p>
            <a:r>
              <a:rPr lang="pt-PT" dirty="0" smtClean="0"/>
              <a:t>contém duas cópias completas e com função preservada de todo o material</a:t>
            </a:r>
          </a:p>
          <a:p>
            <a:r>
              <a:rPr lang="pt-PT" dirty="0" smtClean="0"/>
              <a:t>cromossômico2. Esses indivíduos possuem um risco baixo de apresentar prole não</a:t>
            </a:r>
          </a:p>
          <a:p>
            <a:r>
              <a:rPr lang="pt-PT" dirty="0" smtClean="0"/>
              <a:t>equilibrada para esta translocação, tanto para carreadores maternos quanto para paternos</a:t>
            </a:r>
          </a:p>
          <a:p>
            <a:r>
              <a:rPr lang="pt-PT" dirty="0" smtClean="0"/>
              <a:t>de </a:t>
            </a:r>
            <a:r>
              <a:rPr lang="pt-PT" dirty="0" err="1" smtClean="0"/>
              <a:t>rob</a:t>
            </a:r>
            <a:r>
              <a:rPr lang="pt-PT" dirty="0" smtClean="0"/>
              <a:t> (13q14q)15. Este dado contrasta com a translocação </a:t>
            </a:r>
            <a:r>
              <a:rPr lang="pt-PT" dirty="0" err="1" smtClean="0"/>
              <a:t>Robertsoniana</a:t>
            </a:r>
            <a:r>
              <a:rPr lang="pt-PT" dirty="0" smtClean="0"/>
              <a:t> envolvendo o</a:t>
            </a:r>
          </a:p>
          <a:p>
            <a:r>
              <a:rPr lang="pt-PT" dirty="0" smtClean="0"/>
              <a:t>cromossomo 21, para qual a </a:t>
            </a:r>
            <a:r>
              <a:rPr lang="pt-PT" dirty="0" err="1" smtClean="0"/>
              <a:t>carreadora</a:t>
            </a:r>
            <a:r>
              <a:rPr lang="pt-PT" dirty="0" smtClean="0"/>
              <a:t> mulher apresenta um risco aumentado de prole</a:t>
            </a:r>
          </a:p>
          <a:p>
            <a:r>
              <a:rPr lang="pt-PT" dirty="0" smtClean="0"/>
              <a:t>não equilibrada, especialmente a trissomia do 2115.</a:t>
            </a:r>
          </a:p>
          <a:p>
            <a:r>
              <a:rPr lang="pt-PT" dirty="0" smtClean="0"/>
              <a:t>Os indivíduos com Síndrome de Patau possuem um dos genitores com este tipo</a:t>
            </a:r>
          </a:p>
          <a:p>
            <a:r>
              <a:rPr lang="pt-PT" dirty="0" smtClean="0"/>
              <a:t>específico de translocação balanceada, na qual ocorre um rearranjo entre dois</a:t>
            </a:r>
          </a:p>
          <a:p>
            <a:r>
              <a:rPr lang="pt-PT" dirty="0" smtClean="0"/>
              <a:t>cromossomos acrocêntricos que se unem pela região </a:t>
            </a:r>
            <a:r>
              <a:rPr lang="pt-PT" dirty="0" err="1" smtClean="0"/>
              <a:t>centromérica</a:t>
            </a:r>
            <a:r>
              <a:rPr lang="pt-PT" dirty="0" smtClean="0"/>
              <a:t>. Para que haja essa</a:t>
            </a:r>
          </a:p>
          <a:p>
            <a:r>
              <a:rPr lang="pt-PT" dirty="0" smtClean="0"/>
              <a:t>fusão, ambos os acrocêntricos perdem seus braços curtos. Esta perda não é deletéria ao</a:t>
            </a:r>
          </a:p>
          <a:p>
            <a:r>
              <a:rPr lang="pt-PT" dirty="0" smtClean="0"/>
              <a:t>indivíduo, pois as cópias múltiplas de genes do </a:t>
            </a:r>
            <a:r>
              <a:rPr lang="pt-PT" dirty="0" err="1" smtClean="0"/>
              <a:t>RNAr</a:t>
            </a:r>
            <a:r>
              <a:rPr lang="pt-PT" dirty="0" smtClean="0"/>
              <a:t> contidas nestes braços, estão</a:t>
            </a:r>
          </a:p>
          <a:p>
            <a:r>
              <a:rPr lang="pt-PT" dirty="0" smtClean="0"/>
              <a:t>também presentes nos braços curtos dos demais cromossomos acrocêntricos. Desta</a:t>
            </a:r>
          </a:p>
          <a:p>
            <a:r>
              <a:rPr lang="pt-PT" dirty="0" smtClean="0"/>
              <a:t>forma, apesar do indivíduo ter 45 cromossomos em seu cariótipo, ele geralmente</a:t>
            </a:r>
          </a:p>
          <a:p>
            <a:r>
              <a:rPr lang="pt-PT" dirty="0" smtClean="0"/>
              <a:t>apresenta um fenótipo normal, pois sua translocação é do tipo balanceada.</a:t>
            </a:r>
          </a:p>
          <a:p>
            <a:r>
              <a:rPr lang="pt-PT" dirty="0" smtClean="0"/>
              <a:t>Este indivíduo, portanto, tem risco de apresentar uma prole com anormalidade,</a:t>
            </a:r>
          </a:p>
          <a:p>
            <a:r>
              <a:rPr lang="pt-PT" dirty="0" smtClean="0"/>
              <a:t>devido a mal segregação do cromossomo </a:t>
            </a:r>
            <a:r>
              <a:rPr lang="pt-PT" dirty="0" err="1" smtClean="0"/>
              <a:t>translocado</a:t>
            </a:r>
            <a:r>
              <a:rPr lang="pt-PT" dirty="0" smtClean="0"/>
              <a:t>. Há a possibilidade de que o</a:t>
            </a:r>
          </a:p>
          <a:p>
            <a:r>
              <a:rPr lang="pt-PT" dirty="0" smtClean="0"/>
              <a:t>12</a:t>
            </a:r>
          </a:p>
          <a:p>
            <a:r>
              <a:rPr lang="pt-PT" dirty="0" smtClean="0"/>
              <a:t>gameta com o cromossomo </a:t>
            </a:r>
            <a:r>
              <a:rPr lang="pt-PT" dirty="0" err="1" smtClean="0"/>
              <a:t>translocado</a:t>
            </a:r>
            <a:r>
              <a:rPr lang="pt-PT" dirty="0" smtClean="0"/>
              <a:t> forme, após a fecundação, um zigoto </a:t>
            </a:r>
            <a:r>
              <a:rPr lang="pt-PT" dirty="0" err="1" smtClean="0"/>
              <a:t>trissômico</a:t>
            </a:r>
            <a:endParaRPr lang="pt-PT" dirty="0" smtClean="0"/>
          </a:p>
          <a:p>
            <a:r>
              <a:rPr lang="pt-PT" dirty="0" smtClean="0"/>
              <a:t>para, no caso da Síndrome de Patau, o cromossomo 13. O zigoto formado terá, portanto,</a:t>
            </a:r>
          </a:p>
          <a:p>
            <a:r>
              <a:rPr lang="pt-PT" dirty="0" smtClean="0"/>
              <a:t>dois cromossomos 13 normais (um de cada progenitor) mais o braço longo do</a:t>
            </a:r>
          </a:p>
          <a:p>
            <a:r>
              <a:rPr lang="pt-PT" dirty="0" smtClean="0"/>
              <a:t>cromossomo 13 </a:t>
            </a:r>
            <a:r>
              <a:rPr lang="pt-PT" dirty="0" err="1" smtClean="0"/>
              <a:t>translocado</a:t>
            </a:r>
            <a:r>
              <a:rPr lang="pt-PT" dirty="0" smtClean="0"/>
              <a:t>. A origem do cromossomo extra difere, portanto, daquela</a:t>
            </a:r>
          </a:p>
          <a:p>
            <a:r>
              <a:rPr lang="pt-PT" dirty="0" smtClean="0"/>
              <a:t>vista na trissomia livre do 13, sendo então chamada de Síndrome de Patau por</a:t>
            </a:r>
          </a:p>
          <a:p>
            <a:r>
              <a:rPr lang="pt-PT" dirty="0" smtClean="0"/>
              <a:t>translocação, na qual o indivíduo portador terá um cariótipo com 46 cromossomos</a:t>
            </a:r>
          </a:p>
          <a:p>
            <a:r>
              <a:rPr lang="pt-PT" dirty="0" smtClean="0"/>
              <a:t>porém manifestando anormalidades fenotípicas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2941-BB77-4193-B9C8-5E84AE9100EF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9404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3C451-7CFD-4FB2-AC2E-81020188E4D6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8227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MOSAICISMO:</a:t>
            </a:r>
          </a:p>
          <a:p>
            <a:r>
              <a:rPr lang="pt-PT" dirty="0" smtClean="0"/>
              <a:t>O indivíduo com Síndrome de Patau pode ter a origem de sua alteração no</a:t>
            </a:r>
          </a:p>
          <a:p>
            <a:r>
              <a:rPr lang="pt-PT" dirty="0" smtClean="0"/>
              <a:t>processo de </a:t>
            </a:r>
            <a:r>
              <a:rPr lang="pt-PT" dirty="0" err="1" smtClean="0"/>
              <a:t>mosaicismo</a:t>
            </a:r>
            <a:r>
              <a:rPr lang="pt-PT" dirty="0" smtClean="0"/>
              <a:t>. Uma causa comum de </a:t>
            </a:r>
            <a:r>
              <a:rPr lang="pt-PT" dirty="0" err="1" smtClean="0"/>
              <a:t>mosaicismo</a:t>
            </a:r>
            <a:r>
              <a:rPr lang="pt-PT" dirty="0" smtClean="0"/>
              <a:t> é a não-disjunção numa</a:t>
            </a:r>
          </a:p>
          <a:p>
            <a:r>
              <a:rPr lang="pt-PT" dirty="0" smtClean="0"/>
              <a:t>divisão mitótica que ocorre pós-fertilização em células somáticas, na qual algumas</a:t>
            </a:r>
          </a:p>
          <a:p>
            <a:r>
              <a:rPr lang="pt-PT" dirty="0" smtClean="0"/>
              <a:t>linhagens celulares permanecerão com o número normal de cromossomos, enquanto</a:t>
            </a:r>
          </a:p>
          <a:p>
            <a:r>
              <a:rPr lang="pt-PT" dirty="0" smtClean="0"/>
              <a:t>outras apresentarão trissomia ou monossomia2,16. Este processo então dá origem a duas</a:t>
            </a:r>
          </a:p>
          <a:p>
            <a:r>
              <a:rPr lang="pt-PT" dirty="0" smtClean="0"/>
              <a:t>linhagens de células distintas, formando um cariótipo, no caso da Síndrome de Patau,</a:t>
            </a:r>
          </a:p>
          <a:p>
            <a:r>
              <a:rPr lang="pt-PT" dirty="0" smtClean="0"/>
              <a:t>47,XX ou XY, +13 / 46,XX ou XY provindas, respectivamente, da célula com o</a:t>
            </a:r>
          </a:p>
          <a:p>
            <a:r>
              <a:rPr lang="pt-PT" dirty="0" smtClean="0"/>
              <a:t>problema de não-disjunção e das células originais normais16,17,18. A linhagem celular</a:t>
            </a:r>
          </a:p>
          <a:p>
            <a:r>
              <a:rPr lang="pt-PT" dirty="0" smtClean="0"/>
              <a:t>com monossomia será inviável.</a:t>
            </a:r>
          </a:p>
          <a:p>
            <a:r>
              <a:rPr lang="pt-PT" dirty="0" smtClean="0"/>
              <a:t>Geralmente os neonatos que são mosaicos para uma dada trissomia, por exemplo</a:t>
            </a:r>
          </a:p>
          <a:p>
            <a:r>
              <a:rPr lang="pt-PT" dirty="0" smtClean="0"/>
              <a:t>a Síndrome de Patau, apresentam uma expressão clínica parcial do fenótipo, ou seja,</a:t>
            </a:r>
          </a:p>
          <a:p>
            <a:r>
              <a:rPr lang="pt-PT" dirty="0" smtClean="0"/>
              <a:t>uma expressão parcial do padrão das anormalidades vistas na trissomia completa.</a:t>
            </a:r>
          </a:p>
          <a:p>
            <a:r>
              <a:rPr lang="pt-PT" dirty="0" smtClean="0"/>
              <a:t>Entretanto, esses indivíduos podem ter qualquer grau de variação fenotípica entre a o</a:t>
            </a:r>
          </a:p>
          <a:p>
            <a:r>
              <a:rPr lang="pt-PT" dirty="0" smtClean="0"/>
              <a:t>mais próximo da normalidade e a síndrome completa1,2,19.</a:t>
            </a:r>
          </a:p>
          <a:p>
            <a:r>
              <a:rPr lang="pt-PT" dirty="0" smtClean="0"/>
              <a:t>13</a:t>
            </a:r>
          </a:p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2941-BB77-4193-B9C8-5E84AE9100EF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1727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não existe correlação entre a proporção de células aneuplóides e a</a:t>
            </a:r>
          </a:p>
          <a:p>
            <a:r>
              <a:rPr lang="pt-PT" dirty="0" smtClean="0"/>
              <a:t>gravidade das manifestações clínicas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2941-BB77-4193-B9C8-5E84AE9100EF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64620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Ocorre apenas em mulheres;</a:t>
            </a:r>
          </a:p>
          <a:p>
            <a:r>
              <a:rPr lang="pt-PT" dirty="0" smtClean="0"/>
              <a:t>Incidência de 1 em 3000 nascimentos;</a:t>
            </a:r>
          </a:p>
          <a:p>
            <a:r>
              <a:rPr lang="pt-PT" dirty="0" smtClean="0"/>
              <a:t>Apenas 1 a 3% dos fetos portadores sobrevivem;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2941-BB77-4193-B9C8-5E84AE9100EF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4961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98FCC42-858F-4019-A350-F16CD9A0E0C4}" type="datetimeFigureOut">
              <a:rPr lang="pt-PT" smtClean="0"/>
              <a:pPr/>
              <a:t>02/07/2013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3D5F75C-8B9D-4943-A0CB-4582583247D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-189402"/>
            <a:ext cx="9649072" cy="723680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051720" y="3717032"/>
            <a:ext cx="7092280" cy="2215991"/>
          </a:xfrm>
          <a:prstGeom prst="rect">
            <a:avLst/>
          </a:prstGeom>
          <a:solidFill>
            <a:srgbClr val="EA157A">
              <a:alpha val="6902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4000" b="1" dirty="0" smtClean="0"/>
              <a:t>Os mosaicos cromossómicos e os seus quadros de patologia</a:t>
            </a:r>
            <a:endParaRPr lang="pt" sz="4000" b="1" dirty="0" smtClean="0"/>
          </a:p>
          <a:p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43608" y="0"/>
            <a:ext cx="81003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 smtClean="0"/>
              <a:t>Universidade de Évora</a:t>
            </a:r>
          </a:p>
          <a:p>
            <a:pPr algn="r"/>
            <a:r>
              <a:rPr lang="pt-PT" sz="2000" b="1" dirty="0" smtClean="0"/>
              <a:t>Unidade Curricular:</a:t>
            </a:r>
            <a:r>
              <a:rPr lang="pt-PT" sz="2000" dirty="0" smtClean="0"/>
              <a:t> Biologia do Desenvolvimento</a:t>
            </a:r>
          </a:p>
          <a:p>
            <a:pPr algn="r"/>
            <a:endParaRPr lang="pt-PT" sz="2000" dirty="0" smtClean="0"/>
          </a:p>
          <a:p>
            <a:pPr algn="r"/>
            <a:endParaRPr lang="pt-PT" sz="2000" dirty="0" smtClean="0"/>
          </a:p>
          <a:p>
            <a:pPr algn="r"/>
            <a:endParaRPr lang="pt-PT" dirty="0" smtClean="0">
              <a:solidFill>
                <a:schemeClr val="bg1"/>
              </a:solidFill>
            </a:endParaRPr>
          </a:p>
          <a:p>
            <a:pPr algn="r"/>
            <a:endParaRPr lang="pt-PT" dirty="0" smtClean="0">
              <a:solidFill>
                <a:schemeClr val="bg1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4572000" y="60885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100" b="1" dirty="0" smtClean="0"/>
              <a:t>Docente: </a:t>
            </a:r>
            <a:r>
              <a:rPr lang="pt-PT" sz="1100" dirty="0" smtClean="0"/>
              <a:t>Paulo de Oliveira</a:t>
            </a:r>
          </a:p>
          <a:p>
            <a:pPr algn="r"/>
            <a:r>
              <a:rPr lang="pt-PT" sz="1100" b="1" dirty="0" smtClean="0"/>
              <a:t>Discentes: </a:t>
            </a:r>
            <a:r>
              <a:rPr lang="pt-PT" sz="1100" dirty="0" smtClean="0"/>
              <a:t>Alexandra Cardoso nº27219</a:t>
            </a:r>
          </a:p>
          <a:p>
            <a:pPr algn="r"/>
            <a:r>
              <a:rPr lang="pt-PT" sz="1100" dirty="0" smtClean="0"/>
              <a:t>	Lara Valente nº29212</a:t>
            </a:r>
          </a:p>
          <a:p>
            <a:pPr algn="r"/>
            <a:r>
              <a:rPr lang="pt-PT" sz="1100" dirty="0" smtClean="0"/>
              <a:t>Margarida Ferreira nº28900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pt-PT" sz="4000" b="1" dirty="0" smtClean="0"/>
              <a:t/>
            </a:r>
            <a:br>
              <a:rPr lang="pt-PT" sz="4000" b="1" dirty="0" smtClean="0"/>
            </a:br>
            <a:r>
              <a:rPr lang="pt-PT" sz="4000" b="1" dirty="0" smtClean="0"/>
              <a:t>A </a:t>
            </a:r>
            <a:r>
              <a:rPr lang="pt-PT" sz="4000" b="1" dirty="0"/>
              <a:t>Síndrome de </a:t>
            </a:r>
            <a:r>
              <a:rPr lang="pt-PT" sz="4000" b="1" dirty="0" err="1"/>
              <a:t>Edwards</a:t>
            </a:r>
            <a:r>
              <a:rPr lang="pt-PT" sz="4000" b="1" dirty="0"/>
              <a:t> ou Trissomia </a:t>
            </a:r>
            <a:r>
              <a:rPr lang="pt-PT" sz="4000" b="1" dirty="0" smtClean="0"/>
              <a:t>18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320480"/>
          </a:xfrm>
        </p:spPr>
        <p:txBody>
          <a:bodyPr>
            <a:normAutofit/>
          </a:bodyPr>
          <a:lstStyle/>
          <a:p>
            <a:r>
              <a:rPr lang="pt-PT" dirty="0" smtClean="0"/>
              <a:t>Síndrome </a:t>
            </a:r>
            <a:r>
              <a:rPr lang="pt-PT" dirty="0"/>
              <a:t>autossómica mais comum depois da Trissomia 21.</a:t>
            </a:r>
          </a:p>
          <a:p>
            <a:r>
              <a:rPr lang="pt-PT" dirty="0" smtClean="0"/>
              <a:t>Presença </a:t>
            </a:r>
            <a:r>
              <a:rPr lang="pt-PT" dirty="0"/>
              <a:t>de um </a:t>
            </a:r>
            <a:r>
              <a:rPr lang="pt-PT" dirty="0" smtClean="0"/>
              <a:t>cromossoma 18 extra. </a:t>
            </a:r>
            <a:endParaRPr lang="pt-PT" dirty="0"/>
          </a:p>
          <a:p>
            <a:r>
              <a:rPr lang="pt-PT" dirty="0" smtClean="0"/>
              <a:t>Prevalência </a:t>
            </a:r>
            <a:r>
              <a:rPr lang="pt-PT" dirty="0" err="1" smtClean="0"/>
              <a:t>n.v</a:t>
            </a:r>
            <a:r>
              <a:rPr lang="pt-PT" dirty="0" smtClean="0"/>
              <a:t>. estimada </a:t>
            </a:r>
            <a:r>
              <a:rPr lang="pt-PT" dirty="0"/>
              <a:t>1-1/6.000/8.000,</a:t>
            </a:r>
          </a:p>
          <a:p>
            <a:r>
              <a:rPr lang="pt-PT" dirty="0"/>
              <a:t>Prevalência </a:t>
            </a:r>
            <a:r>
              <a:rPr lang="pt-PT" dirty="0" smtClean="0"/>
              <a:t>é </a:t>
            </a:r>
            <a:r>
              <a:rPr lang="pt-PT" dirty="0"/>
              <a:t>mais alta (</a:t>
            </a:r>
            <a:r>
              <a:rPr lang="pt-PT" dirty="0" smtClean="0"/>
              <a:t>1/2500-1/2600)</a:t>
            </a:r>
          </a:p>
          <a:p>
            <a:pPr lvl="1"/>
            <a:r>
              <a:rPr lang="pt-PT" dirty="0" smtClean="0"/>
              <a:t>elevada </a:t>
            </a:r>
            <a:r>
              <a:rPr lang="pt-PT" dirty="0"/>
              <a:t>frequência de aborto terapêutico </a:t>
            </a:r>
            <a:endParaRPr lang="pt-PT" dirty="0" smtClean="0"/>
          </a:p>
          <a:p>
            <a:pPr lvl="1"/>
            <a:r>
              <a:rPr lang="pt-PT" dirty="0" smtClean="0"/>
              <a:t>perda </a:t>
            </a:r>
            <a:r>
              <a:rPr lang="pt-PT" dirty="0"/>
              <a:t>fetal após o diagnóstico pré-natal. </a:t>
            </a:r>
          </a:p>
          <a:p>
            <a:r>
              <a:rPr lang="pt-PT" dirty="0" smtClean="0"/>
              <a:t>Prevalência aumenta </a:t>
            </a:r>
            <a:r>
              <a:rPr lang="pt-PT" dirty="0"/>
              <a:t>com </a:t>
            </a:r>
            <a:r>
              <a:rPr lang="pt-PT" dirty="0" smtClean="0"/>
              <a:t>o aumento </a:t>
            </a:r>
            <a:r>
              <a:rPr lang="pt-PT" dirty="0"/>
              <a:t>idade </a:t>
            </a:r>
            <a:r>
              <a:rPr lang="pt-PT" dirty="0" smtClean="0"/>
              <a:t>materna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4213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 padrão reconhecível da síndrome</a:t>
            </a:r>
            <a:br>
              <a:rPr lang="pt-PT" dirty="0" smtClean="0"/>
            </a:br>
            <a:r>
              <a:rPr lang="pt-PT" sz="2700" dirty="0" smtClean="0"/>
              <a:t>anomalias graves típicas: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 fontScale="85000" lnSpcReduction="20000"/>
          </a:bodyPr>
          <a:lstStyle/>
          <a:p>
            <a:r>
              <a:rPr lang="pt-PT" dirty="0" smtClean="0"/>
              <a:t>deficiência </a:t>
            </a:r>
            <a:r>
              <a:rPr lang="pt-PT" dirty="0"/>
              <a:t>de crescimento pré-natal e pós-natal, </a:t>
            </a:r>
            <a:endParaRPr lang="pt-PT" dirty="0" smtClean="0"/>
          </a:p>
          <a:p>
            <a:r>
              <a:rPr lang="pt-PT" dirty="0" smtClean="0"/>
              <a:t>aumento </a:t>
            </a:r>
            <a:r>
              <a:rPr lang="pt-PT" dirty="0"/>
              <a:t>do risco de mortalidade neonatal e infantil </a:t>
            </a:r>
            <a:endParaRPr lang="pt-PT" dirty="0" smtClean="0"/>
          </a:p>
          <a:p>
            <a:r>
              <a:rPr lang="pt-PT" dirty="0" smtClean="0"/>
              <a:t>marcada </a:t>
            </a:r>
            <a:r>
              <a:rPr lang="pt-PT" dirty="0"/>
              <a:t>deficiência psicomotora e cognitiva </a:t>
            </a:r>
            <a:endParaRPr lang="pt-PT" dirty="0" smtClean="0"/>
          </a:p>
          <a:p>
            <a:r>
              <a:rPr lang="pt-PT" dirty="0" smtClean="0"/>
              <a:t>anomalias do coração e dos rins</a:t>
            </a:r>
            <a:endParaRPr lang="pt-PT" dirty="0"/>
          </a:p>
          <a:p>
            <a:pPr>
              <a:buNone/>
            </a:pPr>
            <a:r>
              <a:rPr lang="pt-PT" sz="2800" dirty="0" smtClean="0">
                <a:solidFill>
                  <a:srgbClr val="92D050"/>
                </a:solidFill>
              </a:rPr>
              <a:t>anomalias </a:t>
            </a:r>
            <a:r>
              <a:rPr lang="pt-PT" sz="2800" dirty="0">
                <a:solidFill>
                  <a:srgbClr val="92D050"/>
                </a:solidFill>
              </a:rPr>
              <a:t>menos graves típicas </a:t>
            </a:r>
            <a:endParaRPr lang="pt-PT" sz="2800" dirty="0" smtClean="0">
              <a:solidFill>
                <a:srgbClr val="92D050"/>
              </a:solidFill>
            </a:endParaRPr>
          </a:p>
          <a:p>
            <a:r>
              <a:rPr lang="pt-PT" dirty="0" smtClean="0"/>
              <a:t>características </a:t>
            </a:r>
            <a:r>
              <a:rPr lang="pt-PT" dirty="0"/>
              <a:t>craniofaciais, </a:t>
            </a:r>
            <a:endParaRPr lang="pt-PT" dirty="0" smtClean="0"/>
          </a:p>
          <a:p>
            <a:r>
              <a:rPr lang="pt-PT" dirty="0" smtClean="0"/>
              <a:t>punho </a:t>
            </a:r>
            <a:r>
              <a:rPr lang="pt-PT" dirty="0"/>
              <a:t>fechado com sobreposição dos dedos</a:t>
            </a:r>
            <a:r>
              <a:rPr lang="pt-PT" dirty="0" smtClean="0"/>
              <a:t>,</a:t>
            </a:r>
          </a:p>
          <a:p>
            <a:r>
              <a:rPr lang="pt-PT" dirty="0" smtClean="0"/>
              <a:t>unhas </a:t>
            </a:r>
            <a:r>
              <a:rPr lang="pt-PT" dirty="0"/>
              <a:t>pequenas, </a:t>
            </a:r>
            <a:endParaRPr lang="pt-PT" dirty="0" smtClean="0"/>
          </a:p>
          <a:p>
            <a:r>
              <a:rPr lang="pt-PT" dirty="0" smtClean="0"/>
              <a:t>polegares </a:t>
            </a:r>
            <a:r>
              <a:rPr lang="pt-PT" dirty="0"/>
              <a:t>subdesenvolvidos </a:t>
            </a:r>
          </a:p>
          <a:p>
            <a:r>
              <a:rPr lang="pt-PT" dirty="0" smtClean="0"/>
              <a:t>esterno curto 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6264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836713"/>
            <a:ext cx="6637468" cy="504056"/>
          </a:xfrm>
        </p:spPr>
        <p:txBody>
          <a:bodyPr>
            <a:normAutofit fontScale="90000"/>
          </a:bodyPr>
          <a:lstStyle/>
          <a:p>
            <a:r>
              <a:rPr lang="pt-PT" sz="3800" dirty="0" smtClean="0"/>
              <a:t>Tipos de Síndrome </a:t>
            </a:r>
            <a:r>
              <a:rPr lang="pt-PT" sz="3800" dirty="0" err="1" smtClean="0"/>
              <a:t>Edwards</a:t>
            </a:r>
            <a:endParaRPr lang="pt-PT" sz="3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1560" y="1401535"/>
          <a:ext cx="7920879" cy="506088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923769"/>
                <a:gridCol w="3997110"/>
              </a:tblGrid>
              <a:tr h="8209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1DA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/>
                        <a:t>Percentagem </a:t>
                      </a:r>
                      <a:r>
                        <a:rPr lang="pt-PT" sz="1600" b="1" dirty="0" smtClean="0"/>
                        <a:t>aproximada de ocorrência</a:t>
                      </a:r>
                      <a:endParaRPr lang="pt-P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1DAFF">
                        <a:alpha val="50196"/>
                      </a:srgbClr>
                    </a:solidFill>
                  </a:tcPr>
                </a:tc>
              </a:tr>
              <a:tr h="6737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500" dirty="0">
                          <a:latin typeface="+mn-lt"/>
                        </a:rPr>
                        <a:t>Trissomia </a:t>
                      </a:r>
                      <a:r>
                        <a:rPr lang="pt-PT" sz="1500" dirty="0" smtClean="0">
                          <a:latin typeface="+mn-lt"/>
                        </a:rPr>
                        <a:t>Completa do cromossoma</a:t>
                      </a:r>
                      <a:r>
                        <a:rPr lang="pt-PT" sz="1500" baseline="0" dirty="0" smtClean="0">
                          <a:latin typeface="+mn-lt"/>
                        </a:rPr>
                        <a:t> 18</a:t>
                      </a:r>
                      <a:endParaRPr lang="pt-PT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>
                          <a:latin typeface="+mn-lt"/>
                        </a:rPr>
                        <a:t>95% </a:t>
                      </a:r>
                      <a:endParaRPr lang="pt-PT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8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Trissomia 18 em mosaico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Existe uma linha celular trissómica completa e uma linha de celular normal.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 smtClean="0">
                          <a:latin typeface="+mn-lt"/>
                          <a:ea typeface="Calibri"/>
                          <a:cs typeface="Times New Roman"/>
                        </a:rPr>
                        <a:t>&lt; 5%</a:t>
                      </a:r>
                      <a:endParaRPr lang="pt-PT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3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Trissomia parcial 18q [4,12 15]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Ocorre quando apenas um segmento do braço longo do cromossoma 18 está presente em triplicado.</a:t>
                      </a:r>
                      <a:r>
                        <a:rPr lang="pt-PT" sz="1200" dirty="0" smtClean="0"/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dirty="0" smtClean="0">
                          <a:latin typeface="+mn-lt"/>
                        </a:rPr>
                        <a:t>1%</a:t>
                      </a:r>
                      <a:endParaRPr lang="pt-PT" sz="24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Trissomia 18 em mosaico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492" y="1772816"/>
            <a:ext cx="7200916" cy="439248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pt-PT" dirty="0" smtClean="0"/>
              <a:t>Não há nenhuma correlação entre a percentagem de células com Trissomia 18 em células do sangue ou fibroblastos da pele e da gravidade das manifestação clínicas e do comprometimento intelectual. </a:t>
            </a:r>
          </a:p>
          <a:p>
            <a:pPr lvl="1">
              <a:buNone/>
            </a:pPr>
            <a:endParaRPr lang="pt-PT" dirty="0" smtClean="0"/>
          </a:p>
          <a:p>
            <a:pPr lvl="1"/>
            <a:r>
              <a:rPr lang="pt-PT" dirty="0" smtClean="0"/>
              <a:t>O fenótipo é extremamente variável, variando desde o fenótipo de Trissomia completa com mortalidade precoce até ao fenótipo de adultos aparentemente fenotipicamente normais, em que o </a:t>
            </a:r>
            <a:r>
              <a:rPr lang="pt-PT" dirty="0" err="1" smtClean="0"/>
              <a:t>mosaicismo</a:t>
            </a:r>
            <a:r>
              <a:rPr lang="pt-PT" dirty="0" smtClean="0"/>
              <a:t> é detetado após o diagnóstico de Trissomia completa 18 dum filho. 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No </a:t>
            </a:r>
            <a:r>
              <a:rPr lang="pt-PT" dirty="0"/>
              <a:t>entanto na maior parte dos casos reportados, os indivíduos com </a:t>
            </a:r>
            <a:r>
              <a:rPr lang="pt-PT" dirty="0" err="1"/>
              <a:t>mosaicismo</a:t>
            </a:r>
            <a:r>
              <a:rPr lang="pt-PT" dirty="0"/>
              <a:t> </a:t>
            </a:r>
            <a:r>
              <a:rPr lang="pt-PT" dirty="0" smtClean="0"/>
              <a:t>estavam associados </a:t>
            </a:r>
            <a:r>
              <a:rPr lang="pt-PT" dirty="0"/>
              <a:t>a sobrevivências de longo </a:t>
            </a:r>
            <a:r>
              <a:rPr lang="pt-PT" dirty="0" smtClean="0"/>
              <a:t>termo.</a:t>
            </a:r>
            <a:endParaRPr lang="pt-PT" dirty="0"/>
          </a:p>
          <a:p>
            <a:pPr lvl="1"/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7852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83568" y="1988840"/>
          <a:ext cx="7704856" cy="4245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2670"/>
                <a:gridCol w="1863713"/>
                <a:gridCol w="4248473"/>
              </a:tblGrid>
              <a:tr h="29499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Frequência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Orgão</a:t>
                      </a:r>
                      <a:r>
                        <a:rPr lang="pt-PT" dirty="0" smtClean="0"/>
                        <a:t>/Sistema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Má -formação</a:t>
                      </a:r>
                      <a:endParaRPr lang="pt-PT" dirty="0"/>
                    </a:p>
                  </a:txBody>
                  <a:tcPr anchor="ctr"/>
                </a:tc>
              </a:tr>
              <a:tr h="847694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Comum </a:t>
                      </a:r>
                    </a:p>
                    <a:p>
                      <a:pPr algn="ctr"/>
                      <a:r>
                        <a:rPr lang="pt-PT" sz="1800" dirty="0" smtClean="0"/>
                        <a:t>&gt;</a:t>
                      </a:r>
                      <a:r>
                        <a:rPr lang="pt-PT" sz="1800" baseline="0" dirty="0" smtClean="0"/>
                        <a:t> </a:t>
                      </a:r>
                      <a:r>
                        <a:rPr lang="pt-PT" sz="1800" dirty="0" smtClean="0"/>
                        <a:t>75%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Coração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Defeitos no septo</a:t>
                      </a:r>
                      <a:r>
                        <a:rPr lang="pt-PT" sz="1400" baseline="0" dirty="0" smtClean="0"/>
                        <a:t>, e persistência do canal arterial</a:t>
                      </a:r>
                      <a:endParaRPr lang="pt-PT" sz="1400" dirty="0"/>
                    </a:p>
                  </a:txBody>
                  <a:tcPr anchor="ctr"/>
                </a:tc>
              </a:tr>
              <a:tr h="516247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Frequente </a:t>
                      </a:r>
                    </a:p>
                    <a:p>
                      <a:pPr algn="ctr"/>
                      <a:r>
                        <a:rPr lang="pt-PT" sz="1600" dirty="0" smtClean="0"/>
                        <a:t>25-75%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Urogenital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Rim em forma de ferradura</a:t>
                      </a:r>
                      <a:endParaRPr lang="pt-PT" sz="1400" dirty="0"/>
                    </a:p>
                  </a:txBody>
                  <a:tcPr anchor="ctr"/>
                </a:tc>
              </a:tr>
              <a:tr h="807115">
                <a:tc rowSpan="5">
                  <a:txBody>
                    <a:bodyPr/>
                    <a:lstStyle/>
                    <a:p>
                      <a:pPr algn="ctr"/>
                      <a:r>
                        <a:rPr lang="pt-PT" sz="2200" dirty="0" smtClean="0"/>
                        <a:t>Pouco</a:t>
                      </a:r>
                      <a:r>
                        <a:rPr lang="pt-PT" sz="2200" baseline="0" dirty="0" smtClean="0"/>
                        <a:t> Frequente</a:t>
                      </a:r>
                    </a:p>
                    <a:p>
                      <a:pPr algn="ctr"/>
                      <a:r>
                        <a:rPr lang="pt-PT" sz="2200" baseline="0" dirty="0" smtClean="0"/>
                        <a:t> 5-25%</a:t>
                      </a:r>
                      <a:endParaRPr lang="pt-PT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Gastrointestinal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Onfalocele, atresia do esófago com fístula </a:t>
                      </a:r>
                      <a:r>
                        <a:rPr lang="pt-PT" sz="1400" dirty="0" err="1" smtClean="0"/>
                        <a:t>traqueoesofágica</a:t>
                      </a:r>
                      <a:r>
                        <a:rPr lang="pt-PT" sz="1400" dirty="0" smtClean="0"/>
                        <a:t>,</a:t>
                      </a:r>
                      <a:r>
                        <a:rPr lang="pt-PT" sz="1400" baseline="0" dirty="0" smtClean="0"/>
                        <a:t> estenose pilórica, divertículo de </a:t>
                      </a:r>
                      <a:r>
                        <a:rPr lang="pt-PT" sz="1400" baseline="0" dirty="0" err="1" smtClean="0"/>
                        <a:t>Meckel</a:t>
                      </a:r>
                      <a:endParaRPr lang="pt-PT" sz="1400" dirty="0"/>
                    </a:p>
                  </a:txBody>
                  <a:tcPr anchor="ctr"/>
                </a:tc>
              </a:tr>
              <a:tr h="516247">
                <a:tc vMerge="1">
                  <a:txBody>
                    <a:bodyPr/>
                    <a:lstStyle/>
                    <a:p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Sistema nervoso central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Hipoplasia cerebelar,</a:t>
                      </a:r>
                      <a:r>
                        <a:rPr lang="pt-PT" sz="1400" baseline="0" dirty="0" smtClean="0"/>
                        <a:t> agenesia do corpo caloso, </a:t>
                      </a:r>
                      <a:r>
                        <a:rPr lang="pt-PT" sz="1400" baseline="0" dirty="0" err="1" smtClean="0"/>
                        <a:t>polimicrogyria</a:t>
                      </a:r>
                      <a:r>
                        <a:rPr lang="pt-PT" sz="1400" baseline="0" dirty="0" smtClean="0"/>
                        <a:t>, espinha bífida</a:t>
                      </a:r>
                      <a:endParaRPr lang="pt-PT" sz="1400" dirty="0"/>
                    </a:p>
                  </a:txBody>
                  <a:tcPr anchor="ctr"/>
                </a:tc>
              </a:tr>
              <a:tr h="294998">
                <a:tc vMerge="1">
                  <a:txBody>
                    <a:bodyPr/>
                    <a:lstStyle/>
                    <a:p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Craniofacial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Fendas </a:t>
                      </a:r>
                      <a:r>
                        <a:rPr lang="pt-PT" sz="1400" dirty="0" err="1" smtClean="0"/>
                        <a:t>orofaciais</a:t>
                      </a:r>
                      <a:endParaRPr lang="pt-PT" sz="1400" dirty="0"/>
                    </a:p>
                  </a:txBody>
                  <a:tcPr anchor="ctr"/>
                </a:tc>
              </a:tr>
              <a:tr h="516247">
                <a:tc vMerge="1">
                  <a:txBody>
                    <a:bodyPr/>
                    <a:lstStyle/>
                    <a:p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Olhos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Microftalmia, </a:t>
                      </a:r>
                      <a:r>
                        <a:rPr lang="pt-PT" sz="1400" dirty="0" err="1" smtClean="0"/>
                        <a:t>coloboma</a:t>
                      </a:r>
                      <a:r>
                        <a:rPr lang="pt-PT" sz="1400" dirty="0" smtClean="0"/>
                        <a:t>, catarata, opacidades da</a:t>
                      </a:r>
                      <a:r>
                        <a:rPr lang="pt-PT" sz="1400" baseline="0" dirty="0" smtClean="0"/>
                        <a:t> córnea</a:t>
                      </a:r>
                      <a:endParaRPr lang="pt-PT" sz="1400" dirty="0"/>
                    </a:p>
                  </a:txBody>
                  <a:tcPr anchor="ctr"/>
                </a:tc>
              </a:tr>
              <a:tr h="294998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Membros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Aplasia radial/hipoplasia</a:t>
                      </a:r>
                      <a:endParaRPr lang="pt-PT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611560" y="692696"/>
            <a:ext cx="702474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Malformações estruturais presentes na trissomia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18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611560" y="6309320"/>
            <a:ext cx="23038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50" dirty="0" smtClean="0"/>
              <a:t>Fonte: Jones [52], Baty et al. [49]</a:t>
            </a:r>
            <a:endParaRPr lang="pt-PT" sz="1050" dirty="0"/>
          </a:p>
        </p:txBody>
      </p:sp>
    </p:spTree>
    <p:extLst>
      <p:ext uri="{BB962C8B-B14F-4D97-AF65-F5344CB8AC3E}">
        <p14:creationId xmlns:p14="http://schemas.microsoft.com/office/powerpoint/2010/main" xmlns="" val="399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Sinais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61206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PT" dirty="0" smtClean="0"/>
              <a:t>	</a:t>
            </a:r>
            <a:endParaRPr lang="pt-PT" dirty="0"/>
          </a:p>
          <a:p>
            <a:r>
              <a:rPr lang="pt-PT" dirty="0" smtClean="0"/>
              <a:t>O atraso no crescimento pré-natal é o sinal mais comum </a:t>
            </a:r>
          </a:p>
          <a:p>
            <a:r>
              <a:rPr lang="pt-PT" dirty="0" smtClean="0"/>
              <a:t>O </a:t>
            </a:r>
            <a:r>
              <a:rPr lang="pt-PT" dirty="0"/>
              <a:t>refluxo </a:t>
            </a:r>
            <a:r>
              <a:rPr lang="pt-PT" dirty="0" err="1" smtClean="0"/>
              <a:t>gastroesofágico</a:t>
            </a:r>
            <a:r>
              <a:rPr lang="pt-PT" dirty="0" smtClean="0"/>
              <a:t> </a:t>
            </a:r>
          </a:p>
          <a:p>
            <a:r>
              <a:rPr lang="pt-PT" dirty="0" smtClean="0"/>
              <a:t>Dificuldades na alimentação com problemas na sucção e deglutição. </a:t>
            </a:r>
          </a:p>
          <a:p>
            <a:r>
              <a:rPr lang="pt-PT" dirty="0" smtClean="0"/>
              <a:t>Mal- </a:t>
            </a:r>
            <a:r>
              <a:rPr lang="pt-PT" dirty="0"/>
              <a:t>formações </a:t>
            </a:r>
            <a:r>
              <a:rPr lang="pt-PT" dirty="0" err="1"/>
              <a:t>gastro-intestinais</a:t>
            </a:r>
            <a:r>
              <a:rPr lang="pt-PT" dirty="0"/>
              <a:t> </a:t>
            </a:r>
            <a:endParaRPr lang="pt-PT" dirty="0" smtClean="0"/>
          </a:p>
          <a:p>
            <a:r>
              <a:rPr lang="pt-PT" dirty="0" smtClean="0"/>
              <a:t>Fenda </a:t>
            </a:r>
            <a:r>
              <a:rPr lang="pt-PT" dirty="0" err="1"/>
              <a:t>orofacial</a:t>
            </a:r>
            <a:r>
              <a:rPr lang="pt-PT" dirty="0"/>
              <a:t>.</a:t>
            </a:r>
          </a:p>
          <a:p>
            <a:r>
              <a:rPr lang="pt-PT" dirty="0"/>
              <a:t>80 a 100% </a:t>
            </a:r>
            <a:r>
              <a:rPr lang="pt-PT" dirty="0" smtClean="0"/>
              <a:t>apresentam </a:t>
            </a:r>
            <a:r>
              <a:rPr lang="pt-PT" dirty="0"/>
              <a:t>defeitos cardíacos estruturais congénitos. </a:t>
            </a:r>
          </a:p>
          <a:p>
            <a:r>
              <a:rPr lang="pt-PT" dirty="0"/>
              <a:t>O problemas respiratórios são uma das maiores causas de </a:t>
            </a:r>
            <a:r>
              <a:rPr lang="pt-PT" dirty="0" smtClean="0"/>
              <a:t>morte</a:t>
            </a:r>
            <a:endParaRPr lang="pt-PT" dirty="0"/>
          </a:p>
          <a:p>
            <a:r>
              <a:rPr lang="pt-PT" dirty="0"/>
              <a:t>Os defeitos oculares </a:t>
            </a:r>
            <a:r>
              <a:rPr lang="pt-PT" dirty="0" smtClean="0"/>
              <a:t>como </a:t>
            </a:r>
            <a:r>
              <a:rPr lang="pt-PT" dirty="0"/>
              <a:t>as cataratas ou opacidades córneas </a:t>
            </a:r>
            <a:r>
              <a:rPr lang="pt-PT" dirty="0" smtClean="0"/>
              <a:t>em 10</a:t>
            </a:r>
            <a:r>
              <a:rPr lang="pt-PT" dirty="0"/>
              <a:t>% </a:t>
            </a:r>
            <a:endParaRPr lang="pt-PT" dirty="0" smtClean="0"/>
          </a:p>
          <a:p>
            <a:r>
              <a:rPr lang="pt-PT" dirty="0" smtClean="0"/>
              <a:t>Fotofobia</a:t>
            </a:r>
            <a:r>
              <a:rPr lang="pt-PT" dirty="0"/>
              <a:t>.</a:t>
            </a:r>
          </a:p>
          <a:p>
            <a:r>
              <a:rPr lang="pt-PT" dirty="0"/>
              <a:t>As orelhas apresentam </a:t>
            </a:r>
            <a:r>
              <a:rPr lang="pt-PT" dirty="0" smtClean="0"/>
              <a:t>alterações </a:t>
            </a:r>
            <a:r>
              <a:rPr lang="pt-PT" dirty="0" err="1"/>
              <a:t>conformacionais</a:t>
            </a:r>
            <a:r>
              <a:rPr lang="pt-PT" dirty="0"/>
              <a:t> </a:t>
            </a:r>
            <a:endParaRPr lang="pt-PT" dirty="0" smtClean="0"/>
          </a:p>
          <a:p>
            <a:r>
              <a:rPr lang="pt-PT" dirty="0" smtClean="0"/>
              <a:t>Perda </a:t>
            </a:r>
            <a:r>
              <a:rPr lang="pt-PT" dirty="0"/>
              <a:t>de audição</a:t>
            </a:r>
          </a:p>
          <a:p>
            <a:r>
              <a:rPr lang="pt-PT" dirty="0"/>
              <a:t>Os membros apresentam por vezes deformidades </a:t>
            </a:r>
            <a:endParaRPr lang="pt-PT" dirty="0" smtClean="0"/>
          </a:p>
          <a:p>
            <a:r>
              <a:rPr lang="pt-PT" dirty="0" smtClean="0"/>
              <a:t>Dedos sobrepostos </a:t>
            </a:r>
          </a:p>
          <a:p>
            <a:r>
              <a:rPr lang="pt-PT" dirty="0" smtClean="0"/>
              <a:t>Escoliose</a:t>
            </a:r>
            <a:r>
              <a:rPr lang="pt-PT" dirty="0"/>
              <a:t>.</a:t>
            </a:r>
          </a:p>
          <a:p>
            <a:r>
              <a:rPr lang="pt-PT" dirty="0" smtClean="0"/>
              <a:t>Rins em </a:t>
            </a:r>
            <a:r>
              <a:rPr lang="pt-PT" dirty="0"/>
              <a:t>forma de ferradura.</a:t>
            </a:r>
          </a:p>
          <a:p>
            <a:r>
              <a:rPr lang="pt-PT" dirty="0" smtClean="0"/>
              <a:t>Risco </a:t>
            </a:r>
            <a:r>
              <a:rPr lang="pt-PT" dirty="0"/>
              <a:t>acrescido de </a:t>
            </a:r>
            <a:r>
              <a:rPr lang="pt-PT" dirty="0" smtClean="0"/>
              <a:t>neoplasias</a:t>
            </a:r>
            <a:endParaRPr lang="pt-PT" dirty="0"/>
          </a:p>
          <a:p>
            <a:r>
              <a:rPr lang="pt-PT" dirty="0"/>
              <a:t>Podem apresentar ainda problemas neurológicos variados</a:t>
            </a:r>
            <a:r>
              <a:rPr lang="pt-PT" dirty="0" smtClean="0"/>
              <a:t>.</a:t>
            </a:r>
            <a:r>
              <a:rPr lang="pt-PT" dirty="0"/>
              <a:t> </a:t>
            </a:r>
          </a:p>
          <a:p>
            <a:r>
              <a:rPr lang="pt-PT" dirty="0"/>
              <a:t>Em termos de desenvolvimento e comportamento existe um atraso mental desde marcadamente a profundo, não havendo muitas vezes linguagem expressiva nem locomoção independente.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4512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ndra\Documents\Documents\Biologia Humana\B.D\imagens BD\edwards-featu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2945528" cy="3499387"/>
          </a:xfrm>
          <a:prstGeom prst="rect">
            <a:avLst/>
          </a:prstGeom>
          <a:noFill/>
        </p:spPr>
      </p:pic>
      <p:pic>
        <p:nvPicPr>
          <p:cNvPr id="3076" name="Picture 4" descr="C:\Users\Alexandra\Documents\Documents\Biologia Humana\B.D\imagens BD\edw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836712"/>
            <a:ext cx="4413746" cy="2952328"/>
          </a:xfrm>
          <a:prstGeom prst="rect">
            <a:avLst/>
          </a:prstGeom>
          <a:noFill/>
        </p:spPr>
      </p:pic>
      <p:pic>
        <p:nvPicPr>
          <p:cNvPr id="4" name="Imagem 3" descr="P604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717032"/>
            <a:ext cx="3648406" cy="2736304"/>
          </a:xfrm>
          <a:prstGeom prst="rect">
            <a:avLst/>
          </a:prstGeom>
        </p:spPr>
      </p:pic>
      <p:pic>
        <p:nvPicPr>
          <p:cNvPr id="5" name="Imagem 4" descr="sindrome-de-edward-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458" y="404664"/>
            <a:ext cx="278740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4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4400" b="1" dirty="0" smtClean="0"/>
              <a:t>Síndrome de </a:t>
            </a:r>
            <a:r>
              <a:rPr lang="pt-PT" sz="4400" b="1" dirty="0" err="1" smtClean="0"/>
              <a:t>Warkany</a:t>
            </a:r>
            <a:r>
              <a:rPr lang="pt-PT" sz="4400" b="1" dirty="0" smtClean="0"/>
              <a:t> </a:t>
            </a:r>
            <a:endParaRPr lang="pt-PT" sz="44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800" b="1" dirty="0" smtClean="0"/>
              <a:t>Trissomia 8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6057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 </a:t>
            </a:r>
            <a:r>
              <a:rPr lang="pt-PT" dirty="0" err="1" smtClean="0"/>
              <a:t>Mosaicismo</a:t>
            </a:r>
            <a:r>
              <a:rPr lang="pt-PT" dirty="0" smtClean="0"/>
              <a:t> como estratégia de sobrevivência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trissomia simples do cromossoma 8 é letal, </a:t>
            </a:r>
            <a:r>
              <a:rPr lang="pt-PT" dirty="0" smtClean="0"/>
              <a:t>levando </a:t>
            </a:r>
            <a:r>
              <a:rPr lang="pt-PT" dirty="0"/>
              <a:t>o feto ao aborto espontâneo. </a:t>
            </a:r>
            <a:endParaRPr lang="pt-PT" dirty="0" smtClean="0"/>
          </a:p>
          <a:p>
            <a:r>
              <a:rPr lang="pt-PT" dirty="0" smtClean="0"/>
              <a:t>Apenas </a:t>
            </a:r>
            <a:r>
              <a:rPr lang="pt-PT" dirty="0"/>
              <a:t>os indivíduos que apresentam a trissomia na forma de </a:t>
            </a:r>
            <a:r>
              <a:rPr lang="pt-PT" dirty="0" err="1" smtClean="0"/>
              <a:t>mosaicismo</a:t>
            </a:r>
            <a:r>
              <a:rPr lang="pt-PT" dirty="0" smtClean="0"/>
              <a:t> sobrevivem.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0141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Sinais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Comprometimento </a:t>
            </a:r>
            <a:r>
              <a:rPr lang="pt-PT" dirty="0"/>
              <a:t>do desenvolvimento das estruturas mentais, </a:t>
            </a:r>
            <a:endParaRPr lang="pt-PT" dirty="0" smtClean="0"/>
          </a:p>
          <a:p>
            <a:r>
              <a:rPr lang="pt-PT" dirty="0" smtClean="0"/>
              <a:t>Conformação </a:t>
            </a:r>
            <a:r>
              <a:rPr lang="pt-PT" dirty="0"/>
              <a:t>facial relativamente comum entre os portadores, </a:t>
            </a:r>
            <a:endParaRPr lang="pt-PT" dirty="0" smtClean="0"/>
          </a:p>
          <a:p>
            <a:r>
              <a:rPr lang="pt-PT" dirty="0" smtClean="0"/>
              <a:t>Rótulas</a:t>
            </a:r>
            <a:r>
              <a:rPr lang="pt-PT" dirty="0"/>
              <a:t> ausentes ou displásicas, </a:t>
            </a:r>
            <a:endParaRPr lang="pt-PT" dirty="0" smtClean="0"/>
          </a:p>
          <a:p>
            <a:r>
              <a:rPr lang="pt-PT" dirty="0" smtClean="0"/>
              <a:t>Contrações </a:t>
            </a:r>
            <a:r>
              <a:rPr lang="pt-PT" dirty="0"/>
              <a:t>espasmódicas, </a:t>
            </a:r>
            <a:endParaRPr lang="pt-PT" dirty="0" smtClean="0"/>
          </a:p>
          <a:p>
            <a:r>
              <a:rPr lang="pt-PT" dirty="0" smtClean="0"/>
              <a:t>Sulcos </a:t>
            </a:r>
            <a:r>
              <a:rPr lang="pt-PT" dirty="0"/>
              <a:t>nas plantas dos pés e nas palmas das mãos o que provoca a postura distintiva anormal do dedo do pé, </a:t>
            </a:r>
            <a:endParaRPr lang="pt-PT" dirty="0" smtClean="0"/>
          </a:p>
          <a:p>
            <a:r>
              <a:rPr lang="pt-PT" dirty="0" smtClean="0"/>
              <a:t>Anomalia </a:t>
            </a:r>
            <a:r>
              <a:rPr lang="pt-PT" dirty="0"/>
              <a:t>vertebral, </a:t>
            </a:r>
            <a:endParaRPr lang="pt-PT" dirty="0" smtClean="0"/>
          </a:p>
          <a:p>
            <a:r>
              <a:rPr lang="pt-PT" dirty="0" smtClean="0"/>
              <a:t>Pélvis</a:t>
            </a:r>
            <a:r>
              <a:rPr lang="pt-PT" dirty="0"/>
              <a:t> estreito, </a:t>
            </a:r>
            <a:endParaRPr lang="pt-PT" dirty="0" smtClean="0"/>
          </a:p>
          <a:p>
            <a:r>
              <a:rPr lang="pt-PT" dirty="0" smtClean="0"/>
              <a:t>Anomalias </a:t>
            </a:r>
            <a:r>
              <a:rPr lang="pt-PT" dirty="0"/>
              <a:t>ureteral-renal, </a:t>
            </a:r>
            <a:r>
              <a:rPr lang="pt-PT" dirty="0" smtClean="0"/>
              <a:t>e outras </a:t>
            </a:r>
            <a:r>
              <a:rPr lang="pt-PT" dirty="0"/>
              <a:t>a anomalias.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0730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</p:spPr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err="1" smtClean="0"/>
              <a:t>Mosaicismo</a:t>
            </a:r>
            <a:r>
              <a:rPr lang="pt-PT" dirty="0" smtClean="0"/>
              <a:t>:</a:t>
            </a:r>
          </a:p>
          <a:p>
            <a:pPr marL="827532" lvl="3"/>
            <a:r>
              <a:rPr lang="pt-PT" dirty="0" smtClean="0"/>
              <a:t>Mutação que ocorre durante a fase mitótica de várias células de um mesmo tipo ou linhagem, que irão consequentemente possuir um genótipo diferente das células que lhes deram origem e das células do mesmo tipo que não sofreram mutação</a:t>
            </a:r>
          </a:p>
          <a:p>
            <a:endParaRPr lang="pt-PT" dirty="0" smtClean="0"/>
          </a:p>
          <a:p>
            <a:r>
              <a:rPr lang="pt-PT" dirty="0" smtClean="0"/>
              <a:t>Aneuploidia</a:t>
            </a:r>
          </a:p>
          <a:p>
            <a:pPr lvl="2"/>
            <a:r>
              <a:rPr lang="pt-PT" dirty="0" smtClean="0"/>
              <a:t>célula que teve o seu material genético alterado, sendo portador de um número cromossómico diferente do normal da espécie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andra\Documents\Documents\Biologia Humana\B.D\imagens BD\síndrome de warka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5904656" cy="5554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19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900" b="1" dirty="0" smtClean="0"/>
              <a:t>Síndrome de Patau</a:t>
            </a:r>
            <a:endParaRPr lang="pt-PT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/>
              <a:t>Trissomia 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944" y="1044674"/>
            <a:ext cx="3429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48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624" y="260648"/>
            <a:ext cx="7024744" cy="1143000"/>
          </a:xfrm>
        </p:spPr>
        <p:txBody>
          <a:bodyPr/>
          <a:lstStyle/>
          <a:p>
            <a:r>
              <a:rPr lang="pt-PT" b="1" dirty="0" smtClean="0"/>
              <a:t>Cariótipo</a:t>
            </a:r>
            <a:endParaRPr lang="pt-PT" b="1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6308074"/>
              </p:ext>
            </p:extLst>
          </p:nvPr>
        </p:nvGraphicFramePr>
        <p:xfrm>
          <a:off x="5062399" y="1124744"/>
          <a:ext cx="3672408" cy="495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www.ghente.org/imagens/ciencia/cariotipo_pata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564" y="1916832"/>
            <a:ext cx="4426492" cy="32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609329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Imagem: http</a:t>
            </a:r>
            <a:r>
              <a:rPr lang="pt-PT" sz="1100" dirty="0"/>
              <a:t>://www.ghente.org/ciencia/genetica/trissomia13.htm</a:t>
            </a:r>
          </a:p>
        </p:txBody>
      </p:sp>
    </p:spTree>
    <p:extLst>
      <p:ext uri="{BB962C8B-B14F-4D97-AF65-F5344CB8AC3E}">
        <p14:creationId xmlns:p14="http://schemas.microsoft.com/office/powerpoint/2010/main" xmlns="" val="21477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Características Fenotípicas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Anomalias </a:t>
            </a:r>
            <a:r>
              <a:rPr lang="pt-PT" dirty="0" smtClean="0"/>
              <a:t>no </a:t>
            </a:r>
            <a:r>
              <a:rPr lang="pt-PT" dirty="0"/>
              <a:t>Sistema Nervoso Central (SNC</a:t>
            </a:r>
            <a:r>
              <a:rPr lang="pt-PT" dirty="0" smtClean="0"/>
              <a:t>)</a:t>
            </a:r>
          </a:p>
          <a:p>
            <a:r>
              <a:rPr lang="pt-PT" dirty="0"/>
              <a:t>Anomalias </a:t>
            </a:r>
            <a:r>
              <a:rPr lang="pt-PT" dirty="0" smtClean="0"/>
              <a:t>Cardíacas</a:t>
            </a:r>
          </a:p>
          <a:p>
            <a:r>
              <a:rPr lang="pt-PT" dirty="0" smtClean="0"/>
              <a:t>Malformações no ouvido médio e interno</a:t>
            </a:r>
          </a:p>
          <a:p>
            <a:r>
              <a:rPr lang="pt-PT" dirty="0" smtClean="0"/>
              <a:t>Alterações oculares</a:t>
            </a:r>
          </a:p>
          <a:p>
            <a:r>
              <a:rPr lang="pt-PT" dirty="0" smtClean="0"/>
              <a:t>Fenda labial e palatina</a:t>
            </a:r>
            <a:endParaRPr lang="pt-PT" dirty="0"/>
          </a:p>
          <a:p>
            <a:r>
              <a:rPr lang="pt-PT" dirty="0" smtClean="0"/>
              <a:t>Polidactilia e outras alterações nos mãos e pés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2095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13417"/>
            <a:ext cx="3143425" cy="379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445" y="913418"/>
            <a:ext cx="3537353" cy="265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445" y="3500278"/>
            <a:ext cx="3544572" cy="26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14037" y="4832324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Recém nascido com Trissomia no cromossoma 13</a:t>
            </a:r>
          </a:p>
          <a:p>
            <a:r>
              <a:rPr lang="pt-PT" sz="1000" dirty="0" smtClean="0"/>
              <a:t>Evidência de polidactilia</a:t>
            </a:r>
            <a:r>
              <a:rPr lang="pt-PT" sz="1000" dirty="0"/>
              <a:t>, microftalmia, fenda palatina, nariz largo, glabela proeminente, </a:t>
            </a:r>
            <a:r>
              <a:rPr lang="pt-PT" sz="1000" dirty="0" smtClean="0"/>
              <a:t>orelhas no local mais baixo, hélice </a:t>
            </a:r>
            <a:r>
              <a:rPr lang="pt-PT" sz="1000" dirty="0"/>
              <a:t> </a:t>
            </a:r>
            <a:r>
              <a:rPr lang="pt-PT" sz="1000" dirty="0" smtClean="0"/>
              <a:t>posterior à orelha, fundida à cabeça</a:t>
            </a:r>
          </a:p>
          <a:p>
            <a:endParaRPr lang="pt-PT" sz="1000" dirty="0"/>
          </a:p>
          <a:p>
            <a:r>
              <a:rPr lang="pt-PT" sz="1000" dirty="0" smtClean="0"/>
              <a:t>Fonte: </a:t>
            </a:r>
            <a:r>
              <a:rPr lang="en-US" sz="1000" i="1" dirty="0"/>
              <a:t>Monozygotic twins discordant for trisomy </a:t>
            </a:r>
            <a:r>
              <a:rPr lang="en-US" sz="1000" i="1" dirty="0" smtClean="0"/>
              <a:t>13, </a:t>
            </a:r>
          </a:p>
          <a:p>
            <a:r>
              <a:rPr lang="pt-PT" sz="1000" dirty="0"/>
              <a:t>K </a:t>
            </a:r>
            <a:r>
              <a:rPr lang="pt-PT" sz="1000" dirty="0" err="1"/>
              <a:t>Wong</a:t>
            </a:r>
            <a:r>
              <a:rPr lang="pt-PT" sz="1000" dirty="0"/>
              <a:t> </a:t>
            </a:r>
            <a:r>
              <a:rPr lang="pt-PT" sz="1000" dirty="0" err="1" smtClean="0"/>
              <a:t>Ramsey</a:t>
            </a:r>
            <a:r>
              <a:rPr lang="pt-PT" sz="1000" dirty="0" smtClean="0"/>
              <a:t> </a:t>
            </a:r>
            <a:r>
              <a:rPr lang="pt-PT" sz="1000" dirty="0" err="1" smtClean="0"/>
              <a:t>et</a:t>
            </a:r>
            <a:r>
              <a:rPr lang="pt-PT" sz="1000" dirty="0" smtClean="0"/>
              <a:t> </a:t>
            </a:r>
            <a:r>
              <a:rPr lang="pt-PT" sz="1000" dirty="0" err="1" smtClean="0"/>
              <a:t>all</a:t>
            </a:r>
            <a:endParaRPr lang="pt-PT" sz="1000" i="1" dirty="0"/>
          </a:p>
        </p:txBody>
      </p:sp>
    </p:spTree>
    <p:extLst>
      <p:ext uri="{BB962C8B-B14F-4D97-AF65-F5344CB8AC3E}">
        <p14:creationId xmlns:p14="http://schemas.microsoft.com/office/powerpoint/2010/main" xmlns="" val="28204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27584"/>
            <a:ext cx="4266190" cy="687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Síndrome de Patau em Mosaico</a:t>
            </a:r>
            <a:endParaRPr lang="pt-PT" sz="32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9402589"/>
              </p:ext>
            </p:extLst>
          </p:nvPr>
        </p:nvGraphicFramePr>
        <p:xfrm>
          <a:off x="1042988" y="2204864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95536" y="6191726"/>
            <a:ext cx="8424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Imagem: </a:t>
            </a:r>
            <a:r>
              <a:rPr lang="en-US" sz="1100" i="1" dirty="0"/>
              <a:t>Three cases of trisomy 13 </a:t>
            </a:r>
            <a:r>
              <a:rPr lang="en-US" sz="1100" i="1" dirty="0" err="1"/>
              <a:t>mosaicism</a:t>
            </a:r>
            <a:r>
              <a:rPr lang="en-US" sz="1100" i="1" dirty="0"/>
              <a:t> and </a:t>
            </a:r>
            <a:r>
              <a:rPr lang="en-US" sz="1100" i="1" dirty="0" smtClean="0"/>
              <a:t>a </a:t>
            </a:r>
            <a:r>
              <a:rPr lang="pt-PT" sz="1100" i="1" dirty="0" err="1" smtClean="0"/>
              <a:t>review</a:t>
            </a:r>
            <a:r>
              <a:rPr lang="pt-PT" sz="1100" i="1" dirty="0" smtClean="0"/>
              <a:t> </a:t>
            </a:r>
            <a:r>
              <a:rPr lang="pt-PT" sz="1100" i="1" dirty="0" err="1"/>
              <a:t>of</a:t>
            </a:r>
            <a:r>
              <a:rPr lang="pt-PT" sz="1100" i="1" dirty="0"/>
              <a:t> </a:t>
            </a:r>
            <a:r>
              <a:rPr lang="pt-PT" sz="1100" i="1" dirty="0" err="1"/>
              <a:t>the</a:t>
            </a:r>
            <a:r>
              <a:rPr lang="pt-PT" sz="1100" i="1" dirty="0"/>
              <a:t> </a:t>
            </a:r>
            <a:r>
              <a:rPr lang="pt-PT" sz="1100" i="1" dirty="0" err="1" smtClean="0"/>
              <a:t>literature</a:t>
            </a:r>
            <a:r>
              <a:rPr lang="pt-PT" sz="1100" i="1" dirty="0" smtClean="0"/>
              <a:t> - </a:t>
            </a:r>
            <a:r>
              <a:rPr lang="pt-PT" sz="1100" dirty="0" err="1"/>
              <a:t>Delatycki</a:t>
            </a:r>
            <a:r>
              <a:rPr lang="pt-PT" sz="1100" dirty="0"/>
              <a:t> M, </a:t>
            </a:r>
            <a:r>
              <a:rPr lang="pt-PT" sz="1100" dirty="0" err="1"/>
              <a:t>Gardner</a:t>
            </a:r>
            <a:r>
              <a:rPr lang="pt-PT" sz="1100" dirty="0"/>
              <a:t> RJM.</a:t>
            </a:r>
            <a:endParaRPr lang="pt-PT" sz="1100" i="1" dirty="0"/>
          </a:p>
        </p:txBody>
      </p:sp>
    </p:spTree>
    <p:extLst>
      <p:ext uri="{BB962C8B-B14F-4D97-AF65-F5344CB8AC3E}">
        <p14:creationId xmlns:p14="http://schemas.microsoft.com/office/powerpoint/2010/main" xmlns="" val="26545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Estudos evidenciam uma baixa </a:t>
            </a:r>
            <a:r>
              <a:rPr lang="pt-PT" dirty="0"/>
              <a:t>correlação </a:t>
            </a:r>
            <a:r>
              <a:rPr lang="pt-PT" dirty="0" smtClean="0"/>
              <a:t>genótipo/fenótipo o que indica que a gravidade dos sintomas não está directamente relacionada com a percentagem </a:t>
            </a:r>
            <a:r>
              <a:rPr lang="pt-PT" dirty="0"/>
              <a:t>de células </a:t>
            </a:r>
            <a:r>
              <a:rPr lang="pt-PT" dirty="0" smtClean="0"/>
              <a:t>trissómicas num recém-nascido portador de Síndrome de Patau.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6607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400" b="1" dirty="0" smtClean="0"/>
              <a:t>Síndrome de Turner</a:t>
            </a:r>
            <a:endParaRPr lang="pt-PT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800" b="1" dirty="0" smtClean="0"/>
              <a:t>Monossomia X0</a:t>
            </a:r>
            <a:endParaRPr lang="pt-P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528392" cy="478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52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</p:spPr>
        <p:txBody>
          <a:bodyPr/>
          <a:lstStyle/>
          <a:p>
            <a:r>
              <a:rPr lang="pt-PT" dirty="0" smtClean="0"/>
              <a:t>Genótipo 45,X0</a:t>
            </a:r>
            <a:endParaRPr lang="pt-P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1988840"/>
            <a:ext cx="479440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83568" y="5517232"/>
            <a:ext cx="5688632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 err="1" smtClean="0">
                <a:solidFill>
                  <a:schemeClr val="tx1"/>
                </a:solidFill>
              </a:rPr>
              <a:t>Ideograma</a:t>
            </a:r>
            <a:r>
              <a:rPr lang="en-US" sz="1200" dirty="0" smtClean="0">
                <a:solidFill>
                  <a:schemeClr val="tx1"/>
                </a:solidFill>
              </a:rPr>
              <a:t> do </a:t>
            </a:r>
            <a:r>
              <a:rPr lang="en-US" sz="1200" dirty="0" err="1" smtClean="0">
                <a:solidFill>
                  <a:schemeClr val="tx1"/>
                </a:solidFill>
              </a:rPr>
              <a:t>cariótipo</a:t>
            </a:r>
            <a:r>
              <a:rPr lang="en-US" sz="1200" dirty="0" smtClean="0">
                <a:solidFill>
                  <a:schemeClr val="tx1"/>
                </a:solidFill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</a:rPr>
              <a:t>uma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mulher</a:t>
            </a:r>
            <a:r>
              <a:rPr lang="en-US" sz="1200" dirty="0" smtClean="0">
                <a:solidFill>
                  <a:schemeClr val="tx1"/>
                </a:solidFill>
              </a:rPr>
              <a:t> com </a:t>
            </a:r>
            <a:r>
              <a:rPr lang="en-US" sz="1200" dirty="0" err="1" smtClean="0">
                <a:solidFill>
                  <a:schemeClr val="tx1"/>
                </a:solidFill>
              </a:rPr>
              <a:t>sindrome</a:t>
            </a:r>
            <a:r>
              <a:rPr lang="en-US" sz="1200" dirty="0" smtClean="0">
                <a:solidFill>
                  <a:schemeClr val="tx1"/>
                </a:solidFill>
              </a:rPr>
              <a:t> de Turner. (45,X0)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err="1" smtClean="0">
                <a:solidFill>
                  <a:schemeClr val="tx1"/>
                </a:solidFill>
              </a:rPr>
              <a:t>Fonte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  <a:r>
              <a:rPr lang="pt-PT" sz="1200" i="1" dirty="0">
                <a:solidFill>
                  <a:schemeClr val="tx1"/>
                </a:solidFill>
              </a:rPr>
              <a:t>TURNER SYNDROME – X0 </a:t>
            </a:r>
            <a:r>
              <a:rPr lang="pt-PT" sz="1200" i="1" dirty="0" err="1" smtClean="0">
                <a:solidFill>
                  <a:schemeClr val="tx1"/>
                </a:solidFill>
              </a:rPr>
              <a:t>syndrome</a:t>
            </a:r>
            <a:r>
              <a:rPr lang="pt-PT" sz="1200" i="1" dirty="0" smtClean="0">
                <a:solidFill>
                  <a:schemeClr val="tx1"/>
                </a:solidFill>
              </a:rPr>
              <a:t>, </a:t>
            </a:r>
            <a:r>
              <a:rPr lang="pt-PT" sz="1200" dirty="0">
                <a:solidFill>
                  <a:schemeClr val="tx1"/>
                </a:solidFill>
              </a:rPr>
              <a:t>Prof </a:t>
            </a:r>
            <a:r>
              <a:rPr lang="pt-PT" sz="1200" dirty="0" err="1">
                <a:solidFill>
                  <a:schemeClr val="tx1"/>
                </a:solidFill>
              </a:rPr>
              <a:t>Kristine</a:t>
            </a:r>
            <a:r>
              <a:rPr lang="pt-PT" sz="1200" dirty="0">
                <a:solidFill>
                  <a:schemeClr val="tx1"/>
                </a:solidFill>
              </a:rPr>
              <a:t> </a:t>
            </a:r>
            <a:r>
              <a:rPr lang="pt-PT" sz="1200" dirty="0" err="1">
                <a:solidFill>
                  <a:schemeClr val="tx1"/>
                </a:solidFill>
              </a:rPr>
              <a:t>Barlow-Stewart</a:t>
            </a:r>
            <a:r>
              <a:rPr lang="pt-PT" sz="1200" i="1" dirty="0" smtClean="0">
                <a:solidFill>
                  <a:schemeClr val="tx1"/>
                </a:solidFill>
              </a:rPr>
              <a:t> </a:t>
            </a:r>
            <a:endParaRPr lang="pt-PT" sz="1200" i="1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5292080" y="1988839"/>
            <a:ext cx="3312368" cy="2520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lvl="0" indent="0">
              <a:buNone/>
            </a:pPr>
            <a:r>
              <a:rPr lang="pt-PT" dirty="0">
                <a:latin typeface="+mj-lt"/>
              </a:rPr>
              <a:t>Perda total de um dos cromossomas X </a:t>
            </a:r>
          </a:p>
          <a:p>
            <a:pPr marL="68580" indent="0">
              <a:buNone/>
            </a:pPr>
            <a:endParaRPr lang="pt-PT" sz="2600" b="1" dirty="0" smtClean="0">
              <a:latin typeface="+mj-lt"/>
            </a:endParaRPr>
          </a:p>
          <a:p>
            <a:pPr marL="68580" indent="0">
              <a:buNone/>
            </a:pPr>
            <a:r>
              <a:rPr lang="pt-PT" sz="2600" dirty="0" smtClean="0">
                <a:latin typeface="+mj-lt"/>
              </a:rPr>
              <a:t>50% dos indivíduos portadores de ST</a:t>
            </a:r>
          </a:p>
          <a:p>
            <a:endParaRPr lang="pt-P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</p:spPr>
        <p:txBody>
          <a:bodyPr/>
          <a:lstStyle/>
          <a:p>
            <a:r>
              <a:rPr lang="pt-PT" dirty="0" smtClean="0"/>
              <a:t>Outros Genótipos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2060848"/>
            <a:ext cx="6777317" cy="3508977"/>
          </a:xfrm>
        </p:spPr>
        <p:txBody>
          <a:bodyPr/>
          <a:lstStyle/>
          <a:p>
            <a:r>
              <a:rPr lang="pt-PT" dirty="0" smtClean="0"/>
              <a:t>Resultado de anomalias estruturais no cromossoma X. </a:t>
            </a:r>
          </a:p>
          <a:p>
            <a:pPr lvl="2"/>
            <a:r>
              <a:rPr lang="pt-PT" dirty="0" err="1" smtClean="0"/>
              <a:t>Isocromossoma</a:t>
            </a:r>
            <a:r>
              <a:rPr lang="pt-PT" dirty="0" smtClean="0"/>
              <a:t> (</a:t>
            </a:r>
            <a:r>
              <a:rPr lang="pt-PT" b="1" dirty="0" err="1" smtClean="0"/>
              <a:t>isoXq</a:t>
            </a:r>
            <a:r>
              <a:rPr lang="pt-PT" dirty="0" smtClean="0"/>
              <a:t>)</a:t>
            </a:r>
          </a:p>
          <a:p>
            <a:pPr marL="685800" lvl="2" indent="0">
              <a:buNone/>
            </a:pPr>
            <a:endParaRPr lang="pt-PT" dirty="0" smtClean="0"/>
          </a:p>
          <a:p>
            <a:pPr lvl="2"/>
            <a:r>
              <a:rPr lang="pt-PT" dirty="0" smtClean="0"/>
              <a:t>Formação de anel (</a:t>
            </a:r>
            <a:r>
              <a:rPr lang="pt-PT" b="1" dirty="0" err="1" smtClean="0"/>
              <a:t>rX</a:t>
            </a:r>
            <a:r>
              <a:rPr lang="pt-PT" dirty="0" smtClean="0"/>
              <a:t>)</a:t>
            </a:r>
          </a:p>
          <a:p>
            <a:pPr marL="685800" lvl="2" indent="0">
              <a:buNone/>
            </a:pPr>
            <a:endParaRPr lang="pt-PT" dirty="0" smtClean="0"/>
          </a:p>
          <a:p>
            <a:pPr lvl="2"/>
            <a:r>
              <a:rPr lang="pt-PT" dirty="0" err="1" smtClean="0"/>
              <a:t>Delecção</a:t>
            </a:r>
            <a:r>
              <a:rPr lang="pt-PT" dirty="0" smtClean="0"/>
              <a:t> num dos braços (</a:t>
            </a:r>
            <a:r>
              <a:rPr lang="pt-PT" b="1" dirty="0" err="1" smtClean="0"/>
              <a:t>Xp</a:t>
            </a:r>
            <a:r>
              <a:rPr lang="pt-PT" b="1" dirty="0" smtClean="0"/>
              <a:t>- ou </a:t>
            </a:r>
            <a:r>
              <a:rPr lang="pt-PT" b="1" dirty="0" err="1" smtClean="0"/>
              <a:t>Xq</a:t>
            </a:r>
            <a:r>
              <a:rPr lang="pt-PT" b="1" dirty="0" smtClean="0"/>
              <a:t>-</a:t>
            </a:r>
            <a:r>
              <a:rPr lang="pt-PT" dirty="0" smtClean="0"/>
              <a:t>)</a:t>
            </a:r>
          </a:p>
          <a:p>
            <a:endParaRPr lang="pt-PT" dirty="0" smtClean="0"/>
          </a:p>
          <a:p>
            <a:pPr marL="68580" indent="0">
              <a:buNone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xmlns="" val="20764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827584" y="2276872"/>
            <a:ext cx="3419856" cy="3493008"/>
          </a:xfrm>
        </p:spPr>
        <p:txBody>
          <a:bodyPr/>
          <a:lstStyle/>
          <a:p>
            <a:r>
              <a:rPr lang="pt-PT" b="1" dirty="0" err="1" smtClean="0"/>
              <a:t>Cariotipagem</a:t>
            </a:r>
            <a:r>
              <a:rPr lang="pt-PT" b="1" dirty="0" smtClean="0"/>
              <a:t> “g-</a:t>
            </a:r>
            <a:r>
              <a:rPr lang="pt-PT" b="1" dirty="0" err="1" smtClean="0"/>
              <a:t>banded</a:t>
            </a:r>
            <a:r>
              <a:rPr lang="pt-PT" b="1" dirty="0" smtClean="0"/>
              <a:t>”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14"/>
          </p:nvPr>
        </p:nvSpPr>
        <p:spPr>
          <a:xfrm>
            <a:off x="4644008" y="2276872"/>
            <a:ext cx="3419856" cy="3493008"/>
          </a:xfrm>
        </p:spPr>
        <p:txBody>
          <a:bodyPr/>
          <a:lstStyle/>
          <a:p>
            <a:pPr algn="r"/>
            <a:r>
              <a:rPr lang="pt-PT" b="1" dirty="0" smtClean="0"/>
              <a:t>Hibridização fluorescente in </a:t>
            </a:r>
            <a:r>
              <a:rPr lang="pt-PT" b="1" dirty="0" err="1" smtClean="0"/>
              <a:t>situ</a:t>
            </a:r>
            <a:endParaRPr lang="pt-PT" b="1" dirty="0" smtClean="0"/>
          </a:p>
          <a:p>
            <a:pPr algn="r"/>
            <a:endParaRPr lang="pt-PT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t-PT" sz="6000" dirty="0" smtClean="0"/>
              <a:t>Aneuploidia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800" dirty="0" smtClean="0"/>
              <a:t>como pode ser detetada?</a:t>
            </a:r>
            <a:endParaRPr lang="pt-PT" dirty="0"/>
          </a:p>
        </p:txBody>
      </p:sp>
      <p:sp>
        <p:nvSpPr>
          <p:cNvPr id="6" name="Marcador de Posição de Conteúdo 3"/>
          <p:cNvSpPr txBox="1">
            <a:spLocks/>
          </p:cNvSpPr>
          <p:nvPr/>
        </p:nvSpPr>
        <p:spPr>
          <a:xfrm>
            <a:off x="2699792" y="4221088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pt-P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Microarrays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212976"/>
            <a:ext cx="2305050" cy="1981200"/>
          </a:xfrm>
          <a:prstGeom prst="rect">
            <a:avLst/>
          </a:prstGeom>
        </p:spPr>
      </p:pic>
      <p:pic>
        <p:nvPicPr>
          <p:cNvPr id="8" name="Imagem 7" descr="Multiplex_ViewRNA_FISH_Assay_in_Jurkat_and_HeLa_c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140968"/>
            <a:ext cx="3030984" cy="1515492"/>
          </a:xfrm>
          <a:prstGeom prst="rect">
            <a:avLst/>
          </a:prstGeom>
        </p:spPr>
      </p:pic>
      <p:pic>
        <p:nvPicPr>
          <p:cNvPr id="9" name="Imagem 8" descr="microarra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653136"/>
            <a:ext cx="1797050" cy="179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Características Fenotípicas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Edema no dorso das mãos e pés</a:t>
            </a:r>
          </a:p>
          <a:p>
            <a:r>
              <a:rPr lang="pt-PT" dirty="0"/>
              <a:t>Pescoço alado ou amplo (45% </a:t>
            </a:r>
            <a:r>
              <a:rPr lang="pt-PT" dirty="0" err="1"/>
              <a:t>ind</a:t>
            </a:r>
            <a:r>
              <a:rPr lang="pt-PT" dirty="0"/>
              <a:t>.)</a:t>
            </a:r>
          </a:p>
          <a:p>
            <a:r>
              <a:rPr lang="pt-PT" dirty="0"/>
              <a:t>Palato ogival - problemas </a:t>
            </a:r>
            <a:r>
              <a:rPr lang="pt-PT" dirty="0" smtClean="0"/>
              <a:t>alimentares</a:t>
            </a:r>
          </a:p>
          <a:p>
            <a:r>
              <a:rPr lang="pt-PT" dirty="0" smtClean="0"/>
              <a:t>Infertilidade</a:t>
            </a:r>
          </a:p>
          <a:p>
            <a:r>
              <a:rPr lang="pt-PT" dirty="0" smtClean="0"/>
              <a:t>Ritmo de </a:t>
            </a:r>
            <a:r>
              <a:rPr lang="pt-PT" dirty="0"/>
              <a:t>c</a:t>
            </a:r>
            <a:r>
              <a:rPr lang="pt-PT" dirty="0" smtClean="0"/>
              <a:t>rescimento alterado</a:t>
            </a:r>
          </a:p>
          <a:p>
            <a:r>
              <a:rPr lang="pt-PT" dirty="0" smtClean="0"/>
              <a:t>Alterações nos sistemas Cardiovascular e Renal</a:t>
            </a:r>
          </a:p>
          <a:p>
            <a:r>
              <a:rPr lang="pt-PT" dirty="0" smtClean="0"/>
              <a:t>Alterações no desenvolvimento psicomotor e Sistema Nervoso Central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2049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3.gstatic.com/images?q=tbn:ANd9GcQsm9mdfYwBCf6epg65cNY3WmT3UnGEEV6ehJQ_k2leh8FxwR8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3714"/>
          <a:stretch/>
        </p:blipFill>
        <p:spPr bwMode="auto">
          <a:xfrm>
            <a:off x="539872" y="497928"/>
            <a:ext cx="2880000" cy="16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7575" y="3717032"/>
            <a:ext cx="2296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Edema das mãos e pés </a:t>
            </a:r>
            <a:endParaRPr lang="pt-PT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5949280"/>
            <a:ext cx="8388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smtClean="0"/>
              <a:t>Imagens: </a:t>
            </a:r>
            <a:r>
              <a:rPr lang="pt-PT" sz="1050" dirty="0"/>
              <a:t>http://</a:t>
            </a:r>
            <a:r>
              <a:rPr lang="pt-PT" sz="1050" dirty="0" smtClean="0"/>
              <a:t>patologiaenf.blogspot.pt/2010/07/sindrome-de-turner.html</a:t>
            </a:r>
          </a:p>
          <a:p>
            <a:r>
              <a:rPr lang="pt-PT" sz="1050" dirty="0"/>
              <a:t>http://danbio.wordpress.com/2009/06/28/sindrome-de-turner/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5458" y="692696"/>
            <a:ext cx="5260998" cy="52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t3.gstatic.com/images?q=tbn:ANd9GcQsm9mdfYwBCf6epg65cNY3WmT3UnGEEV6ehJQ_k2leh8FxwR8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81" b="53714"/>
          <a:stretch/>
        </p:blipFill>
        <p:spPr bwMode="auto">
          <a:xfrm>
            <a:off x="538972" y="2098510"/>
            <a:ext cx="2880900" cy="162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2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Síndrome de Turner </a:t>
            </a:r>
            <a:br>
              <a:rPr lang="pt-PT" dirty="0" smtClean="0"/>
            </a:br>
            <a:r>
              <a:rPr lang="pt-PT" dirty="0" smtClean="0"/>
              <a:t>em mosaico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73309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363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Mosaicismo</a:t>
            </a:r>
            <a:r>
              <a:rPr lang="pt-PT" dirty="0" smtClean="0"/>
              <a:t> e o fenótipo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Fertilidade</a:t>
            </a:r>
          </a:p>
          <a:p>
            <a:r>
              <a:rPr lang="pt-PT" dirty="0" smtClean="0"/>
              <a:t>Gravidade dos sinais nas formas de mosaico é menor</a:t>
            </a:r>
          </a:p>
          <a:p>
            <a:r>
              <a:rPr lang="pt-PT" dirty="0" smtClean="0"/>
              <a:t>Atenuação das manifestações fenotípicas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0619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/>
          </a:bodyPr>
          <a:lstStyle/>
          <a:p>
            <a:pPr marL="68580" indent="0" algn="just"/>
            <a:r>
              <a:rPr lang="pt-PT" dirty="0" smtClean="0"/>
              <a:t>Na síndrome de Turner, a variabilidade fenotípica está relacionada com os diferentes graus e padrões tecidulares na forma em mosaico.</a:t>
            </a:r>
          </a:p>
          <a:p>
            <a:pPr marL="68580" indent="0" algn="just">
              <a:buNone/>
            </a:pPr>
            <a:endParaRPr lang="pt-PT" dirty="0" smtClean="0"/>
          </a:p>
          <a:p>
            <a:pPr marL="68580" indent="0" algn="just"/>
            <a:r>
              <a:rPr lang="pt-PT" dirty="0" smtClean="0"/>
              <a:t>A gravidade dos sintomas depende do número e distribuição das células aneuplóides no organismo.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3259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Como um princípio geral, um indivíduo com uma linha aneuploide em apenas alguns tecidos terá um fenótipo menos severo.</a:t>
            </a:r>
          </a:p>
          <a:p>
            <a:endParaRPr lang="pt-PT" dirty="0" smtClean="0"/>
          </a:p>
          <a:p>
            <a:r>
              <a:rPr lang="pt-PT" dirty="0" smtClean="0"/>
              <a:t>O diagnostico precoce depende da variabilidade fenotípica que está relacionada com o padrão de </a:t>
            </a:r>
            <a:r>
              <a:rPr lang="pt-PT" dirty="0" err="1" smtClean="0"/>
              <a:t>mosaicismo</a:t>
            </a:r>
            <a:r>
              <a:rPr lang="pt-PT" dirty="0" smtClean="0"/>
              <a:t> presente em cada </a:t>
            </a:r>
            <a:r>
              <a:rPr lang="pt-PT" dirty="0" err="1" smtClean="0"/>
              <a:t>sindrome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pt-PT" dirty="0" smtClean="0"/>
              <a:t>Bibliografia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608" y="1844825"/>
            <a:ext cx="7056900" cy="3456384"/>
          </a:xfrm>
        </p:spPr>
        <p:txBody>
          <a:bodyPr>
            <a:normAutofit fontScale="25000" lnSpcReduction="20000"/>
          </a:bodyPr>
          <a:lstStyle/>
          <a:p>
            <a:endParaRPr lang="pt-PT" sz="4800" dirty="0" smtClean="0"/>
          </a:p>
          <a:p>
            <a:r>
              <a:rPr lang="en-US" sz="4800" dirty="0" smtClean="0"/>
              <a:t>Louise </a:t>
            </a:r>
            <a:r>
              <a:rPr lang="en-US" sz="4800" dirty="0" err="1" smtClean="0"/>
              <a:t>Telvi</a:t>
            </a:r>
            <a:r>
              <a:rPr lang="en-US" sz="4800" dirty="0" smtClean="0"/>
              <a:t> ea. 45,X/46,XY </a:t>
            </a:r>
            <a:r>
              <a:rPr lang="en-US" sz="4800" dirty="0" err="1" smtClean="0"/>
              <a:t>Mosaicismo</a:t>
            </a:r>
            <a:r>
              <a:rPr lang="en-US" sz="4800" dirty="0" smtClean="0"/>
              <a:t>: Report of 27 Cases. </a:t>
            </a:r>
            <a:r>
              <a:rPr lang="pt-PT" sz="4800" dirty="0" smtClean="0"/>
              <a:t>EXPERIENCE AND REASON. 1998;: p. 304-308.</a:t>
            </a:r>
          </a:p>
          <a:p>
            <a:endParaRPr lang="en-US" sz="4800" dirty="0" smtClean="0"/>
          </a:p>
          <a:p>
            <a:r>
              <a:rPr lang="en-US" sz="4800" dirty="0" err="1" smtClean="0"/>
              <a:t>Vulliemoz</a:t>
            </a:r>
            <a:r>
              <a:rPr lang="en-US" sz="4800" dirty="0" smtClean="0"/>
              <a:t> </a:t>
            </a:r>
            <a:r>
              <a:rPr lang="en-US" sz="4800" dirty="0" smtClean="0"/>
              <a:t>S, </a:t>
            </a:r>
            <a:r>
              <a:rPr lang="en-US" sz="4800" dirty="0" err="1" smtClean="0"/>
              <a:t>Dahoun</a:t>
            </a:r>
            <a:r>
              <a:rPr lang="en-US" sz="4800" dirty="0" smtClean="0"/>
              <a:t> S, </a:t>
            </a:r>
            <a:r>
              <a:rPr lang="en-US" sz="4800" dirty="0" err="1" smtClean="0"/>
              <a:t>Seeck</a:t>
            </a:r>
            <a:r>
              <a:rPr lang="en-US" sz="4800" dirty="0" smtClean="0"/>
              <a:t>. Bilateral temporal lobe epilepsy in a patient with Turner syndrome </a:t>
            </a:r>
            <a:r>
              <a:rPr lang="en-US" sz="4800" dirty="0" err="1" smtClean="0"/>
              <a:t>mosaicism</a:t>
            </a:r>
            <a:r>
              <a:rPr lang="en-US" sz="4800" dirty="0" smtClean="0"/>
              <a:t>. </a:t>
            </a:r>
            <a:r>
              <a:rPr lang="pt-PT" sz="4800" dirty="0" err="1" smtClean="0"/>
              <a:t>Seizure</a:t>
            </a:r>
            <a:r>
              <a:rPr lang="pt-PT" sz="4800" dirty="0" smtClean="0"/>
              <a:t>. 2007; 16: p. 261-265.</a:t>
            </a:r>
          </a:p>
          <a:p>
            <a:endParaRPr lang="en-US" sz="4800" dirty="0" smtClean="0"/>
          </a:p>
          <a:p>
            <a:r>
              <a:rPr lang="en-US" sz="4800" dirty="0" smtClean="0"/>
              <a:t>Barlow-Stewart </a:t>
            </a:r>
            <a:r>
              <a:rPr lang="en-US" sz="4800" dirty="0" smtClean="0"/>
              <a:t>K. Turner Syndrome - X0 Syndrome. The Australasian Genetics Resource Book. 2007 </a:t>
            </a:r>
            <a:r>
              <a:rPr lang="en-US" sz="4800" dirty="0" err="1" smtClean="0"/>
              <a:t>Junho</a:t>
            </a:r>
            <a:r>
              <a:rPr lang="en-US" sz="4800" dirty="0" smtClean="0"/>
              <a:t>.</a:t>
            </a:r>
            <a:endParaRPr lang="pt-PT" sz="4800" dirty="0" smtClean="0"/>
          </a:p>
          <a:p>
            <a:endParaRPr lang="en-US" sz="4800" dirty="0" smtClean="0"/>
          </a:p>
          <a:p>
            <a:r>
              <a:rPr lang="en-US" sz="4800" dirty="0" err="1" smtClean="0"/>
              <a:t>Skuse</a:t>
            </a:r>
            <a:r>
              <a:rPr lang="en-US" sz="4800" dirty="0" smtClean="0"/>
              <a:t> </a:t>
            </a:r>
            <a:r>
              <a:rPr lang="en-US" sz="4800" dirty="0" smtClean="0"/>
              <a:t>D, Jacobs P. </a:t>
            </a:r>
            <a:r>
              <a:rPr lang="en-US" sz="4800" dirty="0" err="1" smtClean="0"/>
              <a:t>Mosaicism</a:t>
            </a:r>
            <a:r>
              <a:rPr lang="en-US" sz="4800" dirty="0" smtClean="0"/>
              <a:t> in Turner's syndrome. </a:t>
            </a:r>
            <a:r>
              <a:rPr lang="pt-PT" sz="4800" dirty="0" err="1" smtClean="0"/>
              <a:t>Nature</a:t>
            </a:r>
            <a:r>
              <a:rPr lang="pt-PT" sz="4800" dirty="0" smtClean="0"/>
              <a:t>. 1997 Dezembro; 390.</a:t>
            </a:r>
          </a:p>
          <a:p>
            <a:endParaRPr lang="en-US" sz="4800" dirty="0" smtClean="0"/>
          </a:p>
          <a:p>
            <a:r>
              <a:rPr lang="en-US" sz="4800" dirty="0" err="1" smtClean="0"/>
              <a:t>Bruns</a:t>
            </a:r>
            <a:r>
              <a:rPr lang="en-US" sz="4800" dirty="0" smtClean="0"/>
              <a:t> </a:t>
            </a:r>
            <a:r>
              <a:rPr lang="en-US" sz="4800" dirty="0" smtClean="0"/>
              <a:t>D. Birth History, Physical Characteristics, and Medical Conditions in Long-Term Survivors With Full </a:t>
            </a:r>
            <a:r>
              <a:rPr lang="en-US" sz="4800" dirty="0" err="1" smtClean="0"/>
              <a:t>Trisomy</a:t>
            </a:r>
            <a:r>
              <a:rPr lang="en-US" sz="4800" dirty="0" smtClean="0"/>
              <a:t> 13. </a:t>
            </a:r>
            <a:r>
              <a:rPr lang="pt-PT" sz="4800" dirty="0" err="1" smtClean="0"/>
              <a:t>American</a:t>
            </a:r>
            <a:r>
              <a:rPr lang="pt-PT" sz="4800" dirty="0" smtClean="0"/>
              <a:t> </a:t>
            </a:r>
            <a:r>
              <a:rPr lang="pt-PT" sz="4800" dirty="0" err="1" smtClean="0"/>
              <a:t>Journal</a:t>
            </a:r>
            <a:r>
              <a:rPr lang="pt-PT" sz="4800" dirty="0" smtClean="0"/>
              <a:t> </a:t>
            </a:r>
            <a:r>
              <a:rPr lang="pt-PT" sz="4800" dirty="0" err="1" smtClean="0"/>
              <a:t>of</a:t>
            </a:r>
            <a:r>
              <a:rPr lang="pt-PT" sz="4800" dirty="0" smtClean="0"/>
              <a:t> Medical </a:t>
            </a:r>
            <a:r>
              <a:rPr lang="pt-PT" sz="4800" dirty="0" err="1" smtClean="0"/>
              <a:t>Genetics</a:t>
            </a:r>
            <a:r>
              <a:rPr lang="pt-PT" sz="4800" dirty="0" smtClean="0"/>
              <a:t> </a:t>
            </a:r>
            <a:r>
              <a:rPr lang="pt-PT" sz="4800" dirty="0" err="1" smtClean="0"/>
              <a:t>Part</a:t>
            </a:r>
            <a:r>
              <a:rPr lang="pt-PT" sz="4800" dirty="0" smtClean="0"/>
              <a:t> A. 2011; 155: p. 2634-23640.</a:t>
            </a:r>
          </a:p>
          <a:p>
            <a:endParaRPr lang="en-US" sz="4800" dirty="0" smtClean="0"/>
          </a:p>
          <a:p>
            <a:r>
              <a:rPr lang="en-US" sz="4800" dirty="0" smtClean="0"/>
              <a:t>Ramsey </a:t>
            </a:r>
            <a:r>
              <a:rPr lang="en-US" sz="4800" dirty="0" smtClean="0"/>
              <a:t>KW, </a:t>
            </a:r>
            <a:r>
              <a:rPr lang="en-US" sz="4800" dirty="0" err="1" smtClean="0"/>
              <a:t>Slavin</a:t>
            </a:r>
            <a:r>
              <a:rPr lang="en-US" sz="4800" dirty="0" smtClean="0"/>
              <a:t> , Graham G, Hirata G, </a:t>
            </a:r>
            <a:r>
              <a:rPr lang="en-US" sz="4800" dirty="0" err="1" smtClean="0"/>
              <a:t>Balaraman</a:t>
            </a:r>
            <a:r>
              <a:rPr lang="en-US" sz="4800" dirty="0" smtClean="0"/>
              <a:t> V, </a:t>
            </a:r>
            <a:r>
              <a:rPr lang="en-US" sz="4800" dirty="0" err="1" smtClean="0"/>
              <a:t>Seaver</a:t>
            </a:r>
            <a:r>
              <a:rPr lang="en-US" sz="4800" dirty="0" smtClean="0"/>
              <a:t> L. Monozygotic twins discordant for </a:t>
            </a:r>
            <a:r>
              <a:rPr lang="en-US" sz="4800" dirty="0" err="1" smtClean="0"/>
              <a:t>trisomy</a:t>
            </a:r>
            <a:r>
              <a:rPr lang="en-US" sz="4800" dirty="0" smtClean="0"/>
              <a:t> 13. </a:t>
            </a:r>
            <a:r>
              <a:rPr lang="pt-PT" sz="4800" dirty="0" err="1" smtClean="0"/>
              <a:t>Journal</a:t>
            </a:r>
            <a:r>
              <a:rPr lang="pt-PT" sz="4800" dirty="0" smtClean="0"/>
              <a:t> </a:t>
            </a:r>
            <a:r>
              <a:rPr lang="pt-PT" sz="4800" dirty="0" err="1" smtClean="0"/>
              <a:t>of</a:t>
            </a:r>
            <a:r>
              <a:rPr lang="pt-PT" sz="4800" dirty="0" smtClean="0"/>
              <a:t> </a:t>
            </a:r>
            <a:r>
              <a:rPr lang="pt-PT" sz="4800" dirty="0" err="1" smtClean="0"/>
              <a:t>Perinatology</a:t>
            </a:r>
            <a:r>
              <a:rPr lang="pt-PT" sz="4800" dirty="0" smtClean="0"/>
              <a:t>. 2012; 32: p. 306-308.</a:t>
            </a:r>
          </a:p>
          <a:p>
            <a:endParaRPr lang="en-US" sz="4800" dirty="0" smtClean="0"/>
          </a:p>
          <a:p>
            <a:r>
              <a:rPr lang="en-US" sz="4800" dirty="0" err="1" smtClean="0"/>
              <a:t>Delatycki</a:t>
            </a:r>
            <a:r>
              <a:rPr lang="en-US" sz="4800" dirty="0" smtClean="0"/>
              <a:t> </a:t>
            </a:r>
            <a:r>
              <a:rPr lang="en-US" sz="4800" dirty="0" smtClean="0"/>
              <a:t>M GR. Three cases of </a:t>
            </a:r>
            <a:r>
              <a:rPr lang="en-US" sz="4800" dirty="0" err="1" smtClean="0"/>
              <a:t>trisomy</a:t>
            </a:r>
            <a:r>
              <a:rPr lang="en-US" sz="4800" dirty="0" smtClean="0"/>
              <a:t> 13 </a:t>
            </a:r>
            <a:r>
              <a:rPr lang="en-US" sz="4800" dirty="0" err="1" smtClean="0"/>
              <a:t>mosaicism</a:t>
            </a:r>
            <a:r>
              <a:rPr lang="en-US" sz="4800" dirty="0" smtClean="0"/>
              <a:t> and a review of the literature. </a:t>
            </a:r>
            <a:r>
              <a:rPr lang="pt-PT" sz="4800" dirty="0" err="1" smtClean="0"/>
              <a:t>Clin</a:t>
            </a:r>
            <a:r>
              <a:rPr lang="pt-PT" sz="4800" dirty="0" smtClean="0"/>
              <a:t> </a:t>
            </a:r>
            <a:r>
              <a:rPr lang="pt-PT" sz="4800" dirty="0" err="1" smtClean="0"/>
              <a:t>Genet</a:t>
            </a:r>
            <a:r>
              <a:rPr lang="pt-PT" sz="4800" dirty="0" smtClean="0"/>
              <a:t>. 1997; 51: p. 403-407.</a:t>
            </a:r>
          </a:p>
          <a:p>
            <a:endParaRPr lang="en-US" sz="4800" dirty="0" smtClean="0"/>
          </a:p>
          <a:p>
            <a:r>
              <a:rPr lang="en-US" sz="4800" dirty="0" smtClean="0"/>
              <a:t>Hsu </a:t>
            </a:r>
            <a:r>
              <a:rPr lang="en-US" sz="4800" dirty="0" smtClean="0"/>
              <a:t>HF, </a:t>
            </a:r>
            <a:r>
              <a:rPr lang="en-US" sz="4800" dirty="0" err="1" smtClean="0"/>
              <a:t>Hou</a:t>
            </a:r>
            <a:r>
              <a:rPr lang="en-US" sz="4800" dirty="0" smtClean="0"/>
              <a:t> JW. Variable expressivity in </a:t>
            </a:r>
            <a:r>
              <a:rPr lang="en-US" sz="4800" dirty="0" err="1" smtClean="0"/>
              <a:t>Patau</a:t>
            </a:r>
            <a:r>
              <a:rPr lang="en-US" sz="4800" dirty="0" smtClean="0"/>
              <a:t> syndrome is not all </a:t>
            </a:r>
            <a:r>
              <a:rPr lang="en-US" sz="4800" dirty="0" err="1" smtClean="0"/>
              <a:t>telated</a:t>
            </a:r>
            <a:r>
              <a:rPr lang="en-US" sz="4800" dirty="0" smtClean="0"/>
              <a:t> to </a:t>
            </a:r>
            <a:r>
              <a:rPr lang="en-US" sz="4800" dirty="0" err="1" smtClean="0"/>
              <a:t>trisomy</a:t>
            </a:r>
            <a:r>
              <a:rPr lang="en-US" sz="4800" dirty="0" smtClean="0"/>
              <a:t> 13 </a:t>
            </a:r>
            <a:r>
              <a:rPr lang="en-US" sz="4800" dirty="0" err="1" smtClean="0"/>
              <a:t>mosaicism</a:t>
            </a:r>
            <a:r>
              <a:rPr lang="en-US" sz="4800" dirty="0" smtClean="0"/>
              <a:t>. </a:t>
            </a:r>
            <a:r>
              <a:rPr lang="pt-PT" sz="4800" dirty="0" err="1" smtClean="0"/>
              <a:t>American</a:t>
            </a:r>
            <a:r>
              <a:rPr lang="pt-PT" sz="4800" dirty="0" smtClean="0"/>
              <a:t> </a:t>
            </a:r>
            <a:r>
              <a:rPr lang="pt-PT" sz="4800" dirty="0" err="1" smtClean="0"/>
              <a:t>Journal</a:t>
            </a:r>
            <a:r>
              <a:rPr lang="pt-PT" sz="4800" dirty="0" smtClean="0"/>
              <a:t> </a:t>
            </a:r>
            <a:r>
              <a:rPr lang="pt-PT" sz="4800" dirty="0" err="1" smtClean="0"/>
              <a:t>of</a:t>
            </a:r>
            <a:r>
              <a:rPr lang="pt-PT" sz="4800" dirty="0" smtClean="0"/>
              <a:t> Medical </a:t>
            </a:r>
            <a:r>
              <a:rPr lang="pt-PT" sz="4800" dirty="0" err="1" smtClean="0"/>
              <a:t>Genetics</a:t>
            </a:r>
            <a:r>
              <a:rPr lang="pt-PT" sz="4800" dirty="0" smtClean="0"/>
              <a:t> </a:t>
            </a:r>
            <a:r>
              <a:rPr lang="pt-PT" sz="4800" dirty="0" err="1" smtClean="0"/>
              <a:t>Part</a:t>
            </a:r>
            <a:r>
              <a:rPr lang="pt-PT" sz="4800" dirty="0" smtClean="0"/>
              <a:t> A. 2007; 143A: p. 1739-1748.</a:t>
            </a:r>
          </a:p>
          <a:p>
            <a:endParaRPr lang="pt-PT" dirty="0" smtClean="0"/>
          </a:p>
          <a:p>
            <a:endParaRPr lang="pt-P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 fontScale="25000" lnSpcReduction="20000"/>
          </a:bodyPr>
          <a:lstStyle/>
          <a:p>
            <a:r>
              <a:rPr lang="pt-PT" sz="4800" dirty="0" err="1" smtClean="0"/>
              <a:t>Gardner</a:t>
            </a:r>
            <a:r>
              <a:rPr lang="pt-PT" sz="4800" dirty="0" smtClean="0"/>
              <a:t>, R. M., </a:t>
            </a:r>
            <a:r>
              <a:rPr lang="pt-PT" sz="4800" dirty="0" err="1" smtClean="0"/>
              <a:t>Sutherland</a:t>
            </a:r>
            <a:r>
              <a:rPr lang="pt-PT" sz="4800" dirty="0" smtClean="0"/>
              <a:t>, G., &amp; </a:t>
            </a:r>
            <a:r>
              <a:rPr lang="pt-PT" sz="4800" dirty="0" err="1" smtClean="0"/>
              <a:t>Shaffer</a:t>
            </a:r>
            <a:r>
              <a:rPr lang="pt-PT" sz="4800" dirty="0" smtClean="0"/>
              <a:t>, L. (2012). </a:t>
            </a:r>
            <a:r>
              <a:rPr lang="pt-PT" sz="4800" i="1" dirty="0" err="1" smtClean="0"/>
              <a:t>Chromosome</a:t>
            </a:r>
            <a:r>
              <a:rPr lang="pt-PT" sz="4800" i="1" dirty="0" smtClean="0"/>
              <a:t> </a:t>
            </a:r>
            <a:r>
              <a:rPr lang="pt-PT" sz="4800" i="1" dirty="0" err="1" smtClean="0"/>
              <a:t>abnormalities</a:t>
            </a:r>
            <a:r>
              <a:rPr lang="pt-PT" sz="4800" i="1" dirty="0" smtClean="0"/>
              <a:t> </a:t>
            </a:r>
            <a:r>
              <a:rPr lang="pt-PT" sz="4800" i="1" dirty="0" err="1" smtClean="0"/>
              <a:t>and</a:t>
            </a:r>
            <a:r>
              <a:rPr lang="pt-PT" sz="4800" i="1" dirty="0" smtClean="0"/>
              <a:t> </a:t>
            </a:r>
            <a:r>
              <a:rPr lang="pt-PT" sz="4800" i="1" dirty="0" err="1" smtClean="0"/>
              <a:t>genetic</a:t>
            </a:r>
            <a:r>
              <a:rPr lang="pt-PT" sz="4800" i="1" dirty="0" smtClean="0"/>
              <a:t> </a:t>
            </a:r>
            <a:r>
              <a:rPr lang="pt-PT" sz="4800" i="1" dirty="0" err="1" smtClean="0"/>
              <a:t>counseling</a:t>
            </a:r>
            <a:r>
              <a:rPr lang="pt-PT" sz="4800" dirty="0" smtClean="0"/>
              <a:t> (4ª ed.). Oxford </a:t>
            </a:r>
            <a:r>
              <a:rPr lang="pt-PT" sz="4800" dirty="0" err="1" smtClean="0"/>
              <a:t>university</a:t>
            </a:r>
            <a:r>
              <a:rPr lang="pt-PT" sz="4800" dirty="0" smtClean="0"/>
              <a:t> </a:t>
            </a:r>
            <a:r>
              <a:rPr lang="pt-PT" sz="4800" dirty="0" err="1" smtClean="0"/>
              <a:t>press</a:t>
            </a:r>
            <a:r>
              <a:rPr lang="pt-PT" sz="4800" dirty="0" smtClean="0"/>
              <a:t>.</a:t>
            </a:r>
          </a:p>
          <a:p>
            <a:endParaRPr lang="pt-PT" sz="4800" dirty="0" smtClean="0"/>
          </a:p>
          <a:p>
            <a:r>
              <a:rPr lang="pt-PT" sz="4800" dirty="0" smtClean="0"/>
              <a:t>Leon, E., </a:t>
            </a:r>
            <a:r>
              <a:rPr lang="pt-PT" sz="4800" dirty="0" err="1" smtClean="0"/>
              <a:t>Zou</a:t>
            </a:r>
            <a:r>
              <a:rPr lang="pt-PT" sz="4800" dirty="0" smtClean="0"/>
              <a:t>, Y. S., &amp; </a:t>
            </a:r>
            <a:r>
              <a:rPr lang="pt-PT" sz="4800" dirty="0" err="1" smtClean="0"/>
              <a:t>Milunsky</a:t>
            </a:r>
            <a:r>
              <a:rPr lang="pt-PT" sz="4800" dirty="0" smtClean="0"/>
              <a:t>, J. M. (2010). </a:t>
            </a:r>
            <a:r>
              <a:rPr lang="pt-PT" sz="4800" dirty="0" err="1" smtClean="0"/>
              <a:t>Mosaic</a:t>
            </a:r>
            <a:r>
              <a:rPr lang="pt-PT" sz="4800" dirty="0" smtClean="0"/>
              <a:t> </a:t>
            </a:r>
            <a:r>
              <a:rPr lang="pt-PT" sz="4800" dirty="0" err="1" smtClean="0"/>
              <a:t>Down</a:t>
            </a:r>
            <a:r>
              <a:rPr lang="pt-PT" sz="4800" dirty="0" smtClean="0"/>
              <a:t> </a:t>
            </a:r>
            <a:r>
              <a:rPr lang="pt-PT" sz="4800" dirty="0" err="1" smtClean="0"/>
              <a:t>Syndrome</a:t>
            </a:r>
            <a:r>
              <a:rPr lang="pt-PT" sz="4800" dirty="0" smtClean="0"/>
              <a:t> in a </a:t>
            </a:r>
            <a:r>
              <a:rPr lang="pt-PT" sz="4800" dirty="0" err="1" smtClean="0"/>
              <a:t>Patient</a:t>
            </a:r>
            <a:r>
              <a:rPr lang="pt-PT" sz="4800" dirty="0" smtClean="0"/>
              <a:t> </a:t>
            </a:r>
            <a:r>
              <a:rPr lang="pt-PT" sz="4800" dirty="0" err="1" smtClean="0"/>
              <a:t>With</a:t>
            </a:r>
            <a:r>
              <a:rPr lang="pt-PT" sz="4800" dirty="0" smtClean="0"/>
              <a:t> </a:t>
            </a:r>
            <a:r>
              <a:rPr lang="pt-PT" sz="4800" dirty="0" err="1" smtClean="0"/>
              <a:t>Low-Level</a:t>
            </a:r>
            <a:r>
              <a:rPr lang="pt-PT" sz="4800" dirty="0" smtClean="0"/>
              <a:t> </a:t>
            </a:r>
            <a:r>
              <a:rPr lang="pt-PT" sz="4800" dirty="0" err="1" smtClean="0"/>
              <a:t>Mosaicism</a:t>
            </a:r>
            <a:r>
              <a:rPr lang="pt-PT" sz="4800" dirty="0" smtClean="0"/>
              <a:t> </a:t>
            </a:r>
            <a:r>
              <a:rPr lang="pt-PT" sz="4800" dirty="0" err="1" smtClean="0"/>
              <a:t>Detected</a:t>
            </a:r>
            <a:r>
              <a:rPr lang="pt-PT" sz="4800" dirty="0" smtClean="0"/>
              <a:t> </a:t>
            </a:r>
            <a:r>
              <a:rPr lang="pt-PT" sz="4800" dirty="0" err="1" smtClean="0"/>
              <a:t>by</a:t>
            </a:r>
            <a:r>
              <a:rPr lang="pt-PT" sz="4800" dirty="0" smtClean="0"/>
              <a:t> </a:t>
            </a:r>
            <a:r>
              <a:rPr lang="pt-PT" sz="4800" dirty="0" err="1" smtClean="0"/>
              <a:t>Microarrays</a:t>
            </a:r>
            <a:r>
              <a:rPr lang="pt-PT" sz="4800" dirty="0" smtClean="0"/>
              <a:t>. </a:t>
            </a:r>
            <a:r>
              <a:rPr lang="pt-PT" sz="4800" i="1" dirty="0" err="1" smtClean="0"/>
              <a:t>American</a:t>
            </a:r>
            <a:r>
              <a:rPr lang="pt-PT" sz="4800" i="1" dirty="0" smtClean="0"/>
              <a:t> </a:t>
            </a:r>
            <a:r>
              <a:rPr lang="pt-PT" sz="4800" i="1" dirty="0" err="1" smtClean="0"/>
              <a:t>Journal</a:t>
            </a:r>
            <a:r>
              <a:rPr lang="pt-PT" sz="4800" i="1" dirty="0" smtClean="0"/>
              <a:t> </a:t>
            </a:r>
            <a:r>
              <a:rPr lang="pt-PT" sz="4800" i="1" dirty="0" err="1" smtClean="0"/>
              <a:t>of</a:t>
            </a:r>
            <a:r>
              <a:rPr lang="pt-PT" sz="4800" i="1" dirty="0" smtClean="0"/>
              <a:t> medical </a:t>
            </a:r>
            <a:r>
              <a:rPr lang="pt-PT" sz="4800" i="1" dirty="0" err="1" smtClean="0"/>
              <a:t>genetics</a:t>
            </a:r>
            <a:r>
              <a:rPr lang="pt-PT" sz="4800" dirty="0" smtClean="0"/>
              <a:t> , 3154-3156.</a:t>
            </a:r>
          </a:p>
          <a:p>
            <a:endParaRPr lang="pt-PT" sz="4800" dirty="0" smtClean="0"/>
          </a:p>
          <a:p>
            <a:r>
              <a:rPr lang="pt-PT" sz="4800" dirty="0" err="1" smtClean="0"/>
              <a:t>Papavassiliou</a:t>
            </a:r>
            <a:r>
              <a:rPr lang="pt-PT" sz="4800" dirty="0" smtClean="0"/>
              <a:t>, P., York, T. P., </a:t>
            </a:r>
            <a:r>
              <a:rPr lang="pt-PT" sz="4800" dirty="0" err="1" smtClean="0"/>
              <a:t>Gursoy</a:t>
            </a:r>
            <a:r>
              <a:rPr lang="pt-PT" sz="4800" dirty="0" smtClean="0"/>
              <a:t>, N., Hill, G., </a:t>
            </a:r>
            <a:r>
              <a:rPr lang="pt-PT" sz="4800" dirty="0" err="1" smtClean="0"/>
              <a:t>Nicely</a:t>
            </a:r>
            <a:r>
              <a:rPr lang="pt-PT" sz="4800" dirty="0" smtClean="0"/>
              <a:t>, L., </a:t>
            </a:r>
            <a:r>
              <a:rPr lang="pt-PT" sz="4800" dirty="0" err="1" smtClean="0"/>
              <a:t>Sundaram</a:t>
            </a:r>
            <a:r>
              <a:rPr lang="pt-PT" sz="4800" dirty="0" smtClean="0"/>
              <a:t>, U., </a:t>
            </a:r>
            <a:r>
              <a:rPr lang="pt-PT" sz="4800" dirty="0" err="1" smtClean="0"/>
              <a:t>et</a:t>
            </a:r>
            <a:r>
              <a:rPr lang="pt-PT" sz="4800" dirty="0" smtClean="0"/>
              <a:t> al. (2009). </a:t>
            </a:r>
            <a:r>
              <a:rPr lang="pt-PT" sz="4800" dirty="0" err="1" smtClean="0"/>
              <a:t>The</a:t>
            </a:r>
            <a:r>
              <a:rPr lang="pt-PT" sz="4800" dirty="0" smtClean="0"/>
              <a:t> </a:t>
            </a:r>
            <a:r>
              <a:rPr lang="pt-PT" sz="4800" dirty="0" err="1" smtClean="0"/>
              <a:t>Phenotype</a:t>
            </a:r>
            <a:r>
              <a:rPr lang="pt-PT" sz="4800" dirty="0" smtClean="0"/>
              <a:t> </a:t>
            </a:r>
            <a:r>
              <a:rPr lang="pt-PT" sz="4800" dirty="0" err="1" smtClean="0"/>
              <a:t>of</a:t>
            </a:r>
            <a:r>
              <a:rPr lang="pt-PT" sz="4800" dirty="0" smtClean="0"/>
              <a:t> </a:t>
            </a:r>
            <a:r>
              <a:rPr lang="pt-PT" sz="4800" dirty="0" err="1" smtClean="0"/>
              <a:t>Persons</a:t>
            </a:r>
            <a:r>
              <a:rPr lang="pt-PT" sz="4800" dirty="0" smtClean="0"/>
              <a:t> </a:t>
            </a:r>
            <a:r>
              <a:rPr lang="pt-PT" sz="4800" dirty="0" err="1" smtClean="0"/>
              <a:t>Having</a:t>
            </a:r>
            <a:r>
              <a:rPr lang="pt-PT" sz="4800" dirty="0" smtClean="0"/>
              <a:t> </a:t>
            </a:r>
            <a:r>
              <a:rPr lang="pt-PT" sz="4800" dirty="0" err="1" smtClean="0"/>
              <a:t>Mosaicism</a:t>
            </a:r>
            <a:r>
              <a:rPr lang="pt-PT" sz="4800" dirty="0" smtClean="0"/>
              <a:t> for </a:t>
            </a:r>
            <a:r>
              <a:rPr lang="pt-PT" sz="4800" dirty="0" err="1" smtClean="0"/>
              <a:t>Trisomy</a:t>
            </a:r>
            <a:r>
              <a:rPr lang="pt-PT" sz="4800" dirty="0" smtClean="0"/>
              <a:t> 21/</a:t>
            </a:r>
            <a:r>
              <a:rPr lang="pt-PT" sz="4800" dirty="0" err="1" smtClean="0"/>
              <a:t>Down</a:t>
            </a:r>
            <a:r>
              <a:rPr lang="pt-PT" sz="4800" dirty="0" smtClean="0"/>
              <a:t> </a:t>
            </a:r>
            <a:r>
              <a:rPr lang="pt-PT" sz="4800" dirty="0" err="1" smtClean="0"/>
              <a:t>Syndrome</a:t>
            </a:r>
            <a:r>
              <a:rPr lang="pt-PT" sz="4800" dirty="0" smtClean="0"/>
              <a:t> </a:t>
            </a:r>
            <a:r>
              <a:rPr lang="pt-PT" sz="4800" dirty="0" err="1" smtClean="0"/>
              <a:t>Reflects</a:t>
            </a:r>
            <a:r>
              <a:rPr lang="pt-PT" sz="4800" dirty="0" smtClean="0"/>
              <a:t> </a:t>
            </a:r>
            <a:r>
              <a:rPr lang="pt-PT" sz="4800" dirty="0" err="1" smtClean="0"/>
              <a:t>the</a:t>
            </a:r>
            <a:r>
              <a:rPr lang="pt-PT" sz="4800" dirty="0" smtClean="0"/>
              <a:t> </a:t>
            </a:r>
            <a:r>
              <a:rPr lang="pt-PT" sz="4800" dirty="0" err="1" smtClean="0"/>
              <a:t>Percentage</a:t>
            </a:r>
            <a:r>
              <a:rPr lang="pt-PT" sz="4800" dirty="0" smtClean="0"/>
              <a:t> </a:t>
            </a:r>
            <a:r>
              <a:rPr lang="pt-PT" sz="4800" dirty="0" err="1" smtClean="0"/>
              <a:t>of</a:t>
            </a:r>
            <a:r>
              <a:rPr lang="pt-PT" sz="4800" dirty="0" smtClean="0"/>
              <a:t> </a:t>
            </a:r>
            <a:r>
              <a:rPr lang="pt-PT" sz="4800" dirty="0" err="1" smtClean="0"/>
              <a:t>Trisomic</a:t>
            </a:r>
            <a:r>
              <a:rPr lang="pt-PT" sz="4800" dirty="0" smtClean="0"/>
              <a:t> Cells </a:t>
            </a:r>
            <a:r>
              <a:rPr lang="pt-PT" sz="4800" dirty="0" err="1" smtClean="0"/>
              <a:t>Present</a:t>
            </a:r>
            <a:r>
              <a:rPr lang="pt-PT" sz="4800" dirty="0" smtClean="0"/>
              <a:t> in </a:t>
            </a:r>
            <a:r>
              <a:rPr lang="pt-PT" sz="4800" dirty="0" err="1" smtClean="0"/>
              <a:t>Different</a:t>
            </a:r>
            <a:r>
              <a:rPr lang="pt-PT" sz="4800" dirty="0" smtClean="0"/>
              <a:t> </a:t>
            </a:r>
            <a:r>
              <a:rPr lang="pt-PT" sz="4800" dirty="0" err="1" smtClean="0"/>
              <a:t>Tissues</a:t>
            </a:r>
            <a:r>
              <a:rPr lang="pt-PT" sz="4800" dirty="0" smtClean="0"/>
              <a:t>. </a:t>
            </a:r>
            <a:r>
              <a:rPr lang="pt-PT" sz="4800" i="1" dirty="0" err="1" smtClean="0"/>
              <a:t>American</a:t>
            </a:r>
            <a:r>
              <a:rPr lang="pt-PT" sz="4800" i="1" dirty="0" smtClean="0"/>
              <a:t> </a:t>
            </a:r>
            <a:r>
              <a:rPr lang="pt-PT" sz="4800" i="1" dirty="0" err="1" smtClean="0"/>
              <a:t>Journal</a:t>
            </a:r>
            <a:r>
              <a:rPr lang="pt-PT" sz="4800" i="1" dirty="0" smtClean="0"/>
              <a:t> </a:t>
            </a:r>
            <a:r>
              <a:rPr lang="pt-PT" sz="4800" i="1" dirty="0" err="1" smtClean="0"/>
              <a:t>of</a:t>
            </a:r>
            <a:r>
              <a:rPr lang="pt-PT" sz="4800" i="1" dirty="0" smtClean="0"/>
              <a:t> medical </a:t>
            </a:r>
            <a:r>
              <a:rPr lang="pt-PT" sz="4800" i="1" dirty="0" err="1" smtClean="0"/>
              <a:t>genetics</a:t>
            </a:r>
            <a:r>
              <a:rPr lang="pt-PT" sz="4800" dirty="0" smtClean="0"/>
              <a:t> , 573-583.</a:t>
            </a:r>
          </a:p>
          <a:p>
            <a:endParaRPr lang="pt-PT" sz="4800" dirty="0" smtClean="0"/>
          </a:p>
          <a:p>
            <a:r>
              <a:rPr lang="pt-PT" sz="4800" dirty="0" err="1" smtClean="0"/>
              <a:t>Shin</a:t>
            </a:r>
            <a:r>
              <a:rPr lang="pt-PT" sz="4800" dirty="0" smtClean="0"/>
              <a:t>, M., </a:t>
            </a:r>
            <a:r>
              <a:rPr lang="pt-PT" sz="4800" dirty="0" err="1" smtClean="0"/>
              <a:t>Siffel</a:t>
            </a:r>
            <a:r>
              <a:rPr lang="pt-PT" sz="4800" dirty="0" smtClean="0"/>
              <a:t>, C., &amp; Correa, A. (2009). </a:t>
            </a:r>
            <a:r>
              <a:rPr lang="pt-PT" sz="4800" dirty="0" err="1" smtClean="0"/>
              <a:t>Survival</a:t>
            </a:r>
            <a:r>
              <a:rPr lang="pt-PT" sz="4800" dirty="0" smtClean="0"/>
              <a:t> </a:t>
            </a:r>
            <a:r>
              <a:rPr lang="pt-PT" sz="4800" dirty="0" err="1" smtClean="0"/>
              <a:t>of</a:t>
            </a:r>
            <a:r>
              <a:rPr lang="pt-PT" sz="4800" dirty="0" smtClean="0"/>
              <a:t> </a:t>
            </a:r>
            <a:r>
              <a:rPr lang="pt-PT" sz="4800" dirty="0" err="1" smtClean="0"/>
              <a:t>Children</a:t>
            </a:r>
            <a:r>
              <a:rPr lang="pt-PT" sz="4800" dirty="0" smtClean="0"/>
              <a:t> </a:t>
            </a:r>
            <a:r>
              <a:rPr lang="pt-PT" sz="4800" dirty="0" err="1" smtClean="0"/>
              <a:t>With</a:t>
            </a:r>
            <a:r>
              <a:rPr lang="pt-PT" sz="4800" dirty="0" smtClean="0"/>
              <a:t> </a:t>
            </a:r>
            <a:r>
              <a:rPr lang="pt-PT" sz="4800" dirty="0" err="1" smtClean="0"/>
              <a:t>Mosaic</a:t>
            </a:r>
            <a:r>
              <a:rPr lang="pt-PT" sz="4800" dirty="0" smtClean="0"/>
              <a:t> </a:t>
            </a:r>
            <a:r>
              <a:rPr lang="pt-PT" sz="4800" dirty="0" err="1" smtClean="0"/>
              <a:t>Down</a:t>
            </a:r>
            <a:r>
              <a:rPr lang="pt-PT" sz="4800" dirty="0" smtClean="0"/>
              <a:t> </a:t>
            </a:r>
            <a:r>
              <a:rPr lang="pt-PT" sz="4800" dirty="0" err="1" smtClean="0"/>
              <a:t>Syndrome</a:t>
            </a:r>
            <a:r>
              <a:rPr lang="pt-PT" sz="4800" dirty="0" smtClean="0"/>
              <a:t>. </a:t>
            </a:r>
            <a:r>
              <a:rPr lang="pt-PT" sz="4800" i="1" dirty="0" err="1" smtClean="0"/>
              <a:t>American</a:t>
            </a:r>
            <a:r>
              <a:rPr lang="pt-PT" sz="4800" i="1" dirty="0" smtClean="0"/>
              <a:t> </a:t>
            </a:r>
            <a:r>
              <a:rPr lang="pt-PT" sz="4800" i="1" dirty="0" err="1" smtClean="0"/>
              <a:t>Journal</a:t>
            </a:r>
            <a:r>
              <a:rPr lang="pt-PT" sz="4800" i="1" dirty="0" smtClean="0"/>
              <a:t> </a:t>
            </a:r>
            <a:r>
              <a:rPr lang="pt-PT" sz="4800" i="1" dirty="0" err="1" smtClean="0"/>
              <a:t>of</a:t>
            </a:r>
            <a:r>
              <a:rPr lang="pt-PT" sz="4800" i="1" dirty="0" smtClean="0"/>
              <a:t> medical </a:t>
            </a:r>
            <a:r>
              <a:rPr lang="pt-PT" sz="4800" i="1" dirty="0" err="1" smtClean="0"/>
              <a:t>genetics</a:t>
            </a:r>
            <a:r>
              <a:rPr lang="pt-PT" sz="4800" dirty="0" smtClean="0"/>
              <a:t> , 800-801.</a:t>
            </a:r>
          </a:p>
          <a:p>
            <a:endParaRPr lang="en-US" sz="4800" dirty="0" smtClean="0"/>
          </a:p>
          <a:p>
            <a:r>
              <a:rPr lang="en-US" sz="4800" dirty="0" err="1" smtClean="0"/>
              <a:t>Cereda</a:t>
            </a:r>
            <a:r>
              <a:rPr lang="en-US" sz="4800" dirty="0" smtClean="0"/>
              <a:t> and Carey: The </a:t>
            </a:r>
            <a:r>
              <a:rPr lang="en-US" sz="4800" dirty="0" err="1" smtClean="0"/>
              <a:t>trisomy</a:t>
            </a:r>
            <a:r>
              <a:rPr lang="en-US" sz="4800" dirty="0" smtClean="0"/>
              <a:t> 18 </a:t>
            </a:r>
            <a:r>
              <a:rPr lang="en-US" sz="4800" dirty="0" err="1" smtClean="0"/>
              <a:t>syndrome.Orphanet</a:t>
            </a:r>
            <a:r>
              <a:rPr lang="en-US" sz="4800" dirty="0" smtClean="0"/>
              <a:t> Journal of Rare Diseases 2012 7:81.</a:t>
            </a:r>
            <a:endParaRPr lang="pt-PT" sz="4800" dirty="0" smtClean="0"/>
          </a:p>
          <a:p>
            <a:pPr>
              <a:buNone/>
            </a:pPr>
            <a:r>
              <a:rPr lang="en-US" sz="4800" dirty="0" smtClean="0"/>
              <a:t> </a:t>
            </a:r>
            <a:endParaRPr lang="pt-PT" sz="4800" dirty="0" smtClean="0"/>
          </a:p>
          <a:p>
            <a:r>
              <a:rPr lang="en-US" sz="4800" dirty="0" err="1" smtClean="0"/>
              <a:t>Papavassiliou</a:t>
            </a:r>
            <a:r>
              <a:rPr lang="en-US" sz="4800" dirty="0" smtClean="0"/>
              <a:t> P, York TP, </a:t>
            </a:r>
            <a:r>
              <a:rPr lang="en-US" sz="4800" dirty="0" err="1" smtClean="0"/>
              <a:t>Gursoy</a:t>
            </a:r>
            <a:r>
              <a:rPr lang="en-US" sz="4800" dirty="0" smtClean="0"/>
              <a:t> N, Hill G, Nicely LV, </a:t>
            </a:r>
            <a:r>
              <a:rPr lang="en-US" sz="4800" dirty="0" err="1" smtClean="0"/>
              <a:t>Sundaram</a:t>
            </a:r>
            <a:r>
              <a:rPr lang="en-US" sz="4800" dirty="0" smtClean="0"/>
              <a:t> U, McClain A, </a:t>
            </a:r>
            <a:r>
              <a:rPr lang="en-US" sz="4800" dirty="0" err="1" smtClean="0"/>
              <a:t>Aggen</a:t>
            </a:r>
            <a:r>
              <a:rPr lang="en-US" sz="4800" dirty="0" smtClean="0"/>
              <a:t> SH, Eaves L, Riley B, Jackson-Cook C. 2009. The phenotype of persons having </a:t>
            </a:r>
            <a:r>
              <a:rPr lang="en-US" sz="4800" dirty="0" err="1" smtClean="0"/>
              <a:t>mosaicism</a:t>
            </a:r>
            <a:r>
              <a:rPr lang="en-US" sz="4800" dirty="0" smtClean="0"/>
              <a:t> for </a:t>
            </a:r>
            <a:r>
              <a:rPr lang="en-US" sz="4800" dirty="0" err="1" smtClean="0"/>
              <a:t>trisomy</a:t>
            </a:r>
            <a:r>
              <a:rPr lang="en-US" sz="4800" dirty="0" smtClean="0"/>
              <a:t> 21/Down syndrome reflects the percentage of </a:t>
            </a:r>
            <a:r>
              <a:rPr lang="en-US" sz="4800" dirty="0" err="1" smtClean="0"/>
              <a:t>trisomic</a:t>
            </a:r>
            <a:r>
              <a:rPr lang="en-US" sz="4800" dirty="0" smtClean="0"/>
              <a:t> cells present in different tissues. Am J Med Genet Part A 149A:573–583.</a:t>
            </a:r>
            <a:endParaRPr lang="pt-PT" sz="4800" dirty="0" smtClean="0"/>
          </a:p>
          <a:p>
            <a:endParaRPr lang="pt-PT" sz="4800" dirty="0" smtClean="0"/>
          </a:p>
          <a:p>
            <a:r>
              <a:rPr lang="en-US" sz="4800" dirty="0" err="1" smtClean="0"/>
              <a:t>Ganmore</a:t>
            </a:r>
            <a:r>
              <a:rPr lang="en-US" sz="4800" dirty="0" smtClean="0"/>
              <a:t> , </a:t>
            </a:r>
            <a:r>
              <a:rPr lang="en-US" sz="4800" dirty="0" err="1" smtClean="0"/>
              <a:t>Smooha</a:t>
            </a:r>
            <a:r>
              <a:rPr lang="en-US" sz="4800" dirty="0" smtClean="0"/>
              <a:t> G, </a:t>
            </a:r>
            <a:r>
              <a:rPr lang="en-US" sz="4800" dirty="0" err="1" smtClean="0"/>
              <a:t>Izraeli</a:t>
            </a:r>
            <a:r>
              <a:rPr lang="en-US" sz="4800" dirty="0" smtClean="0"/>
              <a:t> S. Constitutional </a:t>
            </a:r>
            <a:r>
              <a:rPr lang="en-US" sz="4800" dirty="0" err="1" smtClean="0"/>
              <a:t>aneuploidy</a:t>
            </a:r>
            <a:r>
              <a:rPr lang="en-US" sz="4800" dirty="0" smtClean="0"/>
              <a:t> and cancer predisposition. Human Molecular Genetics. 2009; 18.</a:t>
            </a:r>
            <a:endParaRPr lang="pt-PT" sz="4800" dirty="0" smtClean="0"/>
          </a:p>
          <a:p>
            <a:pPr>
              <a:buNone/>
            </a:pPr>
            <a:r>
              <a:rPr lang="en-US" sz="4800" dirty="0" smtClean="0"/>
              <a:t> </a:t>
            </a:r>
            <a:endParaRPr lang="pt-PT" sz="4800" dirty="0" smtClean="0"/>
          </a:p>
          <a:p>
            <a:r>
              <a:rPr lang="en-US" sz="4800" dirty="0" smtClean="0"/>
              <a:t>Laurie, Cathy C. et al. Detectable </a:t>
            </a:r>
            <a:r>
              <a:rPr lang="en-US" sz="4800" dirty="0" err="1" smtClean="0"/>
              <a:t>clonal</a:t>
            </a:r>
            <a:r>
              <a:rPr lang="en-US" sz="4800" dirty="0" smtClean="0"/>
              <a:t> </a:t>
            </a:r>
            <a:r>
              <a:rPr lang="en-US" sz="4800" dirty="0" err="1" smtClean="0"/>
              <a:t>mosaicism</a:t>
            </a:r>
            <a:r>
              <a:rPr lang="en-US" sz="4800" dirty="0" smtClean="0"/>
              <a:t> from birth to old age and its relationship to cancer. </a:t>
            </a:r>
            <a:r>
              <a:rPr lang="pt-PT" sz="4800" dirty="0" err="1" smtClean="0"/>
              <a:t>Nat</a:t>
            </a:r>
            <a:r>
              <a:rPr lang="pt-PT" sz="4800" dirty="0" smtClean="0"/>
              <a:t> </a:t>
            </a:r>
            <a:r>
              <a:rPr lang="pt-PT" sz="4800" dirty="0" err="1" smtClean="0"/>
              <a:t>Genet</a:t>
            </a:r>
            <a:r>
              <a:rPr lang="pt-PT" sz="4800" dirty="0" smtClean="0"/>
              <a:t>. 2012; 44(6)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400" b="1" dirty="0" smtClean="0"/>
              <a:t>Síndrome de </a:t>
            </a:r>
            <a:r>
              <a:rPr lang="pt-PT" sz="4400" b="1" dirty="0" err="1" smtClean="0"/>
              <a:t>Down</a:t>
            </a:r>
            <a:endParaRPr lang="pt-PT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800" b="1" dirty="0" smtClean="0"/>
              <a:t>Trissomia do cromossoma 21</a:t>
            </a:r>
            <a:endParaRPr lang="pt-PT" sz="2800" b="1" dirty="0"/>
          </a:p>
        </p:txBody>
      </p:sp>
      <p:pic>
        <p:nvPicPr>
          <p:cNvPr id="4" name="Imagem 3" descr="2007061601_blog.uncovering.org_down_syndrome_sindroma_Picture1-tm.jpg"/>
          <p:cNvPicPr>
            <a:picLocks noChangeAspect="1"/>
          </p:cNvPicPr>
          <p:nvPr/>
        </p:nvPicPr>
        <p:blipFill>
          <a:blip r:embed="rId2" cstate="print"/>
          <a:srcRect l="23730" r="28108"/>
          <a:stretch>
            <a:fillRect/>
          </a:stretch>
        </p:blipFill>
        <p:spPr>
          <a:xfrm>
            <a:off x="611560" y="2132856"/>
            <a:ext cx="3741551" cy="3749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637468" cy="1362075"/>
          </a:xfrm>
        </p:spPr>
        <p:txBody>
          <a:bodyPr/>
          <a:lstStyle/>
          <a:p>
            <a:r>
              <a:rPr lang="pt-PT" dirty="0" smtClean="0"/>
              <a:t>Causas do Síndrome de </a:t>
            </a:r>
            <a:r>
              <a:rPr lang="pt-PT" dirty="0" err="1" smtClean="0"/>
              <a:t>Down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87624" y="2492896"/>
          <a:ext cx="6632902" cy="326437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316451"/>
                <a:gridCol w="3316451"/>
              </a:tblGrid>
              <a:tr h="956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/>
                        <a:t>Causa</a:t>
                      </a:r>
                      <a:endParaRPr lang="pt-P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1DA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/>
                        <a:t>Percentagem </a:t>
                      </a:r>
                      <a:r>
                        <a:rPr lang="pt-PT" sz="1600" b="1" dirty="0" smtClean="0"/>
                        <a:t>aproximada de ocorrência</a:t>
                      </a:r>
                      <a:endParaRPr lang="pt-P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1DAFF">
                        <a:alpha val="50196"/>
                      </a:srgbClr>
                    </a:solidFill>
                  </a:tcPr>
                </a:tc>
              </a:tr>
              <a:tr h="450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/>
                        <a:t>Trissomia 21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/>
                        <a:t>95% 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/>
                        <a:t>Translocação robertsoniana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/>
                        <a:t>2-3%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/>
                        <a:t>Mosaicismo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/>
                        <a:t>1-2%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60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/>
                        <a:t>Duplicação de uma porção do cromossoma 21</a:t>
                      </a:r>
                      <a:endParaRPr lang="pt-P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/>
                        <a:t>&lt;1%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637468" cy="1362075"/>
          </a:xfrm>
        </p:spPr>
        <p:txBody>
          <a:bodyPr/>
          <a:lstStyle/>
          <a:p>
            <a:r>
              <a:rPr lang="pt-PT" dirty="0" err="1" smtClean="0"/>
              <a:t>Mosaicismo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43608" y="2420888"/>
            <a:ext cx="6840760" cy="3096344"/>
          </a:xfrm>
        </p:spPr>
        <p:txBody>
          <a:bodyPr>
            <a:normAutofit fontScale="62500" lnSpcReduction="20000"/>
          </a:bodyPr>
          <a:lstStyle/>
          <a:p>
            <a:r>
              <a:rPr lang="pt-PT" sz="3100" dirty="0" smtClean="0"/>
              <a:t>Pode ocorrer de duas formas:</a:t>
            </a:r>
          </a:p>
          <a:p>
            <a:endParaRPr lang="pt-PT" sz="31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pt-PT" sz="2600" dirty="0" smtClean="0"/>
              <a:t>Uma não-disjunção numa divisão celular durante as primeiras divisões do zigoto, ficando assim essa célula com uma trissomia 21, dando origem a mais células iguais a si nas divisões seguintes e as restantes células permanecendo normais;</a:t>
            </a:r>
          </a:p>
          <a:p>
            <a:pPr lvl="2">
              <a:buClrTx/>
              <a:buFont typeface="Wingdings" pitchFamily="2" charset="2"/>
              <a:buChar char="Ø"/>
            </a:pPr>
            <a:endParaRPr lang="pt-PT" sz="26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pt-PT" sz="2600" dirty="0" smtClean="0"/>
              <a:t>Um zigoto ou embrião com síndrome de </a:t>
            </a:r>
            <a:r>
              <a:rPr lang="pt-PT" sz="2600" dirty="0" err="1" smtClean="0"/>
              <a:t>Down</a:t>
            </a:r>
            <a:r>
              <a:rPr lang="pt-PT" sz="2600" dirty="0" smtClean="0"/>
              <a:t> sofre uma mutação igual, revertendo assim as células para um estado de euploidia, isto é , correto número de cromossomas, que não possuem trissomia 21. </a:t>
            </a:r>
          </a:p>
          <a:p>
            <a:endParaRPr lang="pt-PT" sz="3100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300984" cy="1463040"/>
          </a:xfrm>
        </p:spPr>
        <p:txBody>
          <a:bodyPr>
            <a:normAutofit/>
          </a:bodyPr>
          <a:lstStyle/>
          <a:p>
            <a:r>
              <a:rPr lang="pt-PT" dirty="0" smtClean="0"/>
              <a:t>Características fenotípicas</a:t>
            </a:r>
            <a:br>
              <a:rPr lang="pt-PT" dirty="0" smtClean="0"/>
            </a:br>
            <a:r>
              <a:rPr lang="pt-PT" sz="1800" dirty="0" smtClean="0"/>
              <a:t>anomalias:</a:t>
            </a:r>
            <a:endParaRPr lang="pt-PT" dirty="0"/>
          </a:p>
        </p:txBody>
      </p:sp>
      <p:pic>
        <p:nvPicPr>
          <p:cNvPr id="5" name="Marcador de Posição da Imagem 4" descr="313859_458259464245954_1889592235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289" r="19289" b="44711"/>
          <a:stretch>
            <a:fillRect/>
          </a:stretch>
        </p:blipFill>
        <p:spPr>
          <a:xfrm>
            <a:off x="1043608" y="1772816"/>
            <a:ext cx="3280824" cy="2952328"/>
          </a:xfrm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644008" y="2132856"/>
            <a:ext cx="3528392" cy="40324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endParaRPr lang="pt-PT" dirty="0" smtClean="0"/>
          </a:p>
          <a:p>
            <a:pPr>
              <a:buFont typeface="Wingdings" pitchFamily="2" charset="2"/>
              <a:buChar char="q"/>
            </a:pPr>
            <a:r>
              <a:rPr lang="pt-PT" dirty="0" smtClean="0"/>
              <a:t>S. Nervoso</a:t>
            </a:r>
          </a:p>
          <a:p>
            <a:pPr>
              <a:buFont typeface="Wingdings" pitchFamily="2" charset="2"/>
              <a:buChar char="q"/>
            </a:pPr>
            <a:endParaRPr lang="pt-PT" dirty="0" smtClean="0"/>
          </a:p>
          <a:p>
            <a:pPr>
              <a:buFont typeface="Wingdings" pitchFamily="2" charset="2"/>
              <a:buChar char="q"/>
            </a:pPr>
            <a:r>
              <a:rPr lang="pt-PT" dirty="0" smtClean="0"/>
              <a:t>S. Cardiorrespiratório</a:t>
            </a:r>
          </a:p>
          <a:p>
            <a:pPr>
              <a:buFont typeface="Wingdings" pitchFamily="2" charset="2"/>
              <a:buChar char="q"/>
            </a:pPr>
            <a:endParaRPr lang="pt-PT" dirty="0" smtClean="0"/>
          </a:p>
          <a:p>
            <a:pPr>
              <a:buFont typeface="Wingdings" pitchFamily="2" charset="2"/>
              <a:buChar char="q"/>
            </a:pPr>
            <a:r>
              <a:rPr lang="pt-PT" dirty="0" smtClean="0"/>
              <a:t>S. Endócrino</a:t>
            </a:r>
          </a:p>
          <a:p>
            <a:pPr>
              <a:buFont typeface="Wingdings" pitchFamily="2" charset="2"/>
              <a:buChar char="q"/>
            </a:pPr>
            <a:endParaRPr lang="pt-PT" dirty="0" smtClean="0"/>
          </a:p>
          <a:p>
            <a:pPr>
              <a:buFont typeface="Wingdings" pitchFamily="2" charset="2"/>
              <a:buChar char="q"/>
            </a:pPr>
            <a:r>
              <a:rPr lang="pt-PT" dirty="0" smtClean="0"/>
              <a:t>S. Gastrointestinal</a:t>
            </a:r>
          </a:p>
          <a:p>
            <a:pPr>
              <a:buFont typeface="Wingdings" pitchFamily="2" charset="2"/>
              <a:buChar char="q"/>
            </a:pPr>
            <a:endParaRPr lang="pt-PT" dirty="0" smtClean="0"/>
          </a:p>
          <a:p>
            <a:pPr>
              <a:buFont typeface="Wingdings" pitchFamily="2" charset="2"/>
              <a:buChar char="q"/>
            </a:pPr>
            <a:r>
              <a:rPr lang="pt-PT" dirty="0" smtClean="0"/>
              <a:t>Visão</a:t>
            </a:r>
          </a:p>
          <a:p>
            <a:pPr>
              <a:buFont typeface="Wingdings" pitchFamily="2" charset="2"/>
              <a:buChar char="q"/>
            </a:pPr>
            <a:endParaRPr lang="pt-PT" dirty="0" smtClean="0"/>
          </a:p>
          <a:p>
            <a:pPr>
              <a:buFont typeface="Wingdings" pitchFamily="2" charset="2"/>
              <a:buChar char="q"/>
            </a:pPr>
            <a:r>
              <a:rPr lang="pt-PT" dirty="0" smtClean="0"/>
              <a:t>Audição</a:t>
            </a:r>
          </a:p>
          <a:p>
            <a:pPr>
              <a:buFont typeface="Wingdings" pitchFamily="2" charset="2"/>
              <a:buChar char="q"/>
            </a:pPr>
            <a:endParaRPr lang="pt-PT" dirty="0" smtClean="0"/>
          </a:p>
          <a:p>
            <a:pPr>
              <a:buFont typeface="Wingdings" pitchFamily="2" charset="2"/>
              <a:buChar char="q"/>
            </a:pPr>
            <a:r>
              <a:rPr lang="pt-PT" dirty="0" smtClean="0"/>
              <a:t>…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Diferenças 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43608" y="2276872"/>
            <a:ext cx="3057148" cy="639762"/>
          </a:xfrm>
        </p:spPr>
        <p:txBody>
          <a:bodyPr/>
          <a:lstStyle/>
          <a:p>
            <a:r>
              <a:rPr lang="pt-PT" dirty="0" err="1" smtClean="0">
                <a:solidFill>
                  <a:schemeClr val="accent4"/>
                </a:solidFill>
              </a:rPr>
              <a:t>Mosaicismo</a:t>
            </a:r>
            <a:endParaRPr lang="pt-PT" dirty="0">
              <a:solidFill>
                <a:schemeClr val="accent4"/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915816" y="2996952"/>
            <a:ext cx="3419856" cy="2835797"/>
          </a:xfrm>
        </p:spPr>
        <p:txBody>
          <a:bodyPr/>
          <a:lstStyle/>
          <a:p>
            <a:pPr algn="ctr">
              <a:buNone/>
            </a:pPr>
            <a:r>
              <a:rPr lang="pt-PT" dirty="0" smtClean="0"/>
              <a:t>QI</a:t>
            </a:r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r>
              <a:rPr lang="pt-PT" dirty="0" smtClean="0"/>
              <a:t>Defeitos físicos que</a:t>
            </a:r>
          </a:p>
          <a:p>
            <a:pPr algn="ctr">
              <a:buNone/>
            </a:pPr>
            <a:r>
              <a:rPr lang="pt-PT" dirty="0" smtClean="0"/>
              <a:t>necessitam cirurgia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pt-PT" dirty="0" smtClean="0">
                <a:solidFill>
                  <a:schemeClr val="accent4"/>
                </a:solidFill>
              </a:rPr>
              <a:t>Trissomia 21</a:t>
            </a:r>
          </a:p>
          <a:p>
            <a:pPr algn="r"/>
            <a:r>
              <a:rPr lang="pt-PT" dirty="0" smtClean="0">
                <a:solidFill>
                  <a:schemeClr val="accent4"/>
                </a:solidFill>
              </a:rPr>
              <a:t>completa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75656" y="306896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+</a:t>
            </a:r>
            <a:endParaRPr lang="pt-PT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36296" y="422108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+</a:t>
            </a:r>
            <a:endParaRPr lang="pt-PT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308304" y="306896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-</a:t>
            </a:r>
            <a:endParaRPr lang="pt-PT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75656" y="414908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-</a:t>
            </a:r>
            <a:endParaRPr lang="pt-PT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1259632" y="2708920"/>
            <a:ext cx="6840760" cy="2088232"/>
            <a:chOff x="1259632" y="2708920"/>
            <a:chExt cx="6840760" cy="2088232"/>
          </a:xfrm>
        </p:grpSpPr>
        <p:cxnSp>
          <p:nvCxnSpPr>
            <p:cNvPr id="12" name="Conexão recta 11"/>
            <p:cNvCxnSpPr/>
            <p:nvPr/>
          </p:nvCxnSpPr>
          <p:spPr>
            <a:xfrm>
              <a:off x="3059832" y="2708920"/>
              <a:ext cx="0" cy="2016224"/>
            </a:xfrm>
            <a:prstGeom prst="line">
              <a:avLst/>
            </a:prstGeom>
            <a:ln w="38100">
              <a:solidFill>
                <a:srgbClr val="00A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xão recta 12"/>
            <p:cNvCxnSpPr/>
            <p:nvPr/>
          </p:nvCxnSpPr>
          <p:spPr>
            <a:xfrm>
              <a:off x="1259632" y="3861048"/>
              <a:ext cx="6840760" cy="0"/>
            </a:xfrm>
            <a:prstGeom prst="line">
              <a:avLst/>
            </a:prstGeom>
            <a:ln w="38100">
              <a:solidFill>
                <a:srgbClr val="00A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xão recta 14"/>
            <p:cNvCxnSpPr/>
            <p:nvPr/>
          </p:nvCxnSpPr>
          <p:spPr>
            <a:xfrm>
              <a:off x="6516216" y="2780928"/>
              <a:ext cx="0" cy="2016224"/>
            </a:xfrm>
            <a:prstGeom prst="line">
              <a:avLst/>
            </a:prstGeom>
            <a:ln w="38100">
              <a:solidFill>
                <a:srgbClr val="00A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ângulo 16"/>
          <p:cNvSpPr/>
          <p:nvPr/>
        </p:nvSpPr>
        <p:spPr>
          <a:xfrm>
            <a:off x="467544" y="6237312"/>
            <a:ext cx="19912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pt-PT" sz="11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Papavassiliou</a:t>
            </a:r>
            <a:r>
              <a:rPr lang="pt-PT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t-PT" sz="11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et</a:t>
            </a:r>
            <a:r>
              <a:rPr lang="pt-PT" sz="11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al., 2009)</a:t>
            </a:r>
            <a:r>
              <a:rPr lang="pt-PT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P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4400" b="1" dirty="0" smtClean="0"/>
              <a:t>Síndrome de </a:t>
            </a:r>
            <a:r>
              <a:rPr lang="pt-PT" sz="4400" b="1" dirty="0" err="1" smtClean="0"/>
              <a:t>Edwards</a:t>
            </a:r>
            <a:endParaRPr lang="pt-PT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800" b="1" dirty="0" smtClean="0"/>
              <a:t>Trissomia 18</a:t>
            </a:r>
            <a:endParaRPr lang="pt-PT" sz="2800" b="1" dirty="0"/>
          </a:p>
        </p:txBody>
      </p:sp>
      <p:pic>
        <p:nvPicPr>
          <p:cNvPr id="4" name="Picture 2" descr="C:\Users\Alexandra\Documents\Documents\Biologia Humana\B.D\imagens BD\edward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780928"/>
            <a:ext cx="3888432" cy="1647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alizado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00ADDC"/>
      </a:accent3>
      <a:accent4>
        <a:srgbClr val="00ADDC"/>
      </a:accent4>
      <a:accent5>
        <a:srgbClr val="738AC8"/>
      </a:accent5>
      <a:accent6>
        <a:srgbClr val="1AB39F"/>
      </a:accent6>
      <a:hlink>
        <a:srgbClr val="FEB80A"/>
      </a:hlink>
      <a:folHlink>
        <a:srgbClr val="5F77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1158</TotalTime>
  <Words>2525</Words>
  <Application>Microsoft Office PowerPoint</Application>
  <PresentationFormat>Apresentação no Ecrã (4:3)</PresentationFormat>
  <Paragraphs>373</Paragraphs>
  <Slides>37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37</vt:i4>
      </vt:variant>
    </vt:vector>
  </HeadingPairs>
  <TitlesOfParts>
    <vt:vector size="38" baseType="lpstr">
      <vt:lpstr>Austin</vt:lpstr>
      <vt:lpstr>Diapositivo 1</vt:lpstr>
      <vt:lpstr>Introdução</vt:lpstr>
      <vt:lpstr>Aneuploidia como pode ser detetada?</vt:lpstr>
      <vt:lpstr>Síndrome de Down</vt:lpstr>
      <vt:lpstr>Causas do Síndrome de Down</vt:lpstr>
      <vt:lpstr>Mosaicismo</vt:lpstr>
      <vt:lpstr>Características fenotípicas anomalias:</vt:lpstr>
      <vt:lpstr>Diferenças </vt:lpstr>
      <vt:lpstr>Síndrome de Edwards</vt:lpstr>
      <vt:lpstr> A Síndrome de Edwards ou Trissomia 18</vt:lpstr>
      <vt:lpstr>O padrão reconhecível da síndrome anomalias graves típicas:</vt:lpstr>
      <vt:lpstr>Tipos de Síndrome Edwards</vt:lpstr>
      <vt:lpstr>Trissomia 18 em mosaico</vt:lpstr>
      <vt:lpstr>Diapositivo 14</vt:lpstr>
      <vt:lpstr>Sinais</vt:lpstr>
      <vt:lpstr>Diapositivo 16</vt:lpstr>
      <vt:lpstr>Síndrome de Warkany </vt:lpstr>
      <vt:lpstr>O Mosaicismo como estratégia de sobrevivência</vt:lpstr>
      <vt:lpstr>Sinais </vt:lpstr>
      <vt:lpstr>Diapositivo 20</vt:lpstr>
      <vt:lpstr>Síndrome de Patau</vt:lpstr>
      <vt:lpstr>Cariótipo</vt:lpstr>
      <vt:lpstr>Características Fenotípicas </vt:lpstr>
      <vt:lpstr>Diapositivo 24</vt:lpstr>
      <vt:lpstr>Síndrome de Patau em Mosaico</vt:lpstr>
      <vt:lpstr>Diapositivo 26</vt:lpstr>
      <vt:lpstr>Síndrome de Turner</vt:lpstr>
      <vt:lpstr>Genótipo 45,X0</vt:lpstr>
      <vt:lpstr>Outros Genótipos</vt:lpstr>
      <vt:lpstr>Características Fenotípicas </vt:lpstr>
      <vt:lpstr>Diapositivo 31</vt:lpstr>
      <vt:lpstr>Síndrome de Turner  em mosaico</vt:lpstr>
      <vt:lpstr>Mosaicismo e o fenótipo </vt:lpstr>
      <vt:lpstr>Diapositivo 34</vt:lpstr>
      <vt:lpstr>Conclusão</vt:lpstr>
      <vt:lpstr>Bibliografia</vt:lpstr>
      <vt:lpstr>Diapositivo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Lara</cp:lastModifiedBy>
  <cp:revision>59</cp:revision>
  <cp:lastPrinted>2013-06-26T03:41:30Z</cp:lastPrinted>
  <dcterms:created xsi:type="dcterms:W3CDTF">2013-06-25T02:17:16Z</dcterms:created>
  <dcterms:modified xsi:type="dcterms:W3CDTF">2013-07-02T11:36:33Z</dcterms:modified>
</cp:coreProperties>
</file>