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57" r:id="rId3"/>
    <p:sldId id="259" r:id="rId4"/>
    <p:sldId id="272" r:id="rId5"/>
    <p:sldId id="264" r:id="rId6"/>
    <p:sldId id="265" r:id="rId7"/>
    <p:sldId id="258" r:id="rId8"/>
    <p:sldId id="271" r:id="rId9"/>
    <p:sldId id="274" r:id="rId10"/>
    <p:sldId id="260" r:id="rId11"/>
    <p:sldId id="261" r:id="rId12"/>
    <p:sldId id="279" r:id="rId13"/>
    <p:sldId id="262" r:id="rId14"/>
    <p:sldId id="280" r:id="rId15"/>
    <p:sldId id="263" r:id="rId16"/>
    <p:sldId id="277" r:id="rId17"/>
    <p:sldId id="273" r:id="rId18"/>
    <p:sldId id="267" r:id="rId19"/>
    <p:sldId id="266" r:id="rId20"/>
    <p:sldId id="268" r:id="rId21"/>
    <p:sldId id="269" r:id="rId22"/>
    <p:sldId id="275" r:id="rId23"/>
    <p:sldId id="281" r:id="rId24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2" autoAdjust="0"/>
    <p:restoredTop sz="92150" autoAdjust="0"/>
  </p:normalViewPr>
  <p:slideViewPr>
    <p:cSldViewPr>
      <p:cViewPr varScale="1">
        <p:scale>
          <a:sx n="68" d="100"/>
          <a:sy n="68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14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22E875-C8F5-4ED4-8779-E1EB8A131665}" type="doc">
      <dgm:prSet loTypeId="urn:microsoft.com/office/officeart/2005/8/layout/radial1" loCatId="relationship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pt-PT"/>
        </a:p>
      </dgm:t>
    </dgm:pt>
    <dgm:pt modelId="{C3A4B249-3556-4663-8038-0B1A400DF754}">
      <dgm:prSet phldrT="[Texto]"/>
      <dgm:spPr/>
      <dgm:t>
        <a:bodyPr/>
        <a:lstStyle/>
        <a:p>
          <a:r>
            <a:rPr lang="pt-PT" b="1" dirty="0" smtClean="0">
              <a:solidFill>
                <a:srgbClr val="FFFF00"/>
              </a:solidFill>
            </a:rPr>
            <a:t>Tipos de </a:t>
          </a:r>
          <a:r>
            <a:rPr lang="pt-PT" b="1" i="1" dirty="0" smtClean="0">
              <a:solidFill>
                <a:srgbClr val="FFFF00"/>
              </a:solidFill>
            </a:rPr>
            <a:t>Stem Cells </a:t>
          </a:r>
          <a:r>
            <a:rPr lang="pt-PT" b="1" dirty="0" smtClean="0">
              <a:solidFill>
                <a:srgbClr val="FFFF00"/>
              </a:solidFill>
            </a:rPr>
            <a:t>Adultas</a:t>
          </a:r>
          <a:endParaRPr lang="pt-PT" b="1" dirty="0">
            <a:solidFill>
              <a:srgbClr val="FFFF00"/>
            </a:solidFill>
          </a:endParaRPr>
        </a:p>
      </dgm:t>
    </dgm:pt>
    <dgm:pt modelId="{4B5C2B96-A557-46A5-9D5E-89E9F931CF6A}" type="parTrans" cxnId="{DA404C78-3702-44DA-8811-4DC55DB65F20}">
      <dgm:prSet/>
      <dgm:spPr/>
      <dgm:t>
        <a:bodyPr/>
        <a:lstStyle/>
        <a:p>
          <a:endParaRPr lang="pt-PT"/>
        </a:p>
      </dgm:t>
    </dgm:pt>
    <dgm:pt modelId="{BA5D06DB-8554-4E0E-AE2C-141562F04CE9}" type="sibTrans" cxnId="{DA404C78-3702-44DA-8811-4DC55DB65F20}">
      <dgm:prSet/>
      <dgm:spPr/>
      <dgm:t>
        <a:bodyPr/>
        <a:lstStyle/>
        <a:p>
          <a:endParaRPr lang="pt-PT"/>
        </a:p>
      </dgm:t>
    </dgm:pt>
    <dgm:pt modelId="{F12E7D0A-3533-4ACB-9050-9836598BCB08}">
      <dgm:prSet phldrT="[Texto]" custT="1"/>
      <dgm:spPr/>
      <dgm:t>
        <a:bodyPr/>
        <a:lstStyle/>
        <a:p>
          <a:r>
            <a:rPr lang="pt-PT" sz="1800" dirty="0" smtClean="0"/>
            <a:t>Neurais</a:t>
          </a:r>
          <a:endParaRPr lang="pt-PT" sz="1800" dirty="0"/>
        </a:p>
      </dgm:t>
    </dgm:pt>
    <dgm:pt modelId="{16E5F477-DD98-4194-8565-DA83C1889756}" type="parTrans" cxnId="{B83EB01A-2337-4AC0-A67A-76EDFB24DF85}">
      <dgm:prSet/>
      <dgm:spPr/>
      <dgm:t>
        <a:bodyPr/>
        <a:lstStyle/>
        <a:p>
          <a:endParaRPr lang="pt-PT"/>
        </a:p>
      </dgm:t>
    </dgm:pt>
    <dgm:pt modelId="{7FE9CB63-2477-4187-A157-5AD4C3261A3A}" type="sibTrans" cxnId="{B83EB01A-2337-4AC0-A67A-76EDFB24DF85}">
      <dgm:prSet/>
      <dgm:spPr/>
      <dgm:t>
        <a:bodyPr/>
        <a:lstStyle/>
        <a:p>
          <a:endParaRPr lang="pt-PT"/>
        </a:p>
      </dgm:t>
    </dgm:pt>
    <dgm:pt modelId="{64D01CCD-2276-4BC2-BAFE-379CFA54047F}">
      <dgm:prSet phldrT="[Texto]" custT="1"/>
      <dgm:spPr/>
      <dgm:t>
        <a:bodyPr/>
        <a:lstStyle/>
        <a:p>
          <a:r>
            <a:rPr lang="pt-PT" sz="1800" dirty="0" smtClean="0"/>
            <a:t>Mamárias</a:t>
          </a:r>
          <a:endParaRPr lang="pt-PT" sz="1400" dirty="0"/>
        </a:p>
      </dgm:t>
    </dgm:pt>
    <dgm:pt modelId="{FD8CA10C-D478-402F-9F6C-765E08F5AAAB}" type="parTrans" cxnId="{FDAF4C4F-C9AD-4C0E-9231-19D687FD5686}">
      <dgm:prSet/>
      <dgm:spPr/>
      <dgm:t>
        <a:bodyPr/>
        <a:lstStyle/>
        <a:p>
          <a:endParaRPr lang="pt-PT"/>
        </a:p>
      </dgm:t>
    </dgm:pt>
    <dgm:pt modelId="{B4C6613B-F662-41EF-A832-BC154C80C51C}" type="sibTrans" cxnId="{FDAF4C4F-C9AD-4C0E-9231-19D687FD5686}">
      <dgm:prSet/>
      <dgm:spPr/>
      <dgm:t>
        <a:bodyPr/>
        <a:lstStyle/>
        <a:p>
          <a:endParaRPr lang="pt-PT"/>
        </a:p>
      </dgm:t>
    </dgm:pt>
    <dgm:pt modelId="{46227EF9-30BC-4B9E-B275-3199C015EA6F}">
      <dgm:prSet phldrT="[Texto]" custT="1"/>
      <dgm:spPr/>
      <dgm:t>
        <a:bodyPr/>
        <a:lstStyle/>
        <a:p>
          <a:r>
            <a:rPr lang="pt-PT" sz="1800" dirty="0" smtClean="0"/>
            <a:t>endoteliais</a:t>
          </a:r>
          <a:endParaRPr lang="pt-PT" sz="1400" dirty="0"/>
        </a:p>
      </dgm:t>
    </dgm:pt>
    <dgm:pt modelId="{9671544F-90CA-4F9B-9745-C7E129C032F4}" type="parTrans" cxnId="{11EBE7C1-AA34-49DC-93BD-1DF7ECD0570D}">
      <dgm:prSet/>
      <dgm:spPr/>
      <dgm:t>
        <a:bodyPr/>
        <a:lstStyle/>
        <a:p>
          <a:endParaRPr lang="pt-PT"/>
        </a:p>
      </dgm:t>
    </dgm:pt>
    <dgm:pt modelId="{4D4705A0-EF5D-4CAE-8D9A-5F118C72FCDD}" type="sibTrans" cxnId="{11EBE7C1-AA34-49DC-93BD-1DF7ECD0570D}">
      <dgm:prSet/>
      <dgm:spPr/>
      <dgm:t>
        <a:bodyPr/>
        <a:lstStyle/>
        <a:p>
          <a:endParaRPr lang="pt-PT"/>
        </a:p>
      </dgm:t>
    </dgm:pt>
    <dgm:pt modelId="{1AED9347-5986-413E-B9AF-5A7EB236BAE9}">
      <dgm:prSet phldrT="[Texto]" custT="1"/>
      <dgm:spPr/>
      <dgm:t>
        <a:bodyPr/>
        <a:lstStyle/>
        <a:p>
          <a:r>
            <a:rPr lang="pt-PT" sz="1400" dirty="0" smtClean="0"/>
            <a:t>Hematopoiéticas</a:t>
          </a:r>
          <a:endParaRPr lang="pt-PT" sz="1400" dirty="0"/>
        </a:p>
      </dgm:t>
    </dgm:pt>
    <dgm:pt modelId="{022DF544-BF51-4BFA-BA8E-4413BBA7F533}" type="parTrans" cxnId="{2A74B94F-D3F6-40FA-B753-DC176A7C1C7A}">
      <dgm:prSet/>
      <dgm:spPr/>
      <dgm:t>
        <a:bodyPr/>
        <a:lstStyle/>
        <a:p>
          <a:endParaRPr lang="pt-PT"/>
        </a:p>
      </dgm:t>
    </dgm:pt>
    <dgm:pt modelId="{944AFD5A-CBB5-42C5-B499-745199BDF3C5}" type="sibTrans" cxnId="{2A74B94F-D3F6-40FA-B753-DC176A7C1C7A}">
      <dgm:prSet/>
      <dgm:spPr/>
      <dgm:t>
        <a:bodyPr/>
        <a:lstStyle/>
        <a:p>
          <a:endParaRPr lang="pt-PT"/>
        </a:p>
      </dgm:t>
    </dgm:pt>
    <dgm:pt modelId="{3B65F2AD-A5A9-439F-9B00-2ECBF95B0C67}">
      <dgm:prSet custT="1"/>
      <dgm:spPr/>
      <dgm:t>
        <a:bodyPr/>
        <a:lstStyle/>
        <a:p>
          <a:r>
            <a:rPr lang="pt-PT" sz="3600" dirty="0" smtClean="0"/>
            <a:t>…</a:t>
          </a:r>
          <a:endParaRPr lang="pt-PT" sz="3600" dirty="0"/>
        </a:p>
      </dgm:t>
    </dgm:pt>
    <dgm:pt modelId="{D2154C89-DE24-4E45-BC27-3090C1C9C010}" type="parTrans" cxnId="{F7D88975-3532-4967-962D-F476225B3FDD}">
      <dgm:prSet/>
      <dgm:spPr/>
      <dgm:t>
        <a:bodyPr/>
        <a:lstStyle/>
        <a:p>
          <a:endParaRPr lang="pt-PT"/>
        </a:p>
      </dgm:t>
    </dgm:pt>
    <dgm:pt modelId="{2FF3373A-B5F7-4EBE-A173-E2863BBEBCE9}" type="sibTrans" cxnId="{F7D88975-3532-4967-962D-F476225B3FDD}">
      <dgm:prSet/>
      <dgm:spPr/>
      <dgm:t>
        <a:bodyPr/>
        <a:lstStyle/>
        <a:p>
          <a:endParaRPr lang="pt-PT"/>
        </a:p>
      </dgm:t>
    </dgm:pt>
    <dgm:pt modelId="{1B2BA28C-263A-45E8-B6EF-48481B3C5F30}">
      <dgm:prSet custT="1"/>
      <dgm:spPr/>
      <dgm:t>
        <a:bodyPr/>
        <a:lstStyle/>
        <a:p>
          <a:r>
            <a:rPr lang="pt-PT" sz="1600" dirty="0" smtClean="0"/>
            <a:t>Mesenquimais</a:t>
          </a:r>
          <a:endParaRPr lang="pt-PT" sz="1600" dirty="0"/>
        </a:p>
      </dgm:t>
    </dgm:pt>
    <dgm:pt modelId="{23981148-DC47-401F-B095-2DD6F4154F4F}" type="parTrans" cxnId="{DE147751-10CD-484E-B995-D482296353DF}">
      <dgm:prSet/>
      <dgm:spPr/>
      <dgm:t>
        <a:bodyPr/>
        <a:lstStyle/>
        <a:p>
          <a:endParaRPr lang="pt-PT"/>
        </a:p>
      </dgm:t>
    </dgm:pt>
    <dgm:pt modelId="{1E79569A-E506-4927-9598-8BB80515ED71}" type="sibTrans" cxnId="{DE147751-10CD-484E-B995-D482296353DF}">
      <dgm:prSet/>
      <dgm:spPr/>
      <dgm:t>
        <a:bodyPr/>
        <a:lstStyle/>
        <a:p>
          <a:endParaRPr lang="pt-PT"/>
        </a:p>
      </dgm:t>
    </dgm:pt>
    <dgm:pt modelId="{EB021A84-5A97-4ED3-AB4A-D0AC2F808B00}" type="pres">
      <dgm:prSet presAssocID="{5622E875-C8F5-4ED4-8779-E1EB8A13166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F1EE209-C08B-478D-956F-37742FE02B34}" type="pres">
      <dgm:prSet presAssocID="{C3A4B249-3556-4663-8038-0B1A400DF754}" presName="centerShape" presStyleLbl="node0" presStyleIdx="0" presStyleCnt="1"/>
      <dgm:spPr/>
      <dgm:t>
        <a:bodyPr/>
        <a:lstStyle/>
        <a:p>
          <a:endParaRPr lang="pt-PT"/>
        </a:p>
      </dgm:t>
    </dgm:pt>
    <dgm:pt modelId="{56A65CBB-3D02-4011-8CB5-B362831A3503}" type="pres">
      <dgm:prSet presAssocID="{16E5F477-DD98-4194-8565-DA83C1889756}" presName="Name9" presStyleLbl="parChTrans1D2" presStyleIdx="0" presStyleCnt="6"/>
      <dgm:spPr/>
      <dgm:t>
        <a:bodyPr/>
        <a:lstStyle/>
        <a:p>
          <a:endParaRPr lang="pt-PT"/>
        </a:p>
      </dgm:t>
    </dgm:pt>
    <dgm:pt modelId="{A91A77C5-9C4E-492B-AA11-A9E8507648DB}" type="pres">
      <dgm:prSet presAssocID="{16E5F477-DD98-4194-8565-DA83C1889756}" presName="connTx" presStyleLbl="parChTrans1D2" presStyleIdx="0" presStyleCnt="6"/>
      <dgm:spPr/>
      <dgm:t>
        <a:bodyPr/>
        <a:lstStyle/>
        <a:p>
          <a:endParaRPr lang="pt-PT"/>
        </a:p>
      </dgm:t>
    </dgm:pt>
    <dgm:pt modelId="{C5E53E0C-9CDB-466C-9D6D-CE0BBF53741A}" type="pres">
      <dgm:prSet presAssocID="{F12E7D0A-3533-4ACB-9050-9836598BCB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65951A7-7EB6-4320-BFC2-41E2C75A4849}" type="pres">
      <dgm:prSet presAssocID="{FD8CA10C-D478-402F-9F6C-765E08F5AAAB}" presName="Name9" presStyleLbl="parChTrans1D2" presStyleIdx="1" presStyleCnt="6"/>
      <dgm:spPr/>
      <dgm:t>
        <a:bodyPr/>
        <a:lstStyle/>
        <a:p>
          <a:endParaRPr lang="pt-PT"/>
        </a:p>
      </dgm:t>
    </dgm:pt>
    <dgm:pt modelId="{1BCB495A-B744-42E5-9DEA-143116B6A3C0}" type="pres">
      <dgm:prSet presAssocID="{FD8CA10C-D478-402F-9F6C-765E08F5AAAB}" presName="connTx" presStyleLbl="parChTrans1D2" presStyleIdx="1" presStyleCnt="6"/>
      <dgm:spPr/>
      <dgm:t>
        <a:bodyPr/>
        <a:lstStyle/>
        <a:p>
          <a:endParaRPr lang="pt-PT"/>
        </a:p>
      </dgm:t>
    </dgm:pt>
    <dgm:pt modelId="{FC1F5B4E-90BE-48CE-8AD9-88C048B770DC}" type="pres">
      <dgm:prSet presAssocID="{64D01CCD-2276-4BC2-BAFE-379CFA54047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70EA66-F15B-4E47-9769-9B97BF8B432E}" type="pres">
      <dgm:prSet presAssocID="{9671544F-90CA-4F9B-9745-C7E129C032F4}" presName="Name9" presStyleLbl="parChTrans1D2" presStyleIdx="2" presStyleCnt="6"/>
      <dgm:spPr/>
      <dgm:t>
        <a:bodyPr/>
        <a:lstStyle/>
        <a:p>
          <a:endParaRPr lang="pt-PT"/>
        </a:p>
      </dgm:t>
    </dgm:pt>
    <dgm:pt modelId="{C1D1086B-ABDC-4F07-8AE7-0D587F5BD91C}" type="pres">
      <dgm:prSet presAssocID="{9671544F-90CA-4F9B-9745-C7E129C032F4}" presName="connTx" presStyleLbl="parChTrans1D2" presStyleIdx="2" presStyleCnt="6"/>
      <dgm:spPr/>
      <dgm:t>
        <a:bodyPr/>
        <a:lstStyle/>
        <a:p>
          <a:endParaRPr lang="pt-PT"/>
        </a:p>
      </dgm:t>
    </dgm:pt>
    <dgm:pt modelId="{23782323-9AA3-4ADF-A8FC-CC39C19D118B}" type="pres">
      <dgm:prSet presAssocID="{46227EF9-30BC-4B9E-B275-3199C015EA6F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2F5D743-D086-42AB-B1C4-F62C80B24CD1}" type="pres">
      <dgm:prSet presAssocID="{022DF544-BF51-4BFA-BA8E-4413BBA7F533}" presName="Name9" presStyleLbl="parChTrans1D2" presStyleIdx="3" presStyleCnt="6"/>
      <dgm:spPr/>
      <dgm:t>
        <a:bodyPr/>
        <a:lstStyle/>
        <a:p>
          <a:endParaRPr lang="pt-PT"/>
        </a:p>
      </dgm:t>
    </dgm:pt>
    <dgm:pt modelId="{1CE430E8-47EB-4696-B38C-63429DB8CF92}" type="pres">
      <dgm:prSet presAssocID="{022DF544-BF51-4BFA-BA8E-4413BBA7F533}" presName="connTx" presStyleLbl="parChTrans1D2" presStyleIdx="3" presStyleCnt="6"/>
      <dgm:spPr/>
      <dgm:t>
        <a:bodyPr/>
        <a:lstStyle/>
        <a:p>
          <a:endParaRPr lang="pt-PT"/>
        </a:p>
      </dgm:t>
    </dgm:pt>
    <dgm:pt modelId="{E9BA270A-0795-44D3-8DE2-B6EF2173B370}" type="pres">
      <dgm:prSet presAssocID="{1AED9347-5986-413E-B9AF-5A7EB236BAE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AEB1A12-5CD7-483D-9787-A803B120791B}" type="pres">
      <dgm:prSet presAssocID="{D2154C89-DE24-4E45-BC27-3090C1C9C010}" presName="Name9" presStyleLbl="parChTrans1D2" presStyleIdx="4" presStyleCnt="6"/>
      <dgm:spPr/>
      <dgm:t>
        <a:bodyPr/>
        <a:lstStyle/>
        <a:p>
          <a:endParaRPr lang="pt-PT"/>
        </a:p>
      </dgm:t>
    </dgm:pt>
    <dgm:pt modelId="{6BC5B672-DFDD-480B-8FEA-235C3D632A46}" type="pres">
      <dgm:prSet presAssocID="{D2154C89-DE24-4E45-BC27-3090C1C9C010}" presName="connTx" presStyleLbl="parChTrans1D2" presStyleIdx="4" presStyleCnt="6"/>
      <dgm:spPr/>
      <dgm:t>
        <a:bodyPr/>
        <a:lstStyle/>
        <a:p>
          <a:endParaRPr lang="pt-PT"/>
        </a:p>
      </dgm:t>
    </dgm:pt>
    <dgm:pt modelId="{82FCEDAE-E2FE-4135-B4B2-DC2E5EB4D2C6}" type="pres">
      <dgm:prSet presAssocID="{3B65F2AD-A5A9-439F-9B00-2ECBF95B0C67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4E5E34-B3E2-4C59-8C1F-F5EBAF7F991A}" type="pres">
      <dgm:prSet presAssocID="{23981148-DC47-401F-B095-2DD6F4154F4F}" presName="Name9" presStyleLbl="parChTrans1D2" presStyleIdx="5" presStyleCnt="6"/>
      <dgm:spPr/>
      <dgm:t>
        <a:bodyPr/>
        <a:lstStyle/>
        <a:p>
          <a:endParaRPr lang="pt-PT"/>
        </a:p>
      </dgm:t>
    </dgm:pt>
    <dgm:pt modelId="{04D863FD-8E67-4133-8779-4B54736326A9}" type="pres">
      <dgm:prSet presAssocID="{23981148-DC47-401F-B095-2DD6F4154F4F}" presName="connTx" presStyleLbl="parChTrans1D2" presStyleIdx="5" presStyleCnt="6"/>
      <dgm:spPr/>
      <dgm:t>
        <a:bodyPr/>
        <a:lstStyle/>
        <a:p>
          <a:endParaRPr lang="pt-PT"/>
        </a:p>
      </dgm:t>
    </dgm:pt>
    <dgm:pt modelId="{8414CBBC-A5D9-4ED8-84E4-E29AFC935C1D}" type="pres">
      <dgm:prSet presAssocID="{1B2BA28C-263A-45E8-B6EF-48481B3C5F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58A333B-9B65-48E3-A461-6ABBD5D41D34}" type="presOf" srcId="{46227EF9-30BC-4B9E-B275-3199C015EA6F}" destId="{23782323-9AA3-4ADF-A8FC-CC39C19D118B}" srcOrd="0" destOrd="0" presId="urn:microsoft.com/office/officeart/2005/8/layout/radial1"/>
    <dgm:cxn modelId="{42DE18A4-1081-4F2A-B8D8-20579E55D707}" type="presOf" srcId="{9671544F-90CA-4F9B-9745-C7E129C032F4}" destId="{C1D1086B-ABDC-4F07-8AE7-0D587F5BD91C}" srcOrd="1" destOrd="0" presId="urn:microsoft.com/office/officeart/2005/8/layout/radial1"/>
    <dgm:cxn modelId="{F3730321-A388-43EB-AA0A-F920895659E2}" type="presOf" srcId="{1AED9347-5986-413E-B9AF-5A7EB236BAE9}" destId="{E9BA270A-0795-44D3-8DE2-B6EF2173B370}" srcOrd="0" destOrd="0" presId="urn:microsoft.com/office/officeart/2005/8/layout/radial1"/>
    <dgm:cxn modelId="{7D8EDB0F-75E8-4516-BC5E-06907F0406D3}" type="presOf" srcId="{9671544F-90CA-4F9B-9745-C7E129C032F4}" destId="{D470EA66-F15B-4E47-9769-9B97BF8B432E}" srcOrd="0" destOrd="0" presId="urn:microsoft.com/office/officeart/2005/8/layout/radial1"/>
    <dgm:cxn modelId="{92B23B6C-3654-4EF2-95CC-F99505FB9987}" type="presOf" srcId="{022DF544-BF51-4BFA-BA8E-4413BBA7F533}" destId="{1CE430E8-47EB-4696-B38C-63429DB8CF92}" srcOrd="1" destOrd="0" presId="urn:microsoft.com/office/officeart/2005/8/layout/radial1"/>
    <dgm:cxn modelId="{0E166365-DDBA-4B51-8CB5-CFD9314737FB}" type="presOf" srcId="{23981148-DC47-401F-B095-2DD6F4154F4F}" destId="{04D863FD-8E67-4133-8779-4B54736326A9}" srcOrd="1" destOrd="0" presId="urn:microsoft.com/office/officeart/2005/8/layout/radial1"/>
    <dgm:cxn modelId="{2A74B94F-D3F6-40FA-B753-DC176A7C1C7A}" srcId="{C3A4B249-3556-4663-8038-0B1A400DF754}" destId="{1AED9347-5986-413E-B9AF-5A7EB236BAE9}" srcOrd="3" destOrd="0" parTransId="{022DF544-BF51-4BFA-BA8E-4413BBA7F533}" sibTransId="{944AFD5A-CBB5-42C5-B499-745199BDF3C5}"/>
    <dgm:cxn modelId="{D7F303A3-F329-47C1-AD3F-D118BCDEF7A5}" type="presOf" srcId="{3B65F2AD-A5A9-439F-9B00-2ECBF95B0C67}" destId="{82FCEDAE-E2FE-4135-B4B2-DC2E5EB4D2C6}" srcOrd="0" destOrd="0" presId="urn:microsoft.com/office/officeart/2005/8/layout/radial1"/>
    <dgm:cxn modelId="{743F0059-741B-4CE1-8BD3-2AB3240338D1}" type="presOf" srcId="{64D01CCD-2276-4BC2-BAFE-379CFA54047F}" destId="{FC1F5B4E-90BE-48CE-8AD9-88C048B770DC}" srcOrd="0" destOrd="0" presId="urn:microsoft.com/office/officeart/2005/8/layout/radial1"/>
    <dgm:cxn modelId="{A1FD04D5-5DC4-4BB0-9099-12DB61995911}" type="presOf" srcId="{D2154C89-DE24-4E45-BC27-3090C1C9C010}" destId="{7AEB1A12-5CD7-483D-9787-A803B120791B}" srcOrd="0" destOrd="0" presId="urn:microsoft.com/office/officeart/2005/8/layout/radial1"/>
    <dgm:cxn modelId="{BEF23B2A-79F7-4188-846E-E1AF6A2DE2B8}" type="presOf" srcId="{16E5F477-DD98-4194-8565-DA83C1889756}" destId="{56A65CBB-3D02-4011-8CB5-B362831A3503}" srcOrd="0" destOrd="0" presId="urn:microsoft.com/office/officeart/2005/8/layout/radial1"/>
    <dgm:cxn modelId="{11EBE7C1-AA34-49DC-93BD-1DF7ECD0570D}" srcId="{C3A4B249-3556-4663-8038-0B1A400DF754}" destId="{46227EF9-30BC-4B9E-B275-3199C015EA6F}" srcOrd="2" destOrd="0" parTransId="{9671544F-90CA-4F9B-9745-C7E129C032F4}" sibTransId="{4D4705A0-EF5D-4CAE-8D9A-5F118C72FCDD}"/>
    <dgm:cxn modelId="{777F939C-F0C3-429C-9CF2-272173C26169}" type="presOf" srcId="{FD8CA10C-D478-402F-9F6C-765E08F5AAAB}" destId="{665951A7-7EB6-4320-BFC2-41E2C75A4849}" srcOrd="0" destOrd="0" presId="urn:microsoft.com/office/officeart/2005/8/layout/radial1"/>
    <dgm:cxn modelId="{533EC1B2-E603-4373-8167-78FD7608AB2C}" type="presOf" srcId="{1B2BA28C-263A-45E8-B6EF-48481B3C5F30}" destId="{8414CBBC-A5D9-4ED8-84E4-E29AFC935C1D}" srcOrd="0" destOrd="0" presId="urn:microsoft.com/office/officeart/2005/8/layout/radial1"/>
    <dgm:cxn modelId="{F7D88975-3532-4967-962D-F476225B3FDD}" srcId="{C3A4B249-3556-4663-8038-0B1A400DF754}" destId="{3B65F2AD-A5A9-439F-9B00-2ECBF95B0C67}" srcOrd="4" destOrd="0" parTransId="{D2154C89-DE24-4E45-BC27-3090C1C9C010}" sibTransId="{2FF3373A-B5F7-4EBE-A173-E2863BBEBCE9}"/>
    <dgm:cxn modelId="{FDAF4C4F-C9AD-4C0E-9231-19D687FD5686}" srcId="{C3A4B249-3556-4663-8038-0B1A400DF754}" destId="{64D01CCD-2276-4BC2-BAFE-379CFA54047F}" srcOrd="1" destOrd="0" parTransId="{FD8CA10C-D478-402F-9F6C-765E08F5AAAB}" sibTransId="{B4C6613B-F662-41EF-A832-BC154C80C51C}"/>
    <dgm:cxn modelId="{B344B931-BBDE-43CE-9849-8910EC5A79C1}" type="presOf" srcId="{F12E7D0A-3533-4ACB-9050-9836598BCB08}" destId="{C5E53E0C-9CDB-466C-9D6D-CE0BBF53741A}" srcOrd="0" destOrd="0" presId="urn:microsoft.com/office/officeart/2005/8/layout/radial1"/>
    <dgm:cxn modelId="{342F30DE-2710-4BCF-80EC-36D7095289E8}" type="presOf" srcId="{022DF544-BF51-4BFA-BA8E-4413BBA7F533}" destId="{D2F5D743-D086-42AB-B1C4-F62C80B24CD1}" srcOrd="0" destOrd="0" presId="urn:microsoft.com/office/officeart/2005/8/layout/radial1"/>
    <dgm:cxn modelId="{DA404C78-3702-44DA-8811-4DC55DB65F20}" srcId="{5622E875-C8F5-4ED4-8779-E1EB8A131665}" destId="{C3A4B249-3556-4663-8038-0B1A400DF754}" srcOrd="0" destOrd="0" parTransId="{4B5C2B96-A557-46A5-9D5E-89E9F931CF6A}" sibTransId="{BA5D06DB-8554-4E0E-AE2C-141562F04CE9}"/>
    <dgm:cxn modelId="{5C4130D5-32DD-48D6-811F-399F28E9C5F3}" type="presOf" srcId="{5622E875-C8F5-4ED4-8779-E1EB8A131665}" destId="{EB021A84-5A97-4ED3-AB4A-D0AC2F808B00}" srcOrd="0" destOrd="0" presId="urn:microsoft.com/office/officeart/2005/8/layout/radial1"/>
    <dgm:cxn modelId="{D185EB06-7EFF-426D-AF6E-3B1FCA8926B5}" type="presOf" srcId="{FD8CA10C-D478-402F-9F6C-765E08F5AAAB}" destId="{1BCB495A-B744-42E5-9DEA-143116B6A3C0}" srcOrd="1" destOrd="0" presId="urn:microsoft.com/office/officeart/2005/8/layout/radial1"/>
    <dgm:cxn modelId="{A2ECB2E1-FDEC-42D5-BB8D-D31F881DB96C}" type="presOf" srcId="{D2154C89-DE24-4E45-BC27-3090C1C9C010}" destId="{6BC5B672-DFDD-480B-8FEA-235C3D632A46}" srcOrd="1" destOrd="0" presId="urn:microsoft.com/office/officeart/2005/8/layout/radial1"/>
    <dgm:cxn modelId="{A032A497-18F1-4352-8BEB-38C26765D576}" type="presOf" srcId="{23981148-DC47-401F-B095-2DD6F4154F4F}" destId="{FB4E5E34-B3E2-4C59-8C1F-F5EBAF7F991A}" srcOrd="0" destOrd="0" presId="urn:microsoft.com/office/officeart/2005/8/layout/radial1"/>
    <dgm:cxn modelId="{97E9E931-D8A7-4360-B226-CB54B08B780E}" type="presOf" srcId="{C3A4B249-3556-4663-8038-0B1A400DF754}" destId="{0F1EE209-C08B-478D-956F-37742FE02B34}" srcOrd="0" destOrd="0" presId="urn:microsoft.com/office/officeart/2005/8/layout/radial1"/>
    <dgm:cxn modelId="{DE147751-10CD-484E-B995-D482296353DF}" srcId="{C3A4B249-3556-4663-8038-0B1A400DF754}" destId="{1B2BA28C-263A-45E8-B6EF-48481B3C5F30}" srcOrd="5" destOrd="0" parTransId="{23981148-DC47-401F-B095-2DD6F4154F4F}" sibTransId="{1E79569A-E506-4927-9598-8BB80515ED71}"/>
    <dgm:cxn modelId="{B83EB01A-2337-4AC0-A67A-76EDFB24DF85}" srcId="{C3A4B249-3556-4663-8038-0B1A400DF754}" destId="{F12E7D0A-3533-4ACB-9050-9836598BCB08}" srcOrd="0" destOrd="0" parTransId="{16E5F477-DD98-4194-8565-DA83C1889756}" sibTransId="{7FE9CB63-2477-4187-A157-5AD4C3261A3A}"/>
    <dgm:cxn modelId="{F9EBEB66-1A82-4AF5-87EE-D91E1533FE16}" type="presOf" srcId="{16E5F477-DD98-4194-8565-DA83C1889756}" destId="{A91A77C5-9C4E-492B-AA11-A9E8507648DB}" srcOrd="1" destOrd="0" presId="urn:microsoft.com/office/officeart/2005/8/layout/radial1"/>
    <dgm:cxn modelId="{BF59CAF7-0EE0-4CAD-AC49-B8C7A66A62F2}" type="presParOf" srcId="{EB021A84-5A97-4ED3-AB4A-D0AC2F808B00}" destId="{0F1EE209-C08B-478D-956F-37742FE02B34}" srcOrd="0" destOrd="0" presId="urn:microsoft.com/office/officeart/2005/8/layout/radial1"/>
    <dgm:cxn modelId="{E3F87F23-DEB1-4CED-8072-AA1C12583491}" type="presParOf" srcId="{EB021A84-5A97-4ED3-AB4A-D0AC2F808B00}" destId="{56A65CBB-3D02-4011-8CB5-B362831A3503}" srcOrd="1" destOrd="0" presId="urn:microsoft.com/office/officeart/2005/8/layout/radial1"/>
    <dgm:cxn modelId="{6AA0AC4D-B642-4923-9510-8F14BE6AA120}" type="presParOf" srcId="{56A65CBB-3D02-4011-8CB5-B362831A3503}" destId="{A91A77C5-9C4E-492B-AA11-A9E8507648DB}" srcOrd="0" destOrd="0" presId="urn:microsoft.com/office/officeart/2005/8/layout/radial1"/>
    <dgm:cxn modelId="{83D92C6E-E191-40FF-B0DD-E2A451B41641}" type="presParOf" srcId="{EB021A84-5A97-4ED3-AB4A-D0AC2F808B00}" destId="{C5E53E0C-9CDB-466C-9D6D-CE0BBF53741A}" srcOrd="2" destOrd="0" presId="urn:microsoft.com/office/officeart/2005/8/layout/radial1"/>
    <dgm:cxn modelId="{3F092551-D0A2-4C89-B4D4-13355F358BE3}" type="presParOf" srcId="{EB021A84-5A97-4ED3-AB4A-D0AC2F808B00}" destId="{665951A7-7EB6-4320-BFC2-41E2C75A4849}" srcOrd="3" destOrd="0" presId="urn:microsoft.com/office/officeart/2005/8/layout/radial1"/>
    <dgm:cxn modelId="{B68079C9-01CA-47D8-AFF2-CD97CCD3EAE3}" type="presParOf" srcId="{665951A7-7EB6-4320-BFC2-41E2C75A4849}" destId="{1BCB495A-B744-42E5-9DEA-143116B6A3C0}" srcOrd="0" destOrd="0" presId="urn:microsoft.com/office/officeart/2005/8/layout/radial1"/>
    <dgm:cxn modelId="{AFD18B46-FF47-4FDA-8B79-6B33917F78CE}" type="presParOf" srcId="{EB021A84-5A97-4ED3-AB4A-D0AC2F808B00}" destId="{FC1F5B4E-90BE-48CE-8AD9-88C048B770DC}" srcOrd="4" destOrd="0" presId="urn:microsoft.com/office/officeart/2005/8/layout/radial1"/>
    <dgm:cxn modelId="{F78D8D3F-716D-46F1-B70C-4879A97B7D68}" type="presParOf" srcId="{EB021A84-5A97-4ED3-AB4A-D0AC2F808B00}" destId="{D470EA66-F15B-4E47-9769-9B97BF8B432E}" srcOrd="5" destOrd="0" presId="urn:microsoft.com/office/officeart/2005/8/layout/radial1"/>
    <dgm:cxn modelId="{AC1C8C10-D1BF-4D07-96C0-5D179CD62C58}" type="presParOf" srcId="{D470EA66-F15B-4E47-9769-9B97BF8B432E}" destId="{C1D1086B-ABDC-4F07-8AE7-0D587F5BD91C}" srcOrd="0" destOrd="0" presId="urn:microsoft.com/office/officeart/2005/8/layout/radial1"/>
    <dgm:cxn modelId="{BF69D679-C071-4602-80AF-890F7BA9530C}" type="presParOf" srcId="{EB021A84-5A97-4ED3-AB4A-D0AC2F808B00}" destId="{23782323-9AA3-4ADF-A8FC-CC39C19D118B}" srcOrd="6" destOrd="0" presId="urn:microsoft.com/office/officeart/2005/8/layout/radial1"/>
    <dgm:cxn modelId="{B36E3D6C-64C6-452B-A493-6A3394F3E2E4}" type="presParOf" srcId="{EB021A84-5A97-4ED3-AB4A-D0AC2F808B00}" destId="{D2F5D743-D086-42AB-B1C4-F62C80B24CD1}" srcOrd="7" destOrd="0" presId="urn:microsoft.com/office/officeart/2005/8/layout/radial1"/>
    <dgm:cxn modelId="{1038E829-0D53-46B9-B3FE-CA93EFCD6011}" type="presParOf" srcId="{D2F5D743-D086-42AB-B1C4-F62C80B24CD1}" destId="{1CE430E8-47EB-4696-B38C-63429DB8CF92}" srcOrd="0" destOrd="0" presId="urn:microsoft.com/office/officeart/2005/8/layout/radial1"/>
    <dgm:cxn modelId="{5EA0FE7C-097D-4BAE-BB3E-58BD0D6613DD}" type="presParOf" srcId="{EB021A84-5A97-4ED3-AB4A-D0AC2F808B00}" destId="{E9BA270A-0795-44D3-8DE2-B6EF2173B370}" srcOrd="8" destOrd="0" presId="urn:microsoft.com/office/officeart/2005/8/layout/radial1"/>
    <dgm:cxn modelId="{311BD2CD-C03D-4683-A286-6DEB8DDC474C}" type="presParOf" srcId="{EB021A84-5A97-4ED3-AB4A-D0AC2F808B00}" destId="{7AEB1A12-5CD7-483D-9787-A803B120791B}" srcOrd="9" destOrd="0" presId="urn:microsoft.com/office/officeart/2005/8/layout/radial1"/>
    <dgm:cxn modelId="{6A4B247A-FD07-4671-B3C1-AC341DE64C39}" type="presParOf" srcId="{7AEB1A12-5CD7-483D-9787-A803B120791B}" destId="{6BC5B672-DFDD-480B-8FEA-235C3D632A46}" srcOrd="0" destOrd="0" presId="urn:microsoft.com/office/officeart/2005/8/layout/radial1"/>
    <dgm:cxn modelId="{B3D74328-AC2B-4216-A68E-5D2C541BED0E}" type="presParOf" srcId="{EB021A84-5A97-4ED3-AB4A-D0AC2F808B00}" destId="{82FCEDAE-E2FE-4135-B4B2-DC2E5EB4D2C6}" srcOrd="10" destOrd="0" presId="urn:microsoft.com/office/officeart/2005/8/layout/radial1"/>
    <dgm:cxn modelId="{0BB76C9A-D16F-4C64-AE9F-E858B2FC4D7F}" type="presParOf" srcId="{EB021A84-5A97-4ED3-AB4A-D0AC2F808B00}" destId="{FB4E5E34-B3E2-4C59-8C1F-F5EBAF7F991A}" srcOrd="11" destOrd="0" presId="urn:microsoft.com/office/officeart/2005/8/layout/radial1"/>
    <dgm:cxn modelId="{EB1C6546-48C5-4066-9AE0-91318FC476D9}" type="presParOf" srcId="{FB4E5E34-B3E2-4C59-8C1F-F5EBAF7F991A}" destId="{04D863FD-8E67-4133-8779-4B54736326A9}" srcOrd="0" destOrd="0" presId="urn:microsoft.com/office/officeart/2005/8/layout/radial1"/>
    <dgm:cxn modelId="{91080591-9CB3-41D3-8F0F-58EF204CFAF0}" type="presParOf" srcId="{EB021A84-5A97-4ED3-AB4A-D0AC2F808B00}" destId="{8414CBBC-A5D9-4ED8-84E4-E29AFC935C1D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EE209-C08B-478D-956F-37742FE02B34}">
      <dsp:nvSpPr>
        <dsp:cNvPr id="0" name=""/>
        <dsp:cNvSpPr/>
      </dsp:nvSpPr>
      <dsp:spPr>
        <a:xfrm>
          <a:off x="3523109" y="2383174"/>
          <a:ext cx="1810765" cy="1810765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>
              <a:solidFill>
                <a:srgbClr val="FFFF00"/>
              </a:solidFill>
            </a:rPr>
            <a:t>Tipos de </a:t>
          </a:r>
          <a:r>
            <a:rPr lang="pt-PT" sz="2300" b="1" i="1" kern="1200" dirty="0" smtClean="0">
              <a:solidFill>
                <a:srgbClr val="FFFF00"/>
              </a:solidFill>
            </a:rPr>
            <a:t>Stem Cells </a:t>
          </a:r>
          <a:r>
            <a:rPr lang="pt-PT" sz="2300" b="1" kern="1200" dirty="0" smtClean="0">
              <a:solidFill>
                <a:srgbClr val="FFFF00"/>
              </a:solidFill>
            </a:rPr>
            <a:t>Adultas</a:t>
          </a:r>
          <a:endParaRPr lang="pt-PT" sz="2300" b="1" kern="1200" dirty="0">
            <a:solidFill>
              <a:srgbClr val="FFFF00"/>
            </a:solidFill>
          </a:endParaRPr>
        </a:p>
      </dsp:txBody>
      <dsp:txXfrm>
        <a:off x="3788289" y="2648354"/>
        <a:ext cx="1280405" cy="1280405"/>
      </dsp:txXfrm>
    </dsp:sp>
    <dsp:sp modelId="{56A65CBB-3D02-4011-8CB5-B362831A3503}">
      <dsp:nvSpPr>
        <dsp:cNvPr id="0" name=""/>
        <dsp:cNvSpPr/>
      </dsp:nvSpPr>
      <dsp:spPr>
        <a:xfrm rot="16200000">
          <a:off x="4154725" y="2091008"/>
          <a:ext cx="547533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547533" y="18400"/>
              </a:lnTo>
            </a:path>
          </a:pathLst>
        </a:custGeom>
        <a:noFill/>
        <a:ln w="285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414803" y="2095720"/>
        <a:ext cx="27376" cy="27376"/>
      </dsp:txXfrm>
    </dsp:sp>
    <dsp:sp modelId="{C5E53E0C-9CDB-466C-9D6D-CE0BBF53741A}">
      <dsp:nvSpPr>
        <dsp:cNvPr id="0" name=""/>
        <dsp:cNvSpPr/>
      </dsp:nvSpPr>
      <dsp:spPr>
        <a:xfrm>
          <a:off x="3523109" y="24876"/>
          <a:ext cx="1810765" cy="1810765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Neurais</a:t>
          </a:r>
          <a:endParaRPr lang="pt-PT" sz="1800" kern="1200" dirty="0"/>
        </a:p>
      </dsp:txBody>
      <dsp:txXfrm>
        <a:off x="3788289" y="290056"/>
        <a:ext cx="1280405" cy="1280405"/>
      </dsp:txXfrm>
    </dsp:sp>
    <dsp:sp modelId="{665951A7-7EB6-4320-BFC2-41E2C75A4849}">
      <dsp:nvSpPr>
        <dsp:cNvPr id="0" name=""/>
        <dsp:cNvSpPr/>
      </dsp:nvSpPr>
      <dsp:spPr>
        <a:xfrm rot="19800000">
          <a:off x="5175898" y="2680582"/>
          <a:ext cx="547533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547533" y="18400"/>
              </a:lnTo>
            </a:path>
          </a:pathLst>
        </a:custGeom>
        <a:noFill/>
        <a:ln w="285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435976" y="2685294"/>
        <a:ext cx="27376" cy="27376"/>
      </dsp:txXfrm>
    </dsp:sp>
    <dsp:sp modelId="{FC1F5B4E-90BE-48CE-8AD9-88C048B770DC}">
      <dsp:nvSpPr>
        <dsp:cNvPr id="0" name=""/>
        <dsp:cNvSpPr/>
      </dsp:nvSpPr>
      <dsp:spPr>
        <a:xfrm>
          <a:off x="5565455" y="1204025"/>
          <a:ext cx="1810765" cy="1810765"/>
        </a:xfrm>
        <a:prstGeom prst="ellipse">
          <a:avLst/>
        </a:prstGeom>
        <a:solidFill>
          <a:schemeClr val="accent3">
            <a:shade val="80000"/>
            <a:hueOff val="-98850"/>
            <a:satOff val="-6983"/>
            <a:lumOff val="707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Mamárias</a:t>
          </a:r>
          <a:endParaRPr lang="pt-PT" sz="1400" kern="1200" dirty="0"/>
        </a:p>
      </dsp:txBody>
      <dsp:txXfrm>
        <a:off x="5830635" y="1469205"/>
        <a:ext cx="1280405" cy="1280405"/>
      </dsp:txXfrm>
    </dsp:sp>
    <dsp:sp modelId="{D470EA66-F15B-4E47-9769-9B97BF8B432E}">
      <dsp:nvSpPr>
        <dsp:cNvPr id="0" name=""/>
        <dsp:cNvSpPr/>
      </dsp:nvSpPr>
      <dsp:spPr>
        <a:xfrm rot="1800000">
          <a:off x="5175898" y="3859732"/>
          <a:ext cx="547533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547533" y="18400"/>
              </a:lnTo>
            </a:path>
          </a:pathLst>
        </a:custGeom>
        <a:noFill/>
        <a:ln w="285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435976" y="3864443"/>
        <a:ext cx="27376" cy="27376"/>
      </dsp:txXfrm>
    </dsp:sp>
    <dsp:sp modelId="{23782323-9AA3-4ADF-A8FC-CC39C19D118B}">
      <dsp:nvSpPr>
        <dsp:cNvPr id="0" name=""/>
        <dsp:cNvSpPr/>
      </dsp:nvSpPr>
      <dsp:spPr>
        <a:xfrm>
          <a:off x="5565455" y="3562324"/>
          <a:ext cx="1810765" cy="1810765"/>
        </a:xfrm>
        <a:prstGeom prst="ellipse">
          <a:avLst/>
        </a:prstGeom>
        <a:solidFill>
          <a:schemeClr val="accent3">
            <a:shade val="80000"/>
            <a:hueOff val="-197701"/>
            <a:satOff val="-13967"/>
            <a:lumOff val="1414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kern="1200" dirty="0" smtClean="0"/>
            <a:t>endoteliais</a:t>
          </a:r>
          <a:endParaRPr lang="pt-PT" sz="1400" kern="1200" dirty="0"/>
        </a:p>
      </dsp:txBody>
      <dsp:txXfrm>
        <a:off x="5830635" y="3827504"/>
        <a:ext cx="1280405" cy="1280405"/>
      </dsp:txXfrm>
    </dsp:sp>
    <dsp:sp modelId="{D2F5D743-D086-42AB-B1C4-F62C80B24CD1}">
      <dsp:nvSpPr>
        <dsp:cNvPr id="0" name=""/>
        <dsp:cNvSpPr/>
      </dsp:nvSpPr>
      <dsp:spPr>
        <a:xfrm rot="5400000">
          <a:off x="4154725" y="4449306"/>
          <a:ext cx="547533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547533" y="18400"/>
              </a:lnTo>
            </a:path>
          </a:pathLst>
        </a:custGeom>
        <a:noFill/>
        <a:ln w="285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4414803" y="4454018"/>
        <a:ext cx="27376" cy="27376"/>
      </dsp:txXfrm>
    </dsp:sp>
    <dsp:sp modelId="{E9BA270A-0795-44D3-8DE2-B6EF2173B370}">
      <dsp:nvSpPr>
        <dsp:cNvPr id="0" name=""/>
        <dsp:cNvSpPr/>
      </dsp:nvSpPr>
      <dsp:spPr>
        <a:xfrm>
          <a:off x="3523109" y="4741473"/>
          <a:ext cx="1810765" cy="1810765"/>
        </a:xfrm>
        <a:prstGeom prst="ellipse">
          <a:avLst/>
        </a:prstGeom>
        <a:solidFill>
          <a:schemeClr val="accent3">
            <a:shade val="80000"/>
            <a:hueOff val="-296551"/>
            <a:satOff val="-20950"/>
            <a:lumOff val="2122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400" kern="1200" dirty="0" smtClean="0"/>
            <a:t>Hematopoiéticas</a:t>
          </a:r>
          <a:endParaRPr lang="pt-PT" sz="1400" kern="1200" dirty="0"/>
        </a:p>
      </dsp:txBody>
      <dsp:txXfrm>
        <a:off x="3788289" y="5006653"/>
        <a:ext cx="1280405" cy="1280405"/>
      </dsp:txXfrm>
    </dsp:sp>
    <dsp:sp modelId="{7AEB1A12-5CD7-483D-9787-A803B120791B}">
      <dsp:nvSpPr>
        <dsp:cNvPr id="0" name=""/>
        <dsp:cNvSpPr/>
      </dsp:nvSpPr>
      <dsp:spPr>
        <a:xfrm rot="9000000">
          <a:off x="3133552" y="3859732"/>
          <a:ext cx="547533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547533" y="18400"/>
              </a:lnTo>
            </a:path>
          </a:pathLst>
        </a:custGeom>
        <a:noFill/>
        <a:ln w="285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3393630" y="3864443"/>
        <a:ext cx="27376" cy="27376"/>
      </dsp:txXfrm>
    </dsp:sp>
    <dsp:sp modelId="{82FCEDAE-E2FE-4135-B4B2-DC2E5EB4D2C6}">
      <dsp:nvSpPr>
        <dsp:cNvPr id="0" name=""/>
        <dsp:cNvSpPr/>
      </dsp:nvSpPr>
      <dsp:spPr>
        <a:xfrm>
          <a:off x="1480763" y="3562324"/>
          <a:ext cx="1810765" cy="1810765"/>
        </a:xfrm>
        <a:prstGeom prst="ellipse">
          <a:avLst/>
        </a:prstGeom>
        <a:solidFill>
          <a:schemeClr val="accent3">
            <a:shade val="80000"/>
            <a:hueOff val="-395402"/>
            <a:satOff val="-27934"/>
            <a:lumOff val="2829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smtClean="0"/>
            <a:t>…</a:t>
          </a:r>
          <a:endParaRPr lang="pt-PT" sz="3600" kern="1200" dirty="0"/>
        </a:p>
      </dsp:txBody>
      <dsp:txXfrm>
        <a:off x="1745943" y="3827504"/>
        <a:ext cx="1280405" cy="1280405"/>
      </dsp:txXfrm>
    </dsp:sp>
    <dsp:sp modelId="{FB4E5E34-B3E2-4C59-8C1F-F5EBAF7F991A}">
      <dsp:nvSpPr>
        <dsp:cNvPr id="0" name=""/>
        <dsp:cNvSpPr/>
      </dsp:nvSpPr>
      <dsp:spPr>
        <a:xfrm rot="12600000">
          <a:off x="3133552" y="2680582"/>
          <a:ext cx="547533" cy="36800"/>
        </a:xfrm>
        <a:custGeom>
          <a:avLst/>
          <a:gdLst/>
          <a:ahLst/>
          <a:cxnLst/>
          <a:rect l="0" t="0" r="0" b="0"/>
          <a:pathLst>
            <a:path>
              <a:moveTo>
                <a:pt x="0" y="18400"/>
              </a:moveTo>
              <a:lnTo>
                <a:pt x="547533" y="18400"/>
              </a:lnTo>
            </a:path>
          </a:pathLst>
        </a:custGeom>
        <a:noFill/>
        <a:ln w="28575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 rot="10800000">
        <a:off x="3393630" y="2685294"/>
        <a:ext cx="27376" cy="27376"/>
      </dsp:txXfrm>
    </dsp:sp>
    <dsp:sp modelId="{8414CBBC-A5D9-4ED8-84E4-E29AFC935C1D}">
      <dsp:nvSpPr>
        <dsp:cNvPr id="0" name=""/>
        <dsp:cNvSpPr/>
      </dsp:nvSpPr>
      <dsp:spPr>
        <a:xfrm>
          <a:off x="1480763" y="1204025"/>
          <a:ext cx="1810765" cy="1810765"/>
        </a:xfrm>
        <a:prstGeom prst="ellipse">
          <a:avLst/>
        </a:prstGeom>
        <a:solidFill>
          <a:schemeClr val="accent3">
            <a:shade val="80000"/>
            <a:hueOff val="-494252"/>
            <a:satOff val="-34917"/>
            <a:lumOff val="3536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/>
            <a:t>Mesenquimais</a:t>
          </a:r>
          <a:endParaRPr lang="pt-PT" sz="1600" kern="1200" dirty="0"/>
        </a:p>
      </dsp:txBody>
      <dsp:txXfrm>
        <a:off x="1745943" y="1469205"/>
        <a:ext cx="1280405" cy="1280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E6D8-6205-4A6D-AA71-C932D28AA838}" type="datetimeFigureOut">
              <a:rPr lang="pt-PT" smtClean="0"/>
              <a:t>27-06-2013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400E0-BF1E-4A69-A9B5-A44611520FC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72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4248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Da linhagem linfóide são gerados monócitos, macrófagos, neutrófilos, basófilos, eosinófilos, eritrócitos, megacariócitos / plaquetas e células dendríticas. </a:t>
            </a:r>
          </a:p>
          <a:p>
            <a:r>
              <a:rPr lang="pt-PT" dirty="0" smtClean="0"/>
              <a:t>Da linhagem linfóide são derivados linfócitos T e B e células NK</a:t>
            </a:r>
          </a:p>
          <a:p>
            <a:endParaRPr lang="pt-PT" dirty="0" smtClean="0"/>
          </a:p>
          <a:p>
            <a:r>
              <a:rPr lang="en-US" dirty="0" smtClean="0"/>
              <a:t>GATA-2, are important for both definitive hematopoiesis in fetal liver and to maintain the population of adult hematopoietic stem cells in the bone marrow niche.</a:t>
            </a:r>
          </a:p>
          <a:p>
            <a:r>
              <a:rPr lang="en-US" dirty="0" smtClean="0"/>
              <a:t>Pax5 or GATA-1 can promote the differentiation of hematopoietic stem cells into specific B cell or megakaryocyte lineages, respectively.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154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17558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Forkhead</a:t>
            </a:r>
            <a:r>
              <a:rPr lang="en-US" dirty="0" smtClean="0"/>
              <a:t> box (Fox) proteins promote </a:t>
            </a:r>
            <a:r>
              <a:rPr lang="en-US" dirty="0" err="1" smtClean="0"/>
              <a:t>osteogenesis</a:t>
            </a:r>
            <a:r>
              <a:rPr lang="en-US" dirty="0" smtClean="0"/>
              <a:t>. In addition, transcription factors, such as SOX2, are important regulators of </a:t>
            </a:r>
            <a:r>
              <a:rPr lang="en-US" dirty="0" err="1" smtClean="0"/>
              <a:t>mesenchymal</a:t>
            </a:r>
            <a:r>
              <a:rPr lang="en-US" dirty="0" smtClean="0"/>
              <a:t> stem cell self-renewal capacity and </a:t>
            </a:r>
            <a:r>
              <a:rPr lang="en-US" dirty="0" err="1" smtClean="0"/>
              <a:t>multipotency</a:t>
            </a:r>
            <a:r>
              <a:rPr lang="en-US" dirty="0" smtClean="0"/>
              <a:t>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51755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Participação dos sinais que influenciam as </a:t>
            </a:r>
            <a:r>
              <a:rPr lang="pt-PT" dirty="0" err="1" smtClean="0"/>
              <a:t>Stem</a:t>
            </a:r>
            <a:r>
              <a:rPr lang="pt-PT" dirty="0" smtClean="0"/>
              <a:t> </a:t>
            </a:r>
            <a:r>
              <a:rPr lang="pt-PT" dirty="0" err="1" smtClean="0"/>
              <a:t>Cells</a:t>
            </a:r>
            <a:r>
              <a:rPr lang="pt-PT" dirty="0" smtClean="0"/>
              <a:t> e a sua proliferação, tais como as </a:t>
            </a:r>
            <a:r>
              <a:rPr lang="pt-PT" dirty="0" err="1" smtClean="0"/>
              <a:t>citocinas</a:t>
            </a:r>
            <a:r>
              <a:rPr lang="pt-PT" dirty="0" smtClean="0"/>
              <a:t> </a:t>
            </a:r>
            <a:r>
              <a:rPr lang="pt-PT" dirty="0" err="1" smtClean="0"/>
              <a:t>mitogénicas</a:t>
            </a:r>
            <a:r>
              <a:rPr lang="pt-PT" dirty="0" smtClean="0"/>
              <a:t>, WNT, </a:t>
            </a:r>
            <a:r>
              <a:rPr lang="pt-PT" dirty="0" err="1" smtClean="0"/>
              <a:t>Notch</a:t>
            </a:r>
            <a:r>
              <a:rPr lang="pt-PT" dirty="0" smtClean="0"/>
              <a:t> e HH no desenvolvimento do cancro;</a:t>
            </a:r>
          </a:p>
          <a:p>
            <a:r>
              <a:rPr lang="pt-PT" dirty="0" smtClean="0"/>
              <a:t>- O tráfico normal das </a:t>
            </a:r>
            <a:r>
              <a:rPr lang="pt-PT" dirty="0" err="1" smtClean="0"/>
              <a:t>Stem</a:t>
            </a:r>
            <a:r>
              <a:rPr lang="pt-PT" dirty="0" smtClean="0"/>
              <a:t> </a:t>
            </a:r>
            <a:r>
              <a:rPr lang="pt-PT" dirty="0" err="1" smtClean="0"/>
              <a:t>Cells</a:t>
            </a:r>
            <a:r>
              <a:rPr lang="pt-PT" dirty="0" smtClean="0"/>
              <a:t> e metástase das </a:t>
            </a:r>
            <a:r>
              <a:rPr lang="pt-PT" dirty="0" err="1" smtClean="0"/>
              <a:t>Stem</a:t>
            </a:r>
            <a:r>
              <a:rPr lang="pt-PT" dirty="0" smtClean="0"/>
              <a:t> </a:t>
            </a:r>
            <a:r>
              <a:rPr lang="pt-PT" dirty="0" err="1" smtClean="0"/>
              <a:t>Cells</a:t>
            </a:r>
            <a:r>
              <a:rPr lang="pt-PT" dirty="0" smtClean="0"/>
              <a:t> do cancro envolvem mecanismos semelhantes, com um papel fundamental do factor derivado do estroma de células CXC </a:t>
            </a:r>
            <a:r>
              <a:rPr lang="pt-PT" dirty="0" err="1" smtClean="0"/>
              <a:t>quimiocinas</a:t>
            </a:r>
            <a:r>
              <a:rPr lang="pt-PT" dirty="0" smtClean="0"/>
              <a:t> receptor 4;</a:t>
            </a:r>
          </a:p>
          <a:p>
            <a:r>
              <a:rPr lang="pt-PT" dirty="0" smtClean="0"/>
              <a:t>- </a:t>
            </a:r>
            <a:r>
              <a:rPr lang="pt-PT" dirty="0" err="1" smtClean="0"/>
              <a:t>Octâmero</a:t>
            </a:r>
            <a:r>
              <a:rPr lang="pt-PT" dirty="0" smtClean="0"/>
              <a:t> 4 (Out-4), um factor de transcrição que é expresso pelas </a:t>
            </a:r>
            <a:r>
              <a:rPr lang="pt-PT" dirty="0" err="1" smtClean="0"/>
              <a:t>Stem</a:t>
            </a:r>
            <a:r>
              <a:rPr lang="pt-PT" dirty="0" smtClean="0"/>
              <a:t> </a:t>
            </a:r>
            <a:r>
              <a:rPr lang="pt-PT" dirty="0" err="1" smtClean="0"/>
              <a:t>Cells</a:t>
            </a:r>
            <a:r>
              <a:rPr lang="pt-PT" dirty="0" smtClean="0"/>
              <a:t> de cancro e  células humanas imortalizadas.</a:t>
            </a:r>
          </a:p>
          <a:p>
            <a:endParaRPr lang="pt-PT" dirty="0" smtClean="0"/>
          </a:p>
          <a:p>
            <a:r>
              <a:rPr lang="pt-PT" dirty="0" smtClean="0"/>
              <a:t>Alguns exemplos de </a:t>
            </a:r>
            <a:r>
              <a:rPr lang="pt-PT" dirty="0" err="1" smtClean="0"/>
              <a:t>Stem</a:t>
            </a:r>
            <a:r>
              <a:rPr lang="pt-PT" dirty="0" smtClean="0"/>
              <a:t> </a:t>
            </a:r>
            <a:r>
              <a:rPr lang="pt-PT" dirty="0" err="1" smtClean="0"/>
              <a:t>Cells</a:t>
            </a:r>
            <a:r>
              <a:rPr lang="pt-PT" dirty="0" smtClean="0"/>
              <a:t> de cancro, ou seja,  </a:t>
            </a:r>
            <a:r>
              <a:rPr lang="pt-PT" dirty="0" err="1" smtClean="0"/>
              <a:t>Stem</a:t>
            </a:r>
            <a:r>
              <a:rPr lang="pt-PT" dirty="0" smtClean="0"/>
              <a:t> </a:t>
            </a:r>
            <a:r>
              <a:rPr lang="pt-PT" dirty="0" err="1" smtClean="0"/>
              <a:t>Cells</a:t>
            </a:r>
            <a:r>
              <a:rPr lang="pt-PT" dirty="0" smtClean="0"/>
              <a:t> com propriedades neoplásicas são: as células de cancro da mama, as células do cancro da próstata e do cancro de pulmão.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44977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913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7096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Foi retirada uma secção da traqueia de um doador e retiradas células que poderiam causar uma reacção imune, deixando um tronco de cartilagem.</a:t>
            </a:r>
          </a:p>
          <a:p>
            <a:r>
              <a:rPr lang="pt-PT" dirty="0" smtClean="0"/>
              <a:t>Foi então “semeada” com </a:t>
            </a:r>
            <a:r>
              <a:rPr lang="pt-PT" dirty="0" err="1" smtClean="0"/>
              <a:t>stem</a:t>
            </a:r>
            <a:r>
              <a:rPr lang="pt-PT" dirty="0" smtClean="0"/>
              <a:t> </a:t>
            </a:r>
            <a:r>
              <a:rPr lang="pt-PT" dirty="0" err="1" smtClean="0"/>
              <a:t>cells</a:t>
            </a:r>
            <a:r>
              <a:rPr lang="pt-PT" dirty="0" smtClean="0"/>
              <a:t> retiradas da medula óssea da paciente e uma nova secção da traqueia foi desenvolvida em laboratório.</a:t>
            </a:r>
          </a:p>
          <a:p>
            <a:r>
              <a:rPr lang="pt-PT" dirty="0" smtClean="0"/>
              <a:t>A nova traqueia foi então transplantada. O sistema imunitário não mostrou qualquer sinal de rejeição.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2915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6466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Totipotentes – tem</a:t>
            </a:r>
            <a:r>
              <a:rPr lang="pt-PT" baseline="0" dirty="0" smtClean="0"/>
              <a:t> a capacidade de dar origem a qualquer célula humana</a:t>
            </a:r>
          </a:p>
          <a:p>
            <a:r>
              <a:rPr lang="pt-PT" baseline="0" dirty="0" smtClean="0"/>
              <a:t>Multipotentes – Dão origem a uma gama limitada de células dentro de um tipo de tecido</a:t>
            </a:r>
          </a:p>
          <a:p>
            <a:r>
              <a:rPr lang="pt-PT" baseline="0" dirty="0" err="1" smtClean="0"/>
              <a:t>Pluripotentes</a:t>
            </a:r>
            <a:r>
              <a:rPr lang="pt-PT" baseline="0" dirty="0" smtClean="0"/>
              <a:t> – Podem dar origem a todos os tipos de tecido embrionário e nem todos os extra-embrionários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1424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840772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811770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A - as </a:t>
            </a:r>
            <a:r>
              <a:rPr lang="pt-PT" dirty="0" err="1" smtClean="0"/>
              <a:t>celulas</a:t>
            </a:r>
            <a:r>
              <a:rPr lang="pt-PT" dirty="0" smtClean="0"/>
              <a:t> vão sempre do estado menos diferenciado para o estado mais diferenciado. Este modelo diz que há uma </a:t>
            </a:r>
            <a:r>
              <a:rPr lang="pt-PT" dirty="0" err="1" smtClean="0"/>
              <a:t>celula</a:t>
            </a:r>
            <a:r>
              <a:rPr lang="pt-PT" dirty="0" smtClean="0"/>
              <a:t> </a:t>
            </a:r>
            <a:r>
              <a:rPr lang="pt-PT" dirty="0" err="1" smtClean="0"/>
              <a:t>pluripotente</a:t>
            </a:r>
            <a:r>
              <a:rPr lang="pt-PT" dirty="0" smtClean="0"/>
              <a:t> (vermelha) que ainda não </a:t>
            </a:r>
            <a:r>
              <a:rPr lang="pt-PT" smtClean="0"/>
              <a:t>esta comprometida </a:t>
            </a:r>
            <a:r>
              <a:rPr lang="pt-PT" dirty="0" smtClean="0"/>
              <a:t>com a linhagem </a:t>
            </a:r>
            <a:r>
              <a:rPr lang="pt-PT" dirty="0" err="1" smtClean="0"/>
              <a:t>hematopoietica</a:t>
            </a:r>
            <a:r>
              <a:rPr lang="pt-PT" dirty="0" smtClean="0"/>
              <a:t> e mantém a capacidade de se diferenciar em vários tipos de células.</a:t>
            </a:r>
          </a:p>
          <a:p>
            <a:r>
              <a:rPr lang="pt-PT" dirty="0" smtClean="0"/>
              <a:t>b- Com </a:t>
            </a:r>
            <a:r>
              <a:rPr lang="pt-PT" dirty="0" err="1" smtClean="0"/>
              <a:t>transdiferecniação</a:t>
            </a:r>
            <a:r>
              <a:rPr lang="pt-PT" dirty="0" smtClean="0"/>
              <a:t> indirecta, a HSC altera a sua expressão </a:t>
            </a:r>
            <a:r>
              <a:rPr lang="pt-PT" dirty="0" err="1" smtClean="0"/>
              <a:t>genetica</a:t>
            </a:r>
            <a:r>
              <a:rPr lang="pt-PT" dirty="0" smtClean="0"/>
              <a:t> para um tipo de célula alternativo através da </a:t>
            </a:r>
            <a:r>
              <a:rPr lang="pt-PT" dirty="0" err="1" smtClean="0"/>
              <a:t>difeenciação</a:t>
            </a:r>
            <a:r>
              <a:rPr lang="pt-PT" dirty="0" smtClean="0"/>
              <a:t> por uma células </a:t>
            </a:r>
            <a:r>
              <a:rPr lang="pt-PT" dirty="0" err="1" smtClean="0"/>
              <a:t>indiferecniada</a:t>
            </a:r>
            <a:r>
              <a:rPr lang="pt-PT" dirty="0" smtClean="0"/>
              <a:t> (Branca)</a:t>
            </a:r>
          </a:p>
          <a:p>
            <a:r>
              <a:rPr lang="pt-PT" dirty="0" smtClean="0"/>
              <a:t>C- Na </a:t>
            </a:r>
            <a:r>
              <a:rPr lang="pt-PT" dirty="0" err="1" smtClean="0"/>
              <a:t>transdiferecniação</a:t>
            </a:r>
            <a:r>
              <a:rPr lang="pt-PT" dirty="0" smtClean="0"/>
              <a:t> directa, a HSC é capaz de mudar a sua expressão </a:t>
            </a:r>
            <a:r>
              <a:rPr lang="pt-PT" dirty="0" err="1" smtClean="0"/>
              <a:t>genetica</a:t>
            </a:r>
            <a:r>
              <a:rPr lang="pt-PT" dirty="0" smtClean="0"/>
              <a:t> de uma célula </a:t>
            </a:r>
            <a:r>
              <a:rPr lang="pt-PT" dirty="0" err="1" smtClean="0"/>
              <a:t>hematopioetica</a:t>
            </a:r>
            <a:r>
              <a:rPr lang="pt-PT" dirty="0" smtClean="0"/>
              <a:t> para um tipo de </a:t>
            </a:r>
            <a:r>
              <a:rPr lang="pt-PT" dirty="0" err="1" smtClean="0"/>
              <a:t>celula</a:t>
            </a:r>
            <a:r>
              <a:rPr lang="pt-PT" dirty="0" smtClean="0"/>
              <a:t> alternativo.</a:t>
            </a:r>
          </a:p>
          <a:p>
            <a:r>
              <a:rPr lang="pt-PT" dirty="0" smtClean="0"/>
              <a:t>D- Se fusão é o mecanismo pelo qual </a:t>
            </a:r>
            <a:r>
              <a:rPr lang="pt-PT" dirty="0" err="1" smtClean="0"/>
              <a:t>BNSCs</a:t>
            </a:r>
            <a:r>
              <a:rPr lang="pt-PT" dirty="0" smtClean="0"/>
              <a:t> </a:t>
            </a:r>
            <a:r>
              <a:rPr lang="pt-PT" dirty="0" err="1" smtClean="0"/>
              <a:t>aduirem</a:t>
            </a:r>
            <a:r>
              <a:rPr lang="pt-PT" dirty="0" smtClean="0"/>
              <a:t> </a:t>
            </a:r>
            <a:r>
              <a:rPr lang="pt-PT" dirty="0" err="1" smtClean="0"/>
              <a:t>fenotipo</a:t>
            </a:r>
            <a:r>
              <a:rPr lang="pt-PT" dirty="0" smtClean="0"/>
              <a:t> não </a:t>
            </a:r>
            <a:r>
              <a:rPr lang="pt-PT" dirty="0" err="1" smtClean="0"/>
              <a:t>hematopoietico</a:t>
            </a:r>
            <a:r>
              <a:rPr lang="pt-PT" dirty="0" smtClean="0"/>
              <a:t>, uma </a:t>
            </a:r>
            <a:r>
              <a:rPr lang="pt-PT" dirty="0" err="1" smtClean="0"/>
              <a:t>celula</a:t>
            </a:r>
            <a:r>
              <a:rPr lang="pt-PT" dirty="0" smtClean="0"/>
              <a:t> derivada da medula </a:t>
            </a:r>
            <a:r>
              <a:rPr lang="pt-PT" dirty="0" err="1" smtClean="0"/>
              <a:t>ossea</a:t>
            </a:r>
            <a:r>
              <a:rPr lang="pt-PT" dirty="0" smtClean="0"/>
              <a:t> (azul) faz a </a:t>
            </a:r>
            <a:r>
              <a:rPr lang="pt-PT" dirty="0" err="1" smtClean="0"/>
              <a:t>fusao</a:t>
            </a:r>
            <a:r>
              <a:rPr lang="pt-PT" dirty="0" smtClean="0"/>
              <a:t> com a </a:t>
            </a:r>
            <a:r>
              <a:rPr lang="pt-PT" dirty="0" err="1" smtClean="0"/>
              <a:t>nao</a:t>
            </a:r>
            <a:r>
              <a:rPr lang="pt-PT" dirty="0" smtClean="0"/>
              <a:t> </a:t>
            </a:r>
            <a:r>
              <a:rPr lang="pt-PT" dirty="0" err="1" smtClean="0"/>
              <a:t>hematopoietica</a:t>
            </a:r>
            <a:r>
              <a:rPr lang="pt-PT" dirty="0" smtClean="0"/>
              <a:t> </a:t>
            </a:r>
          </a:p>
          <a:p>
            <a:r>
              <a:rPr lang="pt-PT" dirty="0" smtClean="0"/>
              <a:t>(amarelo) e os </a:t>
            </a:r>
            <a:r>
              <a:rPr lang="pt-PT" dirty="0" err="1" smtClean="0"/>
              <a:t>nucleos</a:t>
            </a:r>
            <a:r>
              <a:rPr lang="pt-PT" dirty="0" smtClean="0"/>
              <a:t> da derivada da medula fica com a </a:t>
            </a:r>
            <a:r>
              <a:rPr lang="pt-PT" dirty="0" err="1" smtClean="0"/>
              <a:t>expressao</a:t>
            </a:r>
            <a:r>
              <a:rPr lang="pt-PT" dirty="0" smtClean="0"/>
              <a:t> </a:t>
            </a:r>
            <a:r>
              <a:rPr lang="pt-PT" dirty="0" err="1" smtClean="0"/>
              <a:t>genetica</a:t>
            </a:r>
            <a:r>
              <a:rPr lang="pt-PT" dirty="0" smtClean="0"/>
              <a:t> </a:t>
            </a:r>
            <a:r>
              <a:rPr lang="pt-PT" dirty="0" err="1" smtClean="0"/>
              <a:t>fa</a:t>
            </a:r>
            <a:r>
              <a:rPr lang="pt-PT" dirty="0" smtClean="0"/>
              <a:t> </a:t>
            </a:r>
            <a:r>
              <a:rPr lang="pt-PT" dirty="0" err="1" smtClean="0"/>
              <a:t>celula</a:t>
            </a:r>
            <a:r>
              <a:rPr lang="pt-PT" dirty="0" smtClean="0"/>
              <a:t> </a:t>
            </a:r>
            <a:r>
              <a:rPr lang="pt-PT" dirty="0" err="1" smtClean="0"/>
              <a:t>nao</a:t>
            </a:r>
            <a:r>
              <a:rPr lang="pt-PT" dirty="0" smtClean="0"/>
              <a:t> </a:t>
            </a:r>
            <a:r>
              <a:rPr lang="pt-PT" dirty="0" err="1" smtClean="0"/>
              <a:t>hametopioetica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045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Células progenitoras - apresentam um decréscimo no potencial proliferativo e que adquirem progressivamente a capacidade de diferenciação mais restrita em neurónios, </a:t>
            </a:r>
            <a:r>
              <a:rPr lang="pt-PT" dirty="0" err="1" smtClean="0"/>
              <a:t>astróctitos</a:t>
            </a:r>
            <a:r>
              <a:rPr lang="pt-PT" dirty="0" smtClean="0"/>
              <a:t> e </a:t>
            </a:r>
            <a:r>
              <a:rPr lang="pt-PT" dirty="0" err="1" smtClean="0"/>
              <a:t>oligendrócitos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0757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Pax6 and HES-1 regulate the expression of genes that are important for neural stem cell proliferation and </a:t>
            </a:r>
            <a:r>
              <a:rPr lang="en-US" dirty="0" err="1" smtClean="0"/>
              <a:t>multipotency</a:t>
            </a:r>
            <a:r>
              <a:rPr lang="en-US" dirty="0" smtClean="0"/>
              <a:t>. Neural stem cell differentiation into cells of the neural lineage is thought to be influenced by Olig2, while the combination of Olig1 and Olig2 induces </a:t>
            </a:r>
            <a:r>
              <a:rPr lang="en-US" dirty="0" err="1" smtClean="0"/>
              <a:t>oligodendrocyte</a:t>
            </a:r>
            <a:r>
              <a:rPr lang="en-US" dirty="0" smtClean="0"/>
              <a:t> cell fate determination.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0757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400E0-BF1E-4A69-A9B5-A44611520FCE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215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7D19-A85A-42D7-B029-27BF994F892F}" type="datetimeFigureOut">
              <a:rPr lang="pt-PT" smtClean="0"/>
              <a:t>27-06-2013</a:t>
            </a:fld>
            <a:endParaRPr lang="pt-P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FD692B-1357-4020-AABA-0FA50712BE03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7D19-A85A-42D7-B029-27BF994F892F}" type="datetimeFigureOut">
              <a:rPr lang="pt-PT" smtClean="0"/>
              <a:t>27-06-2013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692B-1357-4020-AABA-0FA50712BE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7D19-A85A-42D7-B029-27BF994F892F}" type="datetimeFigureOut">
              <a:rPr lang="pt-PT" smtClean="0"/>
              <a:t>27-06-2013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692B-1357-4020-AABA-0FA50712BE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7D19-A85A-42D7-B029-27BF994F892F}" type="datetimeFigureOut">
              <a:rPr lang="pt-PT" smtClean="0"/>
              <a:t>27-06-2013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692B-1357-4020-AABA-0FA50712BE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7D19-A85A-42D7-B029-27BF994F892F}" type="datetimeFigureOut">
              <a:rPr lang="pt-PT" smtClean="0"/>
              <a:t>27-06-2013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692B-1357-4020-AABA-0FA50712BE03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7D19-A85A-42D7-B029-27BF994F892F}" type="datetimeFigureOut">
              <a:rPr lang="pt-PT" smtClean="0"/>
              <a:t>27-06-2013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692B-1357-4020-AABA-0FA50712BE03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7D19-A85A-42D7-B029-27BF994F892F}" type="datetimeFigureOut">
              <a:rPr lang="pt-PT" smtClean="0"/>
              <a:t>27-06-2013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692B-1357-4020-AABA-0FA50712BE03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7D19-A85A-42D7-B029-27BF994F892F}" type="datetimeFigureOut">
              <a:rPr lang="pt-PT" smtClean="0"/>
              <a:t>27-06-2013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692B-1357-4020-AABA-0FA50712BE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7D19-A85A-42D7-B029-27BF994F892F}" type="datetimeFigureOut">
              <a:rPr lang="pt-PT" smtClean="0"/>
              <a:t>27-06-2013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692B-1357-4020-AABA-0FA50712BE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7D19-A85A-42D7-B029-27BF994F892F}" type="datetimeFigureOut">
              <a:rPr lang="pt-PT" smtClean="0"/>
              <a:t>27-06-2013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692B-1357-4020-AABA-0FA50712BE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17D19-A85A-42D7-B029-27BF994F892F}" type="datetimeFigureOut">
              <a:rPr lang="pt-PT" smtClean="0"/>
              <a:t>27-06-2013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692B-1357-4020-AABA-0FA50712BE03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0F17D19-A85A-42D7-B029-27BF994F892F}" type="datetimeFigureOut">
              <a:rPr lang="pt-PT" smtClean="0"/>
              <a:t>27-06-2013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BFD692B-1357-4020-AABA-0FA50712BE03}" type="slidenum">
              <a:rPr lang="pt-PT" smtClean="0"/>
              <a:t>‹nº›</a:t>
            </a:fld>
            <a:endParaRPr lang="pt-PT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9"/>
          <a:stretch/>
        </p:blipFill>
        <p:spPr bwMode="auto">
          <a:xfrm>
            <a:off x="0" y="-32026"/>
            <a:ext cx="9144000" cy="689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9692" y="2426112"/>
            <a:ext cx="55446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Células </a:t>
            </a:r>
            <a:r>
              <a:rPr lang="pt-P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pt-P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 </a:t>
            </a:r>
            <a:r>
              <a:rPr lang="pt-PT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pt-P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 Regeneram Durante Toda A Vida</a:t>
            </a:r>
            <a:endParaRPr lang="pt-P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339752" y="4623519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Biologia do Desenvolvimento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699792" y="9114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rgbClr val="FFC000"/>
                </a:solidFill>
              </a:rPr>
              <a:t>Universidade de Évora</a:t>
            </a:r>
          </a:p>
          <a:p>
            <a:pPr algn="ctr"/>
            <a:r>
              <a:rPr lang="pt-PT" sz="1400" dirty="0" smtClean="0">
                <a:solidFill>
                  <a:srgbClr val="FFC000"/>
                </a:solidFill>
              </a:rPr>
              <a:t>2012/2013</a:t>
            </a:r>
            <a:endParaRPr lang="pt-PT" sz="1400" dirty="0">
              <a:solidFill>
                <a:srgbClr val="FFC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67744" y="1815207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Licenciatura em Biologia Humana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98764" y="5949280"/>
            <a:ext cx="46085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C000"/>
                </a:solidFill>
              </a:rPr>
              <a:t>Discentes: Alexandra Gama nº29011</a:t>
            </a:r>
            <a:endParaRPr lang="pt-PT" dirty="0">
              <a:solidFill>
                <a:srgbClr val="FFC000"/>
              </a:solidFill>
            </a:endParaRPr>
          </a:p>
          <a:p>
            <a:r>
              <a:rPr lang="pt-PT" dirty="0" smtClean="0">
                <a:solidFill>
                  <a:srgbClr val="FFC000"/>
                </a:solidFill>
              </a:rPr>
              <a:t>	  Francisca Lemos nº29914</a:t>
            </a:r>
          </a:p>
          <a:p>
            <a:r>
              <a:rPr lang="pt-PT" dirty="0" smtClean="0">
                <a:solidFill>
                  <a:srgbClr val="FFC000"/>
                </a:solidFill>
              </a:rPr>
              <a:t>	  Joana Menezes nº29222</a:t>
            </a:r>
          </a:p>
          <a:p>
            <a:endParaRPr lang="pt-PT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355976" y="587208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FFC000"/>
                </a:solidFill>
              </a:rPr>
              <a:t>Docente: Prof. Paulo de Oliveira</a:t>
            </a:r>
          </a:p>
        </p:txBody>
      </p:sp>
    </p:spTree>
    <p:extLst>
      <p:ext uri="{BB962C8B-B14F-4D97-AF65-F5344CB8AC3E}">
        <p14:creationId xmlns:p14="http://schemas.microsoft.com/office/powerpoint/2010/main" val="291369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59051568"/>
              </p:ext>
            </p:extLst>
          </p:nvPr>
        </p:nvGraphicFramePr>
        <p:xfrm>
          <a:off x="179512" y="116632"/>
          <a:ext cx="8856984" cy="657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5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365385" y="1772816"/>
            <a:ext cx="63412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dirty="0" smtClean="0"/>
              <a:t>Encontram-se predominantemente na zona </a:t>
            </a:r>
            <a:r>
              <a:rPr lang="pt-PT" dirty="0" err="1" smtClean="0"/>
              <a:t>subventricular</a:t>
            </a:r>
            <a:r>
              <a:rPr lang="pt-PT" dirty="0" smtClean="0"/>
              <a:t> cerebral e zona </a:t>
            </a:r>
            <a:r>
              <a:rPr lang="pt-PT" dirty="0" err="1" smtClean="0"/>
              <a:t>sub-granular</a:t>
            </a:r>
            <a:r>
              <a:rPr lang="pt-PT" dirty="0" smtClean="0"/>
              <a:t> do hipocampo </a:t>
            </a:r>
          </a:p>
          <a:p>
            <a:pPr marL="285750" indent="-285750" algn="just">
              <a:buFontTx/>
              <a:buChar char="-"/>
            </a:pPr>
            <a:endParaRPr lang="pt-PT" dirty="0" smtClean="0"/>
          </a:p>
          <a:p>
            <a:pPr marL="285750" indent="-285750" algn="just">
              <a:buFontTx/>
              <a:buChar char="-"/>
            </a:pPr>
            <a:r>
              <a:rPr lang="pt-PT" dirty="0" smtClean="0"/>
              <a:t>Na divisão, dão origem a outras </a:t>
            </a:r>
            <a:r>
              <a:rPr lang="pt-PT" i="1" dirty="0" err="1" smtClean="0"/>
              <a:t>stem</a:t>
            </a:r>
            <a:r>
              <a:rPr lang="pt-PT" i="1" dirty="0" smtClean="0"/>
              <a:t> </a:t>
            </a:r>
            <a:r>
              <a:rPr lang="pt-PT" i="1" dirty="0" err="1" smtClean="0"/>
              <a:t>cells</a:t>
            </a:r>
            <a:r>
              <a:rPr lang="pt-PT" i="1" dirty="0" smtClean="0"/>
              <a:t> </a:t>
            </a:r>
            <a:r>
              <a:rPr lang="pt-PT" dirty="0" smtClean="0"/>
              <a:t>neurais e a células amplificadoras transitórias chamadas progenitoras.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27784" y="4046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i="1" dirty="0" smtClean="0">
                <a:solidFill>
                  <a:srgbClr val="FFC000"/>
                </a:solidFill>
              </a:rPr>
              <a:t>Stem Cells </a:t>
            </a:r>
            <a:r>
              <a:rPr lang="pt-PT" sz="3600" b="1" dirty="0" smtClean="0">
                <a:solidFill>
                  <a:srgbClr val="FFC000"/>
                </a:solidFill>
              </a:rPr>
              <a:t>Neurais </a:t>
            </a:r>
            <a:r>
              <a:rPr lang="pt-PT" sz="2400" b="1" dirty="0" err="1" smtClean="0">
                <a:solidFill>
                  <a:srgbClr val="FFC000"/>
                </a:solidFill>
              </a:rPr>
              <a:t>NSCs</a:t>
            </a:r>
            <a:endParaRPr lang="pt-PT" sz="24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07" y="3789039"/>
            <a:ext cx="4309777" cy="219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2195736" y="5939988"/>
            <a:ext cx="5863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b="1" dirty="0" err="1" smtClean="0"/>
              <a:t>Stem</a:t>
            </a:r>
            <a:r>
              <a:rPr lang="pt-PT" sz="900" b="1" dirty="0" smtClean="0"/>
              <a:t> </a:t>
            </a:r>
            <a:r>
              <a:rPr lang="pt-PT" sz="900" b="1" dirty="0" err="1" smtClean="0"/>
              <a:t>cells</a:t>
            </a:r>
            <a:r>
              <a:rPr lang="pt-PT" sz="900" b="1" dirty="0" smtClean="0"/>
              <a:t> neurais</a:t>
            </a:r>
          </a:p>
          <a:p>
            <a:r>
              <a:rPr lang="pt-PT" sz="900" dirty="0" smtClean="0"/>
              <a:t>www.sigmaaldrich.com/life-science/cell-biology/cell-biology-products.html?TablePage=20848687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24421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365385" y="1484784"/>
            <a:ext cx="63412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dirty="0" smtClean="0"/>
          </a:p>
          <a:p>
            <a:pPr marL="285750" indent="-285750" algn="just">
              <a:buFontTx/>
              <a:buChar char="-"/>
            </a:pPr>
            <a:r>
              <a:rPr lang="pt-PT" dirty="0"/>
              <a:t>São muito especializadas e são sensíveis a alterações ambientais, como condições com oxigénio ou moléculas </a:t>
            </a:r>
            <a:r>
              <a:rPr lang="pt-PT" dirty="0" err="1" smtClean="0"/>
              <a:t>excitotoxicas</a:t>
            </a:r>
            <a:endParaRPr lang="pt-PT" dirty="0" smtClean="0"/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 smtClean="0"/>
              <a:t>Factores de Transcrição – Pax6; HES-1; Olig1; Olig2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27784" y="40466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i="1" dirty="0" smtClean="0">
                <a:solidFill>
                  <a:srgbClr val="FFC000"/>
                </a:solidFill>
              </a:rPr>
              <a:t>Stem Cells </a:t>
            </a:r>
            <a:r>
              <a:rPr lang="pt-PT" sz="3600" b="1" dirty="0" smtClean="0">
                <a:solidFill>
                  <a:srgbClr val="FFC000"/>
                </a:solidFill>
              </a:rPr>
              <a:t>Neurais </a:t>
            </a:r>
            <a:r>
              <a:rPr lang="pt-PT" sz="2400" b="1" dirty="0" err="1" smtClean="0">
                <a:solidFill>
                  <a:srgbClr val="FFC000"/>
                </a:solidFill>
              </a:rPr>
              <a:t>NSCs</a:t>
            </a:r>
            <a:endParaRPr lang="pt-PT" sz="2400" b="1" dirty="0">
              <a:solidFill>
                <a:srgbClr val="FFC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107" y="3789039"/>
            <a:ext cx="4309777" cy="2199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ângulo 7"/>
          <p:cNvSpPr/>
          <p:nvPr/>
        </p:nvSpPr>
        <p:spPr>
          <a:xfrm>
            <a:off x="2195736" y="5939988"/>
            <a:ext cx="5863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b="1" dirty="0" err="1" smtClean="0"/>
              <a:t>Stem</a:t>
            </a:r>
            <a:r>
              <a:rPr lang="pt-PT" sz="900" b="1" dirty="0" smtClean="0"/>
              <a:t> </a:t>
            </a:r>
            <a:r>
              <a:rPr lang="pt-PT" sz="900" b="1" dirty="0" err="1" smtClean="0"/>
              <a:t>cells</a:t>
            </a:r>
            <a:r>
              <a:rPr lang="pt-PT" sz="900" b="1" dirty="0" smtClean="0"/>
              <a:t> neurais</a:t>
            </a:r>
          </a:p>
          <a:p>
            <a:r>
              <a:rPr lang="pt-PT" sz="900" dirty="0" smtClean="0"/>
              <a:t>www.sigmaaldrich.com/life-science/cell-biology/cell-biology-products.html?TablePage=20848687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421765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7504" y="1268760"/>
            <a:ext cx="7953856" cy="3960440"/>
            <a:chOff x="2555776" y="3985603"/>
            <a:chExt cx="4572509" cy="28013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" b="-1"/>
            <a:stretch/>
          </p:blipFill>
          <p:spPr bwMode="auto">
            <a:xfrm>
              <a:off x="2555776" y="3985603"/>
              <a:ext cx="4572508" cy="280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ângulo 1"/>
            <p:cNvSpPr/>
            <p:nvPr/>
          </p:nvSpPr>
          <p:spPr>
            <a:xfrm>
              <a:off x="4067945" y="5733256"/>
              <a:ext cx="3060340" cy="1053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835696" y="404664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i="1" dirty="0" smtClean="0">
                <a:solidFill>
                  <a:srgbClr val="FFC000"/>
                </a:solidFill>
              </a:rPr>
              <a:t>Stem Cells </a:t>
            </a:r>
            <a:r>
              <a:rPr lang="pt-PT" sz="3600" b="1" dirty="0" smtClean="0">
                <a:solidFill>
                  <a:srgbClr val="FFC000"/>
                </a:solidFill>
              </a:rPr>
              <a:t>Hematopoiéticas </a:t>
            </a:r>
            <a:r>
              <a:rPr lang="pt-PT" sz="2400" b="1" dirty="0" err="1">
                <a:solidFill>
                  <a:srgbClr val="FFC000"/>
                </a:solidFill>
              </a:rPr>
              <a:t>H</a:t>
            </a:r>
            <a:r>
              <a:rPr lang="pt-PT" sz="2400" b="1" dirty="0" err="1" smtClean="0">
                <a:solidFill>
                  <a:srgbClr val="FFC000"/>
                </a:solidFill>
              </a:rPr>
              <a:t>SCs</a:t>
            </a:r>
            <a:endParaRPr lang="pt-PT" sz="2400" b="1" dirty="0">
              <a:solidFill>
                <a:srgbClr val="FFC000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737914" y="3739489"/>
            <a:ext cx="61545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dirty="0"/>
              <a:t>Encontram-se, sobretudo, na medula óssea, mas também no sangue circulante, bem como no sangue do cordão umbilical e na placenta. </a:t>
            </a:r>
            <a:endParaRPr lang="pt-PT" dirty="0" smtClean="0"/>
          </a:p>
          <a:p>
            <a:pPr marL="285750" indent="-285750" algn="just">
              <a:buFontTx/>
              <a:buChar char="-"/>
            </a:pPr>
            <a:endParaRPr lang="pt-PT" dirty="0" smtClean="0"/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 smtClean="0"/>
              <a:t>Podem </a:t>
            </a:r>
            <a:r>
              <a:rPr lang="pt-PT" dirty="0"/>
              <a:t>originar todos os elementos sanguíneos, quer eritrócitos, quer linfócitos e </a:t>
            </a:r>
            <a:r>
              <a:rPr lang="pt-PT" dirty="0" smtClean="0"/>
              <a:t>plaquetas</a:t>
            </a:r>
            <a:r>
              <a:rPr lang="pt-PT" dirty="0"/>
              <a:t> contudo elas vão originar também outros tipos de células de outras </a:t>
            </a:r>
            <a:r>
              <a:rPr lang="pt-PT" dirty="0" smtClean="0"/>
              <a:t>linhagens.</a:t>
            </a:r>
          </a:p>
        </p:txBody>
      </p:sp>
      <p:sp>
        <p:nvSpPr>
          <p:cNvPr id="6" name="Rectângulo 5"/>
          <p:cNvSpPr/>
          <p:nvPr/>
        </p:nvSpPr>
        <p:spPr>
          <a:xfrm>
            <a:off x="0" y="5219908"/>
            <a:ext cx="320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 smtClean="0"/>
              <a:t>Diferenciação</a:t>
            </a:r>
            <a:r>
              <a:rPr lang="en-US" sz="900" b="1" dirty="0" smtClean="0"/>
              <a:t> das HSCs </a:t>
            </a:r>
            <a:r>
              <a:rPr lang="pt-PT" sz="900" dirty="0" smtClean="0"/>
              <a:t>http</a:t>
            </a:r>
            <a:r>
              <a:rPr lang="pt-PT" sz="900" dirty="0"/>
              <a:t>://</a:t>
            </a:r>
            <a:r>
              <a:rPr lang="pt-PT" sz="900" dirty="0" smtClean="0"/>
              <a:t>www.elusyf.com/tech_stemcells.html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24421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07504" y="1268760"/>
            <a:ext cx="7953856" cy="3960440"/>
            <a:chOff x="2555776" y="3985603"/>
            <a:chExt cx="4572509" cy="28013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" b="-1"/>
            <a:stretch/>
          </p:blipFill>
          <p:spPr bwMode="auto">
            <a:xfrm>
              <a:off x="2555776" y="3985603"/>
              <a:ext cx="4572508" cy="28013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ângulo 1"/>
            <p:cNvSpPr/>
            <p:nvPr/>
          </p:nvSpPr>
          <p:spPr>
            <a:xfrm>
              <a:off x="4067945" y="5733256"/>
              <a:ext cx="3060340" cy="10537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4" name="CaixaDeTexto 3"/>
          <p:cNvSpPr txBox="1"/>
          <p:nvPr/>
        </p:nvSpPr>
        <p:spPr>
          <a:xfrm>
            <a:off x="1835696" y="404664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i="1" dirty="0" smtClean="0">
                <a:solidFill>
                  <a:srgbClr val="FFC000"/>
                </a:solidFill>
              </a:rPr>
              <a:t>Stem Cells </a:t>
            </a:r>
            <a:r>
              <a:rPr lang="pt-PT" sz="3600" b="1" dirty="0" smtClean="0">
                <a:solidFill>
                  <a:srgbClr val="FFC000"/>
                </a:solidFill>
              </a:rPr>
              <a:t>Hematopoiéticas </a:t>
            </a:r>
            <a:r>
              <a:rPr lang="pt-PT" sz="2400" b="1" dirty="0" err="1">
                <a:solidFill>
                  <a:srgbClr val="FFC000"/>
                </a:solidFill>
              </a:rPr>
              <a:t>H</a:t>
            </a:r>
            <a:r>
              <a:rPr lang="pt-PT" sz="2400" b="1" dirty="0" err="1" smtClean="0">
                <a:solidFill>
                  <a:srgbClr val="FFC000"/>
                </a:solidFill>
              </a:rPr>
              <a:t>SCs</a:t>
            </a:r>
            <a:endParaRPr lang="pt-PT" sz="2400" b="1" dirty="0">
              <a:solidFill>
                <a:srgbClr val="FFC000"/>
              </a:solidFill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737914" y="3519006"/>
            <a:ext cx="61545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 smtClean="0"/>
              <a:t>Tipicamente origina dois tipos de células progenitoras: a mielóide e linfóide.</a:t>
            </a:r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/>
              <a:t>As vias de sinalização </a:t>
            </a:r>
            <a:r>
              <a:rPr lang="pt-PT" dirty="0" err="1"/>
              <a:t>Wnt</a:t>
            </a:r>
            <a:r>
              <a:rPr lang="pt-PT" dirty="0"/>
              <a:t> e </a:t>
            </a:r>
            <a:r>
              <a:rPr lang="pt-PT" dirty="0" err="1"/>
              <a:t>Notch</a:t>
            </a:r>
            <a:r>
              <a:rPr lang="pt-PT" dirty="0"/>
              <a:t> são fundamentais na regulação dos nichos </a:t>
            </a:r>
            <a:r>
              <a:rPr lang="pt-PT" dirty="0" smtClean="0"/>
              <a:t>das </a:t>
            </a:r>
            <a:r>
              <a:rPr lang="pt-PT" dirty="0" err="1"/>
              <a:t>HSCs</a:t>
            </a:r>
            <a:r>
              <a:rPr lang="pt-PT" dirty="0"/>
              <a:t>. Estes sinais são muito importantes para o seu desenvolvimento.</a:t>
            </a:r>
            <a:endParaRPr lang="pt-PT" dirty="0" smtClean="0"/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/>
              <a:t>Factores de Transcrição – </a:t>
            </a:r>
            <a:r>
              <a:rPr lang="pt-PT" dirty="0" smtClean="0"/>
              <a:t>GATA-2; Pax5; GATA-1</a:t>
            </a:r>
            <a:endParaRPr lang="pt-PT" dirty="0"/>
          </a:p>
        </p:txBody>
      </p:sp>
      <p:sp>
        <p:nvSpPr>
          <p:cNvPr id="6" name="Rectângulo 5"/>
          <p:cNvSpPr/>
          <p:nvPr/>
        </p:nvSpPr>
        <p:spPr>
          <a:xfrm>
            <a:off x="0" y="5219908"/>
            <a:ext cx="3203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 err="1" smtClean="0"/>
              <a:t>Diferenciação</a:t>
            </a:r>
            <a:r>
              <a:rPr lang="en-US" sz="900" b="1" dirty="0" smtClean="0"/>
              <a:t> das HSCs </a:t>
            </a:r>
            <a:r>
              <a:rPr lang="pt-PT" sz="900" dirty="0" smtClean="0"/>
              <a:t>http</a:t>
            </a:r>
            <a:r>
              <a:rPr lang="pt-PT" sz="900" dirty="0"/>
              <a:t>://</a:t>
            </a:r>
            <a:r>
              <a:rPr lang="pt-PT" sz="900" dirty="0" smtClean="0"/>
              <a:t>www.elusyf.com/tech_stemcells.html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342592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79512" y="1553599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dirty="0" smtClean="0"/>
              <a:t>Encontram-se </a:t>
            </a:r>
            <a:r>
              <a:rPr lang="pt-PT" dirty="0"/>
              <a:t>geralmente  em tecidos conectivos, em especial na medula óssea, tecido adiposo e no sangue do  cordão </a:t>
            </a:r>
            <a:r>
              <a:rPr lang="pt-PT" dirty="0" smtClean="0"/>
              <a:t>umbilical.</a:t>
            </a:r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 algn="just">
              <a:buFontTx/>
              <a:buChar char="-"/>
            </a:pPr>
            <a:endParaRPr lang="pt-PT" dirty="0" smtClean="0"/>
          </a:p>
          <a:p>
            <a:pPr marL="285750" indent="-285750" algn="just">
              <a:buFontTx/>
              <a:buChar char="-"/>
            </a:pPr>
            <a:r>
              <a:rPr lang="pt-PT" dirty="0" smtClean="0"/>
              <a:t>Têm </a:t>
            </a:r>
            <a:r>
              <a:rPr lang="pt-PT" dirty="0"/>
              <a:t>a capacidade de </a:t>
            </a:r>
            <a:r>
              <a:rPr lang="pt-PT" dirty="0" smtClean="0"/>
              <a:t>dar origem a células do osso (osteoblastos), células da cartilagem (</a:t>
            </a:r>
            <a:r>
              <a:rPr lang="pt-PT" dirty="0" err="1" smtClean="0"/>
              <a:t>condrócitos</a:t>
            </a:r>
            <a:r>
              <a:rPr lang="pt-PT" dirty="0" smtClean="0"/>
              <a:t>), adipócitos e outros tipos de células do tecido conectivo.</a:t>
            </a:r>
          </a:p>
          <a:p>
            <a:pPr marL="285750" indent="-285750" algn="just">
              <a:buFontTx/>
              <a:buChar char="-"/>
            </a:pPr>
            <a:endParaRPr lang="pt-PT" dirty="0" smtClean="0"/>
          </a:p>
          <a:p>
            <a:pPr algn="just"/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51720" y="404664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i="1" dirty="0" smtClean="0">
                <a:solidFill>
                  <a:srgbClr val="FFC000"/>
                </a:solidFill>
              </a:rPr>
              <a:t>Stem Cells </a:t>
            </a:r>
            <a:r>
              <a:rPr lang="pt-PT" sz="3600" b="1" dirty="0" smtClean="0">
                <a:solidFill>
                  <a:srgbClr val="FFC000"/>
                </a:solidFill>
              </a:rPr>
              <a:t>Mesenquimais </a:t>
            </a:r>
            <a:r>
              <a:rPr lang="pt-PT" sz="2400" b="1" dirty="0" err="1" smtClean="0">
                <a:solidFill>
                  <a:srgbClr val="FFC000"/>
                </a:solidFill>
              </a:rPr>
              <a:t>MSCs</a:t>
            </a:r>
            <a:endParaRPr lang="pt-PT" sz="2400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6925" r="3457" b="2130"/>
          <a:stretch/>
        </p:blipFill>
        <p:spPr bwMode="auto">
          <a:xfrm>
            <a:off x="4847637" y="3538758"/>
            <a:ext cx="3995936" cy="275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4798166" y="6292233"/>
            <a:ext cx="4045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b="1" dirty="0" smtClean="0"/>
              <a:t>Diferenciação das </a:t>
            </a:r>
            <a:r>
              <a:rPr lang="pt-PT" sz="900" b="1" dirty="0" err="1" smtClean="0"/>
              <a:t>stem</a:t>
            </a:r>
            <a:r>
              <a:rPr lang="pt-PT" sz="900" b="1" dirty="0" smtClean="0"/>
              <a:t> </a:t>
            </a:r>
            <a:r>
              <a:rPr lang="pt-PT" sz="900" b="1" dirty="0" err="1" smtClean="0"/>
              <a:t>cells</a:t>
            </a:r>
            <a:r>
              <a:rPr lang="pt-PT" sz="900" b="1" dirty="0" smtClean="0"/>
              <a:t> mesenquimais</a:t>
            </a:r>
          </a:p>
          <a:p>
            <a:r>
              <a:rPr lang="pt-PT" sz="900" dirty="0" smtClean="0"/>
              <a:t>http</a:t>
            </a:r>
            <a:r>
              <a:rPr lang="pt-PT" sz="900" dirty="0"/>
              <a:t>://www.omicsonline.org/2157-7633/images/2157-7633-1-105-g001.html</a:t>
            </a:r>
          </a:p>
        </p:txBody>
      </p:sp>
    </p:spTree>
    <p:extLst>
      <p:ext uri="{BB962C8B-B14F-4D97-AF65-F5344CB8AC3E}">
        <p14:creationId xmlns:p14="http://schemas.microsoft.com/office/powerpoint/2010/main" val="24421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79512" y="1553599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 smtClean="0"/>
              <a:t>São </a:t>
            </a:r>
            <a:r>
              <a:rPr lang="pt-PT" dirty="0"/>
              <a:t>altamente activados </a:t>
            </a:r>
            <a:r>
              <a:rPr lang="pt-PT" dirty="0" smtClean="0"/>
              <a:t>metabolicamente, </a:t>
            </a:r>
            <a:r>
              <a:rPr lang="pt-PT" dirty="0" err="1" smtClean="0"/>
              <a:t>secretando</a:t>
            </a:r>
            <a:r>
              <a:rPr lang="pt-PT" dirty="0" smtClean="0"/>
              <a:t> não só componente da matriz extracelular </a:t>
            </a:r>
            <a:r>
              <a:rPr lang="pt-PT" dirty="0"/>
              <a:t>mas também uma vasta gama </a:t>
            </a:r>
            <a:r>
              <a:rPr lang="pt-PT" dirty="0" smtClean="0"/>
              <a:t>de </a:t>
            </a:r>
            <a:r>
              <a:rPr lang="pt-PT" dirty="0"/>
              <a:t>citoquinas</a:t>
            </a:r>
            <a:r>
              <a:rPr lang="pt-PT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pt-PT" dirty="0" smtClean="0"/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/>
              <a:t>Factores de transcrição – </a:t>
            </a:r>
            <a:r>
              <a:rPr lang="pt-PT" dirty="0" err="1"/>
              <a:t>Forkhead</a:t>
            </a:r>
            <a:r>
              <a:rPr lang="pt-PT" dirty="0"/>
              <a:t> box (Fox); SOX2</a:t>
            </a:r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algn="just"/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2051720" y="404664"/>
            <a:ext cx="5184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i="1" dirty="0" smtClean="0">
                <a:solidFill>
                  <a:srgbClr val="FFC000"/>
                </a:solidFill>
              </a:rPr>
              <a:t>Stem Cells </a:t>
            </a:r>
            <a:r>
              <a:rPr lang="pt-PT" sz="3600" b="1" dirty="0" smtClean="0">
                <a:solidFill>
                  <a:srgbClr val="FFC000"/>
                </a:solidFill>
              </a:rPr>
              <a:t>Mesenquimais </a:t>
            </a:r>
            <a:r>
              <a:rPr lang="pt-PT" sz="2400" b="1" dirty="0" err="1" smtClean="0">
                <a:solidFill>
                  <a:srgbClr val="FFC000"/>
                </a:solidFill>
              </a:rPr>
              <a:t>MSCs</a:t>
            </a:r>
            <a:endParaRPr lang="pt-PT" sz="2400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t="6925" r="3457" b="2130"/>
          <a:stretch/>
        </p:blipFill>
        <p:spPr bwMode="auto">
          <a:xfrm>
            <a:off x="4847637" y="3538758"/>
            <a:ext cx="3995936" cy="275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4798166" y="6292233"/>
            <a:ext cx="40454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b="1" dirty="0" smtClean="0"/>
              <a:t>Diferenciação das </a:t>
            </a:r>
            <a:r>
              <a:rPr lang="pt-PT" sz="900" b="1" dirty="0" err="1" smtClean="0"/>
              <a:t>stem</a:t>
            </a:r>
            <a:r>
              <a:rPr lang="pt-PT" sz="900" b="1" dirty="0" smtClean="0"/>
              <a:t> </a:t>
            </a:r>
            <a:r>
              <a:rPr lang="pt-PT" sz="900" b="1" dirty="0" err="1" smtClean="0"/>
              <a:t>cells</a:t>
            </a:r>
            <a:r>
              <a:rPr lang="pt-PT" sz="900" b="1" dirty="0" smtClean="0"/>
              <a:t> mesenquimais</a:t>
            </a:r>
          </a:p>
          <a:p>
            <a:r>
              <a:rPr lang="pt-PT" sz="900" dirty="0" smtClean="0"/>
              <a:t>http</a:t>
            </a:r>
            <a:r>
              <a:rPr lang="pt-PT" sz="900" dirty="0"/>
              <a:t>://www.omicsonline.org/2157-7633/images/2157-7633-1-105-g001.html</a:t>
            </a:r>
          </a:p>
        </p:txBody>
      </p:sp>
    </p:spTree>
    <p:extLst>
      <p:ext uri="{BB962C8B-B14F-4D97-AF65-F5344CB8AC3E}">
        <p14:creationId xmlns:p14="http://schemas.microsoft.com/office/powerpoint/2010/main" val="17657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547664" y="42970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i="1" dirty="0" err="1" smtClean="0">
                <a:solidFill>
                  <a:srgbClr val="FFC000"/>
                </a:solidFill>
              </a:rPr>
              <a:t>Stem</a:t>
            </a:r>
            <a:r>
              <a:rPr lang="pt-PT" sz="3600" b="1" i="1" dirty="0" smtClean="0">
                <a:solidFill>
                  <a:srgbClr val="FFC000"/>
                </a:solidFill>
              </a:rPr>
              <a:t> </a:t>
            </a:r>
            <a:r>
              <a:rPr lang="pt-PT" sz="3600" b="1" i="1" dirty="0" err="1" smtClean="0">
                <a:solidFill>
                  <a:srgbClr val="FFC000"/>
                </a:solidFill>
              </a:rPr>
              <a:t>Cells</a:t>
            </a:r>
            <a:r>
              <a:rPr lang="pt-PT" sz="3600" b="1" i="1" dirty="0" smtClean="0">
                <a:solidFill>
                  <a:srgbClr val="FFC000"/>
                </a:solidFill>
              </a:rPr>
              <a:t> </a:t>
            </a:r>
            <a:r>
              <a:rPr lang="pt-PT" sz="3600" b="1" dirty="0" smtClean="0">
                <a:solidFill>
                  <a:srgbClr val="FFC000"/>
                </a:solidFill>
              </a:rPr>
              <a:t>do Cancro</a:t>
            </a:r>
            <a:endParaRPr lang="pt-PT" sz="3600" b="1" dirty="0">
              <a:solidFill>
                <a:srgbClr val="FFC000"/>
              </a:solidFill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395536" y="1340768"/>
            <a:ext cx="82809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PT" dirty="0" smtClean="0"/>
              <a:t>São </a:t>
            </a:r>
            <a:r>
              <a:rPr lang="pt-PT" dirty="0"/>
              <a:t>consideradas como subpopulações de células de </a:t>
            </a:r>
            <a:r>
              <a:rPr lang="pt-PT" dirty="0" smtClean="0"/>
              <a:t>tumor.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Derivam </a:t>
            </a:r>
            <a:r>
              <a:rPr lang="pt-PT" dirty="0"/>
              <a:t>da transformação destas no tecido de origem ou de </a:t>
            </a:r>
            <a:r>
              <a:rPr lang="pt-PT" dirty="0" smtClean="0"/>
              <a:t>células progenitoras pré-diferenciadas.</a:t>
            </a:r>
            <a:endParaRPr lang="pt-PT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pt-PT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pt-PT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PT" dirty="0"/>
              <a:t>P</a:t>
            </a:r>
            <a:r>
              <a:rPr lang="pt-PT" dirty="0" smtClean="0"/>
              <a:t>ropriedades </a:t>
            </a:r>
            <a:r>
              <a:rPr lang="pt-PT" dirty="0"/>
              <a:t>semelhantes das </a:t>
            </a:r>
            <a:r>
              <a:rPr lang="pt-PT" dirty="0" err="1"/>
              <a:t>Stem</a:t>
            </a:r>
            <a:r>
              <a:rPr lang="pt-PT" dirty="0"/>
              <a:t> </a:t>
            </a:r>
            <a:r>
              <a:rPr lang="pt-PT" dirty="0" err="1"/>
              <a:t>Cells</a:t>
            </a:r>
            <a:r>
              <a:rPr lang="pt-PT" dirty="0"/>
              <a:t> e das células progenitoras </a:t>
            </a:r>
            <a:r>
              <a:rPr lang="pt-PT" dirty="0" smtClean="0"/>
              <a:t>do cancro: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SzPct val="100000"/>
              <a:buBlip>
                <a:blip r:embed="rId3"/>
              </a:buBlip>
            </a:pPr>
            <a:r>
              <a:rPr lang="pt-PT" dirty="0" smtClean="0"/>
              <a:t> Regulação </a:t>
            </a:r>
            <a:r>
              <a:rPr lang="pt-PT" dirty="0"/>
              <a:t>negativa de ambas pelo tumor PTEN(gene </a:t>
            </a:r>
            <a:r>
              <a:rPr lang="pt-PT" dirty="0" smtClean="0"/>
              <a:t>supressor);</a:t>
            </a:r>
          </a:p>
          <a:p>
            <a:pPr marL="285750" indent="-285750">
              <a:buSzPct val="100000"/>
              <a:buBlip>
                <a:blip r:embed="rId3"/>
              </a:buBlip>
            </a:pPr>
            <a:r>
              <a:rPr lang="pt-PT" dirty="0"/>
              <a:t>O</a:t>
            </a:r>
            <a:r>
              <a:rPr lang="pt-PT" dirty="0" smtClean="0"/>
              <a:t> </a:t>
            </a:r>
            <a:r>
              <a:rPr lang="pt-PT" dirty="0"/>
              <a:t>facto do gene </a:t>
            </a:r>
            <a:r>
              <a:rPr lang="pt-PT" dirty="0" err="1"/>
              <a:t>polycomb</a:t>
            </a:r>
            <a:r>
              <a:rPr lang="pt-PT" dirty="0"/>
              <a:t>  BM1 ser necessário para a manutenção da auto-renovação de </a:t>
            </a:r>
            <a:r>
              <a:rPr lang="pt-PT" dirty="0" err="1"/>
              <a:t>Stem</a:t>
            </a:r>
            <a:r>
              <a:rPr lang="pt-PT" dirty="0"/>
              <a:t> </a:t>
            </a:r>
            <a:r>
              <a:rPr lang="pt-PT" dirty="0" err="1"/>
              <a:t>Cells</a:t>
            </a:r>
            <a:r>
              <a:rPr lang="pt-PT" dirty="0"/>
              <a:t> hematopoiéticas </a:t>
            </a:r>
            <a:r>
              <a:rPr lang="pt-PT" dirty="0" smtClean="0"/>
              <a:t>adultas;</a:t>
            </a:r>
          </a:p>
          <a:p>
            <a:pPr marL="285750" indent="-285750">
              <a:buSzPct val="100000"/>
              <a:buBlip>
                <a:blip r:embed="rId3"/>
              </a:buBlip>
            </a:pPr>
            <a:r>
              <a:rPr lang="pt-PT" dirty="0"/>
              <a:t>P</a:t>
            </a:r>
            <a:r>
              <a:rPr lang="pt-PT" dirty="0" smtClean="0"/>
              <a:t>articipação </a:t>
            </a:r>
            <a:r>
              <a:rPr lang="pt-PT" dirty="0"/>
              <a:t>dos sinais que influenciam as </a:t>
            </a:r>
            <a:r>
              <a:rPr lang="pt-PT" dirty="0" err="1"/>
              <a:t>Stem</a:t>
            </a:r>
            <a:r>
              <a:rPr lang="pt-PT" dirty="0"/>
              <a:t> </a:t>
            </a:r>
            <a:r>
              <a:rPr lang="pt-PT" dirty="0" err="1"/>
              <a:t>Cells</a:t>
            </a:r>
            <a:r>
              <a:rPr lang="pt-PT" dirty="0"/>
              <a:t> e a sua </a:t>
            </a:r>
            <a:r>
              <a:rPr lang="pt-PT" dirty="0" smtClean="0"/>
              <a:t>proliferação;</a:t>
            </a:r>
          </a:p>
          <a:p>
            <a:pPr marL="285750" indent="-285750">
              <a:buSzPct val="100000"/>
              <a:buBlip>
                <a:blip r:embed="rId3"/>
              </a:buBlip>
            </a:pPr>
            <a:r>
              <a:rPr lang="pt-PT" dirty="0" smtClean="0"/>
              <a:t>O </a:t>
            </a:r>
            <a:r>
              <a:rPr lang="pt-PT" dirty="0"/>
              <a:t>tráfico normal das </a:t>
            </a:r>
            <a:r>
              <a:rPr lang="pt-PT" dirty="0" err="1"/>
              <a:t>Stem</a:t>
            </a:r>
            <a:r>
              <a:rPr lang="pt-PT" dirty="0"/>
              <a:t> </a:t>
            </a:r>
            <a:r>
              <a:rPr lang="pt-PT" dirty="0" err="1"/>
              <a:t>Cells</a:t>
            </a:r>
            <a:r>
              <a:rPr lang="pt-PT" dirty="0"/>
              <a:t> e metástase das </a:t>
            </a:r>
            <a:r>
              <a:rPr lang="pt-PT" dirty="0" err="1"/>
              <a:t>Stem</a:t>
            </a:r>
            <a:r>
              <a:rPr lang="pt-PT" dirty="0"/>
              <a:t> </a:t>
            </a:r>
            <a:r>
              <a:rPr lang="pt-PT" dirty="0" err="1"/>
              <a:t>Cells</a:t>
            </a:r>
            <a:r>
              <a:rPr lang="pt-PT" dirty="0"/>
              <a:t> do cancro envolvem mecanismos </a:t>
            </a:r>
            <a:r>
              <a:rPr lang="pt-PT" dirty="0" smtClean="0"/>
              <a:t>semelhantes;</a:t>
            </a:r>
          </a:p>
          <a:p>
            <a:pPr marL="285750" indent="-285750">
              <a:buSzPct val="100000"/>
              <a:buBlip>
                <a:blip r:embed="rId3"/>
              </a:buBlip>
            </a:pPr>
            <a:r>
              <a:rPr lang="pt-PT" dirty="0" err="1" smtClean="0"/>
              <a:t>Octâmero</a:t>
            </a:r>
            <a:r>
              <a:rPr lang="pt-PT" dirty="0" smtClean="0"/>
              <a:t> </a:t>
            </a:r>
            <a:r>
              <a:rPr lang="pt-PT" dirty="0"/>
              <a:t>4 (Out-4</a:t>
            </a:r>
            <a:r>
              <a:rPr lang="pt-PT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2764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835696" y="4183920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FF00"/>
              </a:buClr>
              <a:buFont typeface="Arial" pitchFamily="34" charset="0"/>
              <a:buChar char="•"/>
            </a:pPr>
            <a:r>
              <a:rPr lang="pt-PT" dirty="0" smtClean="0"/>
              <a:t>Rato ROSA26</a:t>
            </a:r>
          </a:p>
          <a:p>
            <a:pPr marL="285750" indent="-285750">
              <a:buClr>
                <a:srgbClr val="FFFF00"/>
              </a:buClr>
              <a:buFont typeface="Arial" pitchFamily="34" charset="0"/>
              <a:buChar char="•"/>
            </a:pPr>
            <a:r>
              <a:rPr lang="pt-PT" dirty="0"/>
              <a:t>Proteína transgénica fluorescente verde (GFP)</a:t>
            </a:r>
          </a:p>
          <a:p>
            <a:pPr marL="285750" indent="-285750">
              <a:buClr>
                <a:srgbClr val="FFFF00"/>
              </a:buClr>
              <a:buFont typeface="Arial" pitchFamily="34" charset="0"/>
              <a:buChar char="•"/>
            </a:pPr>
            <a:r>
              <a:rPr lang="pt-PT" dirty="0" smtClean="0"/>
              <a:t>Presença </a:t>
            </a:r>
            <a:r>
              <a:rPr lang="pt-PT" dirty="0"/>
              <a:t>do cromossoma Y </a:t>
            </a:r>
          </a:p>
          <a:p>
            <a:pPr marL="285750" indent="-285750">
              <a:buClr>
                <a:srgbClr val="FFFF00"/>
              </a:buClr>
              <a:buFont typeface="Arial" pitchFamily="34" charset="0"/>
              <a:buChar char="•"/>
            </a:pPr>
            <a:r>
              <a:rPr lang="pt-PT" dirty="0" smtClean="0"/>
              <a:t>Técnica </a:t>
            </a:r>
            <a:r>
              <a:rPr lang="pt-PT" dirty="0" err="1" smtClean="0"/>
              <a:t>Cre</a:t>
            </a:r>
            <a:r>
              <a:rPr lang="pt-PT" dirty="0" smtClean="0"/>
              <a:t>/</a:t>
            </a:r>
            <a:r>
              <a:rPr lang="pt-PT" dirty="0" err="1" smtClean="0"/>
              <a:t>lox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27784" y="42970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FFC000"/>
                </a:solidFill>
              </a:rPr>
              <a:t>Biomarcadores</a:t>
            </a:r>
            <a:endParaRPr lang="pt-PT" sz="3600" b="1" dirty="0">
              <a:solidFill>
                <a:srgbClr val="FFC000"/>
              </a:solidFill>
            </a:endParaRPr>
          </a:p>
        </p:txBody>
      </p:sp>
      <p:sp>
        <p:nvSpPr>
          <p:cNvPr id="7" name="Rectângulo 6"/>
          <p:cNvSpPr/>
          <p:nvPr/>
        </p:nvSpPr>
        <p:spPr>
          <a:xfrm>
            <a:off x="539552" y="1340768"/>
            <a:ext cx="79928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dirty="0" smtClean="0"/>
              <a:t>Identificação </a:t>
            </a:r>
            <a:r>
              <a:rPr lang="pt-PT" dirty="0"/>
              <a:t>de células assenta normalmente sobre a utilização de marcadores de superfície celular que denotam a expressão de proteínas especificas associadas com a actividade genómica relacionada com um estado de diferenciação da célula em particular</a:t>
            </a:r>
            <a:r>
              <a:rPr lang="pt-PT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/>
              <a:t>Os </a:t>
            </a:r>
            <a:r>
              <a:rPr lang="pt-PT" dirty="0" err="1"/>
              <a:t>biomarcadores</a:t>
            </a:r>
            <a:r>
              <a:rPr lang="pt-PT" dirty="0"/>
              <a:t> genéticos têm sido muito usados no estudo do transplante de </a:t>
            </a:r>
            <a:r>
              <a:rPr lang="pt-PT" dirty="0" err="1"/>
              <a:t>stem</a:t>
            </a:r>
            <a:r>
              <a:rPr lang="pt-PT" dirty="0"/>
              <a:t> </a:t>
            </a:r>
            <a:r>
              <a:rPr lang="pt-PT" dirty="0" err="1" smtClean="0"/>
              <a:t>cells</a:t>
            </a:r>
            <a:r>
              <a:rPr lang="pt-PT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 smtClean="0"/>
              <a:t>Biomarcadores mais usados: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07" y="4183920"/>
            <a:ext cx="2426296" cy="192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6405157" y="6119109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900" b="1" dirty="0" smtClean="0"/>
              <a:t>Células expressas com GFP</a:t>
            </a:r>
          </a:p>
          <a:p>
            <a:r>
              <a:rPr lang="pt-PT" sz="900" dirty="0" smtClean="0"/>
              <a:t>http</a:t>
            </a:r>
            <a:r>
              <a:rPr lang="pt-PT" sz="900" dirty="0"/>
              <a:t>://www.bumc.bu.edu/stemcells/protocols/</a:t>
            </a:r>
          </a:p>
        </p:txBody>
      </p:sp>
    </p:spTree>
    <p:extLst>
      <p:ext uri="{BB962C8B-B14F-4D97-AF65-F5344CB8AC3E}">
        <p14:creationId xmlns:p14="http://schemas.microsoft.com/office/powerpoint/2010/main" val="25657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330783" y="1095649"/>
            <a:ext cx="8633591" cy="5040560"/>
            <a:chOff x="363216" y="1080766"/>
            <a:chExt cx="8633591" cy="504056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216" y="1080766"/>
              <a:ext cx="8633591" cy="504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ângulo 6"/>
            <p:cNvSpPr/>
            <p:nvPr/>
          </p:nvSpPr>
          <p:spPr>
            <a:xfrm>
              <a:off x="5652120" y="1196752"/>
              <a:ext cx="3344687" cy="108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1547664" y="42970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FFC000"/>
                </a:solidFill>
              </a:rPr>
              <a:t>Aplicações</a:t>
            </a:r>
            <a:endParaRPr lang="pt-PT" sz="3600" b="1" dirty="0">
              <a:solidFill>
                <a:srgbClr val="FFC000"/>
              </a:solidFill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7164288" y="4649768"/>
            <a:ext cx="1832519" cy="532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57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827584" y="1529149"/>
            <a:ext cx="76417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dirty="0" smtClean="0"/>
              <a:t>São células capazes de se auto-renovarem e de se diferenciarem em diferentes tipos de células ou tecidos, durante o desenvolvimento e na idade adulta.</a:t>
            </a:r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 smtClean="0"/>
              <a:t>São a base para qualquer orgão, tecido e célula no corpo humano.</a:t>
            </a:r>
            <a:endParaRPr lang="pt-PT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7" t="22885" r="36676" b="40079"/>
          <a:stretch/>
        </p:blipFill>
        <p:spPr bwMode="auto">
          <a:xfrm>
            <a:off x="1691680" y="3048000"/>
            <a:ext cx="5384800" cy="359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ângulo 8"/>
          <p:cNvSpPr/>
          <p:nvPr/>
        </p:nvSpPr>
        <p:spPr>
          <a:xfrm>
            <a:off x="1691681" y="2924944"/>
            <a:ext cx="2310438" cy="10141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CaixaDeTexto 9"/>
          <p:cNvSpPr txBox="1"/>
          <p:nvPr/>
        </p:nvSpPr>
        <p:spPr>
          <a:xfrm>
            <a:off x="2627784" y="42970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i="1" dirty="0" smtClean="0">
                <a:solidFill>
                  <a:srgbClr val="FFC000"/>
                </a:solidFill>
              </a:rPr>
              <a:t>Stem Cells</a:t>
            </a:r>
            <a:endParaRPr lang="pt-PT" sz="3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2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524339" y="4522187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/>
              <a:t>A</a:t>
            </a:r>
            <a:r>
              <a:rPr lang="pt-PT" dirty="0" smtClean="0"/>
              <a:t>s </a:t>
            </a:r>
            <a:r>
              <a:rPr lang="pt-PT" dirty="0" err="1" smtClean="0"/>
              <a:t>stem</a:t>
            </a:r>
            <a:r>
              <a:rPr lang="pt-PT" dirty="0" smtClean="0"/>
              <a:t> </a:t>
            </a:r>
            <a:r>
              <a:rPr lang="pt-PT" dirty="0" err="1" smtClean="0"/>
              <a:t>cells</a:t>
            </a:r>
            <a:r>
              <a:rPr lang="pt-PT" dirty="0" smtClean="0"/>
              <a:t> adultas, quando modificadas para conter um </a:t>
            </a:r>
            <a:r>
              <a:rPr lang="pt-PT" dirty="0" err="1" smtClean="0"/>
              <a:t>auto-antigénio</a:t>
            </a:r>
            <a:r>
              <a:rPr lang="pt-PT" dirty="0" smtClean="0"/>
              <a:t> para induzir a tolerância imunológica de células T para células secretoras de insulina mostraram prevenir o aparecimento da diabetes num modelo de rato, uma estratégia que pode vir a ser útil em várias doenças auto-imunes humanas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1547664" y="42970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FFC000"/>
                </a:solidFill>
              </a:rPr>
              <a:t>Aplicações</a:t>
            </a:r>
          </a:p>
          <a:p>
            <a:pPr algn="ctr"/>
            <a:r>
              <a:rPr lang="pt-PT" sz="2800" b="1" dirty="0" smtClean="0">
                <a:solidFill>
                  <a:srgbClr val="FFC000"/>
                </a:solidFill>
              </a:rPr>
              <a:t>Terapia Genética</a:t>
            </a:r>
            <a:endParaRPr lang="pt-PT" sz="2800" b="1" dirty="0">
              <a:solidFill>
                <a:srgbClr val="FFC000"/>
              </a:solidFill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841670" y="1627661"/>
            <a:ext cx="71867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dirty="0" smtClean="0"/>
              <a:t>- Baseia-se </a:t>
            </a:r>
            <a:r>
              <a:rPr lang="pt-PT" dirty="0"/>
              <a:t>na inserção de </a:t>
            </a:r>
            <a:r>
              <a:rPr lang="pt-PT" dirty="0" smtClean="0"/>
              <a:t> genes </a:t>
            </a:r>
            <a:r>
              <a:rPr lang="pt-PT" dirty="0"/>
              <a:t>em células ou tecidos de modo a tratar </a:t>
            </a:r>
            <a:r>
              <a:rPr lang="pt-PT" dirty="0" smtClean="0"/>
              <a:t>as </a:t>
            </a:r>
            <a:r>
              <a:rPr lang="pt-PT" dirty="0"/>
              <a:t>mais diversas </a:t>
            </a:r>
            <a:r>
              <a:rPr lang="pt-PT" dirty="0" smtClean="0"/>
              <a:t>patologias.</a:t>
            </a:r>
            <a:endParaRPr lang="pt-PT" dirty="0"/>
          </a:p>
        </p:txBody>
      </p:sp>
      <p:sp>
        <p:nvSpPr>
          <p:cNvPr id="7" name="Rectângulo 6"/>
          <p:cNvSpPr/>
          <p:nvPr/>
        </p:nvSpPr>
        <p:spPr>
          <a:xfrm rot="16200000">
            <a:off x="5598231" y="3195962"/>
            <a:ext cx="273519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700" dirty="0" smtClean="0"/>
              <a:t>oestadorj.com.br/mundo/cientistas-britanicos-desenvolvem-exame-mais-barato-para-identificar-cancer-e-aids</a:t>
            </a:r>
            <a:r>
              <a:rPr lang="pt-PT" sz="800" dirty="0"/>
              <a:t>/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2178874"/>
            <a:ext cx="3114600" cy="2500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7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517559" y="1785590"/>
            <a:ext cx="83749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	Em 2008 foi realizado o primeiro transplante de um orgão humano, gerado através de </a:t>
            </a:r>
            <a:r>
              <a:rPr lang="pt-PT" i="1" dirty="0" err="1" smtClean="0"/>
              <a:t>stem</a:t>
            </a:r>
            <a:r>
              <a:rPr lang="pt-PT" i="1" dirty="0" smtClean="0"/>
              <a:t> </a:t>
            </a:r>
            <a:r>
              <a:rPr lang="pt-PT" i="1" dirty="0" err="1" smtClean="0"/>
              <a:t>cells</a:t>
            </a:r>
            <a:r>
              <a:rPr lang="pt-PT" i="1" dirty="0" smtClean="0"/>
              <a:t> </a:t>
            </a:r>
            <a:r>
              <a:rPr lang="pt-PT" dirty="0" smtClean="0"/>
              <a:t>adultas  em Barcelona a uma paciente com a traqueia colapsada devido à tuberculose.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547664" y="429708"/>
            <a:ext cx="6264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FFC000"/>
                </a:solidFill>
              </a:rPr>
              <a:t>Aplicações</a:t>
            </a:r>
          </a:p>
          <a:p>
            <a:pPr algn="ctr"/>
            <a:r>
              <a:rPr lang="pt-PT" sz="2800" b="1" dirty="0" smtClean="0">
                <a:solidFill>
                  <a:srgbClr val="FFC000"/>
                </a:solidFill>
              </a:rPr>
              <a:t>Transplante</a:t>
            </a:r>
            <a:endParaRPr lang="pt-PT" sz="2800" b="1" dirty="0">
              <a:solidFill>
                <a:srgbClr val="FFC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975" y="2924944"/>
            <a:ext cx="5176087" cy="326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ângulo 1"/>
          <p:cNvSpPr/>
          <p:nvPr/>
        </p:nvSpPr>
        <p:spPr>
          <a:xfrm>
            <a:off x="2116975" y="6181273"/>
            <a:ext cx="487828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700" dirty="0"/>
              <a:t>http://news.bbc.co.uk/2/hi/health/7735696.stm</a:t>
            </a:r>
          </a:p>
        </p:txBody>
      </p:sp>
    </p:spTree>
    <p:extLst>
      <p:ext uri="{BB962C8B-B14F-4D97-AF65-F5344CB8AC3E}">
        <p14:creationId xmlns:p14="http://schemas.microsoft.com/office/powerpoint/2010/main" val="25657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Autofit/>
          </a:bodyPr>
          <a:lstStyle/>
          <a:p>
            <a:r>
              <a:rPr lang="pt-PT" sz="1400" dirty="0" err="1" smtClean="0"/>
              <a:t>Thimios</a:t>
            </a:r>
            <a:r>
              <a:rPr lang="pt-PT" sz="1400" dirty="0" smtClean="0"/>
              <a:t> </a:t>
            </a:r>
            <a:r>
              <a:rPr lang="pt-PT" sz="1400" dirty="0"/>
              <a:t>A. </a:t>
            </a:r>
            <a:r>
              <a:rPr lang="pt-PT" sz="1400" dirty="0" err="1" smtClean="0"/>
              <a:t>Mitsiadisa</a:t>
            </a:r>
            <a:r>
              <a:rPr lang="pt-PT" sz="1400" dirty="0" smtClean="0"/>
              <a:t>, </a:t>
            </a:r>
            <a:r>
              <a:rPr lang="pt-PT" sz="1400" dirty="0" err="1"/>
              <a:t>Ornella</a:t>
            </a:r>
            <a:r>
              <a:rPr lang="pt-PT" sz="1400" dirty="0"/>
              <a:t> </a:t>
            </a:r>
            <a:r>
              <a:rPr lang="pt-PT" sz="1400" dirty="0" err="1"/>
              <a:t>Barrandonb</a:t>
            </a:r>
            <a:r>
              <a:rPr lang="pt-PT" sz="1400" dirty="0"/>
              <a:t>, Ariane </a:t>
            </a:r>
            <a:r>
              <a:rPr lang="pt-PT" sz="1400" dirty="0" err="1" smtClean="0"/>
              <a:t>Rochatc</a:t>
            </a:r>
            <a:r>
              <a:rPr lang="pt-PT" sz="1400" dirty="0" smtClean="0"/>
              <a:t>, </a:t>
            </a:r>
            <a:r>
              <a:rPr lang="pt-PT" sz="1400" dirty="0" err="1" smtClean="0"/>
              <a:t>Yann</a:t>
            </a:r>
            <a:r>
              <a:rPr lang="pt-PT" sz="1400" dirty="0" smtClean="0"/>
              <a:t> </a:t>
            </a:r>
            <a:r>
              <a:rPr lang="pt-PT" sz="1400" dirty="0" err="1"/>
              <a:t>Barrandonc</a:t>
            </a:r>
            <a:r>
              <a:rPr lang="pt-PT" sz="1400" dirty="0"/>
              <a:t>, </a:t>
            </a:r>
            <a:r>
              <a:rPr lang="pt-PT" sz="1400" dirty="0" err="1"/>
              <a:t>Cosimo</a:t>
            </a:r>
            <a:r>
              <a:rPr lang="pt-PT" sz="1400" dirty="0"/>
              <a:t> De </a:t>
            </a:r>
            <a:r>
              <a:rPr lang="pt-PT" sz="1400" dirty="0" smtClean="0"/>
              <a:t>Bari (2007) </a:t>
            </a:r>
            <a:r>
              <a:rPr lang="de-DE" sz="1400" dirty="0" smtClean="0"/>
              <a:t>Stem </a:t>
            </a:r>
            <a:r>
              <a:rPr lang="de-DE" sz="1400" dirty="0"/>
              <a:t>cell niches in </a:t>
            </a:r>
            <a:r>
              <a:rPr lang="de-DE" sz="1400" dirty="0" smtClean="0"/>
              <a:t>mammals</a:t>
            </a:r>
          </a:p>
          <a:p>
            <a:r>
              <a:rPr lang="en-US" sz="1400" dirty="0"/>
              <a:t>David Tosh and Jonathan M.W. Slack </a:t>
            </a:r>
            <a:r>
              <a:rPr lang="en-US" sz="1400" dirty="0" smtClean="0"/>
              <a:t> How cells change their phenotype</a:t>
            </a:r>
          </a:p>
          <a:p>
            <a:r>
              <a:rPr lang="pt-PT" sz="1400" dirty="0"/>
              <a:t>Martin </a:t>
            </a:r>
            <a:r>
              <a:rPr lang="pt-PT" sz="1400" dirty="0" err="1" smtClean="0"/>
              <a:t>Raff</a:t>
            </a:r>
            <a:r>
              <a:rPr lang="pt-PT" sz="1400" dirty="0" smtClean="0"/>
              <a:t> (2003) </a:t>
            </a:r>
            <a:r>
              <a:rPr lang="en-US" sz="1400" dirty="0" smtClean="0"/>
              <a:t>Adult stem cell plasticity: </a:t>
            </a:r>
            <a:r>
              <a:rPr lang="en-US" sz="1400" dirty="0"/>
              <a:t>Fact or Artifact? </a:t>
            </a:r>
            <a:endParaRPr lang="en-US" sz="1400" dirty="0" smtClean="0"/>
          </a:p>
          <a:p>
            <a:r>
              <a:rPr lang="pt-PT" sz="1400" dirty="0"/>
              <a:t>L. </a:t>
            </a:r>
            <a:r>
              <a:rPr lang="pt-PT" sz="1400" dirty="0" err="1"/>
              <a:t>Díaz</a:t>
            </a:r>
            <a:r>
              <a:rPr lang="pt-PT" sz="1400" dirty="0"/>
              <a:t>-Flores </a:t>
            </a:r>
            <a:r>
              <a:rPr lang="pt-PT" sz="1400" dirty="0" err="1"/>
              <a:t>Jr</a:t>
            </a:r>
            <a:r>
              <a:rPr lang="pt-PT" sz="1400" dirty="0" smtClean="0"/>
              <a:t>., </a:t>
            </a:r>
            <a:r>
              <a:rPr lang="pt-PT" sz="1400" dirty="0"/>
              <a:t>J.F. </a:t>
            </a:r>
            <a:r>
              <a:rPr lang="pt-PT" sz="1400" dirty="0" smtClean="0"/>
              <a:t>Madrid, </a:t>
            </a:r>
            <a:r>
              <a:rPr lang="pt-PT" sz="1400" dirty="0"/>
              <a:t>R. </a:t>
            </a:r>
            <a:r>
              <a:rPr lang="pt-PT" sz="1400" dirty="0" err="1" smtClean="0"/>
              <a:t>Gutiérrez</a:t>
            </a:r>
            <a:r>
              <a:rPr lang="pt-PT" sz="1400" dirty="0" smtClean="0"/>
              <a:t>, H</a:t>
            </a:r>
            <a:r>
              <a:rPr lang="pt-PT" sz="1400" dirty="0"/>
              <a:t>. </a:t>
            </a:r>
            <a:r>
              <a:rPr lang="pt-PT" sz="1400" dirty="0" smtClean="0"/>
              <a:t>Varela, </a:t>
            </a:r>
            <a:r>
              <a:rPr lang="pt-PT" sz="1400" dirty="0"/>
              <a:t>F. </a:t>
            </a:r>
            <a:r>
              <a:rPr lang="pt-PT" sz="1400" dirty="0" err="1" smtClean="0"/>
              <a:t>Valladares</a:t>
            </a:r>
            <a:r>
              <a:rPr lang="pt-PT" sz="1400" dirty="0" smtClean="0"/>
              <a:t>, </a:t>
            </a:r>
            <a:r>
              <a:rPr lang="pt-PT" sz="1400" dirty="0"/>
              <a:t>H. </a:t>
            </a:r>
            <a:r>
              <a:rPr lang="pt-PT" sz="1400" dirty="0" smtClean="0"/>
              <a:t>Alvarez-</a:t>
            </a:r>
            <a:r>
              <a:rPr lang="pt-PT" sz="1400" dirty="0" err="1" smtClean="0"/>
              <a:t>Argüelles</a:t>
            </a:r>
            <a:r>
              <a:rPr lang="pt-PT" sz="1400" dirty="0" smtClean="0"/>
              <a:t> </a:t>
            </a:r>
            <a:r>
              <a:rPr lang="pt-PT" sz="1400" dirty="0" err="1"/>
              <a:t>and</a:t>
            </a:r>
            <a:r>
              <a:rPr lang="pt-PT" sz="1400" dirty="0"/>
              <a:t> L. </a:t>
            </a:r>
            <a:r>
              <a:rPr lang="pt-PT" sz="1400" dirty="0" err="1" smtClean="0"/>
              <a:t>Díaz</a:t>
            </a:r>
            <a:r>
              <a:rPr lang="pt-PT" sz="1400" dirty="0" smtClean="0"/>
              <a:t>-Flores (2006) </a:t>
            </a:r>
            <a:r>
              <a:rPr lang="en-US" sz="1400" dirty="0"/>
              <a:t>Adult stem and transit-amplifying cell </a:t>
            </a:r>
            <a:r>
              <a:rPr lang="en-US" sz="1400" dirty="0" smtClean="0"/>
              <a:t>location</a:t>
            </a:r>
          </a:p>
          <a:p>
            <a:r>
              <a:rPr lang="pt-PT" sz="1400" dirty="0"/>
              <a:t>Ricardo </a:t>
            </a:r>
            <a:r>
              <a:rPr lang="pt-PT" sz="1400" dirty="0" smtClean="0"/>
              <a:t>Correia, </a:t>
            </a:r>
            <a:r>
              <a:rPr lang="pt-PT" sz="1400" dirty="0"/>
              <a:t>José Bragança </a:t>
            </a:r>
            <a:r>
              <a:rPr lang="pt-PT" sz="1400" dirty="0" smtClean="0"/>
              <a:t> (2010) Células estaminais adultas </a:t>
            </a:r>
            <a:r>
              <a:rPr lang="pt-PT" sz="1400" dirty="0"/>
              <a:t>em </a:t>
            </a:r>
            <a:r>
              <a:rPr lang="pt-PT" sz="1400" dirty="0" smtClean="0"/>
              <a:t>medicina</a:t>
            </a:r>
          </a:p>
          <a:p>
            <a:r>
              <a:rPr lang="pt-PT" sz="1400" dirty="0" err="1" smtClean="0"/>
              <a:t>Lidia</a:t>
            </a:r>
            <a:r>
              <a:rPr lang="pt-PT" sz="1400" dirty="0" smtClean="0"/>
              <a:t> De </a:t>
            </a:r>
            <a:r>
              <a:rPr lang="pt-PT" sz="1400" dirty="0" err="1" smtClean="0"/>
              <a:t>Filippis</a:t>
            </a:r>
            <a:r>
              <a:rPr lang="pt-PT" sz="1400" dirty="0" smtClean="0"/>
              <a:t>, Elena </a:t>
            </a:r>
            <a:r>
              <a:rPr lang="pt-PT" sz="1400" dirty="0" err="1" smtClean="0"/>
              <a:t>Binda</a:t>
            </a:r>
            <a:r>
              <a:rPr lang="pt-PT" sz="1400" dirty="0"/>
              <a:t> </a:t>
            </a:r>
            <a:r>
              <a:rPr lang="pt-PT" sz="1400" dirty="0" smtClean="0"/>
              <a:t>(2012) </a:t>
            </a:r>
            <a:r>
              <a:rPr lang="en-US" sz="1400" dirty="0"/>
              <a:t>Concise Review: Self-Renewal in the </a:t>
            </a:r>
            <a:r>
              <a:rPr lang="en-US" sz="1400" dirty="0" smtClean="0"/>
              <a:t>Central Nervous </a:t>
            </a:r>
            <a:r>
              <a:rPr lang="en-US" sz="1400" dirty="0"/>
              <a:t>System: Neural Stem Cells from Embryo </a:t>
            </a:r>
            <a:r>
              <a:rPr lang="en-US" sz="1400" dirty="0" smtClean="0"/>
              <a:t>to Adult</a:t>
            </a:r>
          </a:p>
          <a:p>
            <a:r>
              <a:rPr lang="en-US" sz="1400" dirty="0"/>
              <a:t>Stanley </a:t>
            </a:r>
            <a:r>
              <a:rPr lang="en-US" sz="1400" dirty="0" err="1" smtClean="0"/>
              <a:t>Shostak</a:t>
            </a:r>
            <a:r>
              <a:rPr lang="en-US" sz="1400" dirty="0"/>
              <a:t> (2006) (Re)defining stem </a:t>
            </a:r>
            <a:r>
              <a:rPr lang="en-US" sz="1400" dirty="0" smtClean="0"/>
              <a:t>cells</a:t>
            </a:r>
          </a:p>
          <a:p>
            <a:r>
              <a:rPr lang="pl-PL" sz="1400" dirty="0"/>
              <a:t>Maciej Tarnowski, Aleksander L. </a:t>
            </a:r>
            <a:r>
              <a:rPr lang="pl-PL" sz="1400" dirty="0" smtClean="0"/>
              <a:t>Sieron</a:t>
            </a:r>
            <a:r>
              <a:rPr lang="pt-PT" sz="1400" dirty="0" smtClean="0"/>
              <a:t> </a:t>
            </a:r>
            <a:r>
              <a:rPr lang="en-US" sz="1400" dirty="0"/>
              <a:t>Adult stem cells and their ability to </a:t>
            </a:r>
            <a:r>
              <a:rPr lang="en-US" sz="1400" dirty="0" smtClean="0"/>
              <a:t>differentiate</a:t>
            </a:r>
          </a:p>
          <a:p>
            <a:r>
              <a:rPr lang="it-IT" sz="1400" dirty="0"/>
              <a:t>Erica L. Herzog, Li Chai, and Diane S. </a:t>
            </a:r>
            <a:r>
              <a:rPr lang="it-IT" sz="1400" dirty="0" smtClean="0"/>
              <a:t>Krause (2003) </a:t>
            </a:r>
            <a:r>
              <a:rPr lang="en-US" sz="1400" dirty="0"/>
              <a:t>Plasticity of marrow-derived stem </a:t>
            </a:r>
            <a:r>
              <a:rPr lang="en-US" sz="1400" dirty="0" smtClean="0"/>
              <a:t>cells</a:t>
            </a:r>
          </a:p>
          <a:p>
            <a:r>
              <a:rPr lang="en-US" sz="1400" dirty="0"/>
              <a:t>Joshua J. Breunig,1,2,4 </a:t>
            </a:r>
            <a:r>
              <a:rPr lang="en-US" sz="1400" dirty="0" err="1"/>
              <a:t>Tarik</a:t>
            </a:r>
            <a:r>
              <a:rPr lang="en-US" sz="1400" dirty="0"/>
              <a:t> F. Haydar,3 and </a:t>
            </a:r>
            <a:r>
              <a:rPr lang="en-US" sz="1400" dirty="0" err="1"/>
              <a:t>Pasko</a:t>
            </a:r>
            <a:r>
              <a:rPr lang="en-US" sz="1400" dirty="0"/>
              <a:t> Rakic1 Neural Stem Cells: Historical </a:t>
            </a:r>
            <a:r>
              <a:rPr lang="en-US" sz="1400" dirty="0" smtClean="0"/>
              <a:t>Perspective and </a:t>
            </a:r>
            <a:r>
              <a:rPr lang="en-US" sz="1400" dirty="0"/>
              <a:t>Future </a:t>
            </a:r>
            <a:r>
              <a:rPr lang="en-US" sz="1400" dirty="0" smtClean="0"/>
              <a:t>Prospects</a:t>
            </a:r>
          </a:p>
          <a:p>
            <a:r>
              <a:rPr lang="en-US" sz="1400" dirty="0"/>
              <a:t>Yoshiko Matsumoto, Hiroko Iwasaki, and Toshio </a:t>
            </a:r>
            <a:r>
              <a:rPr lang="en-US" sz="1400" dirty="0" err="1" smtClean="0"/>
              <a:t>Suda</a:t>
            </a:r>
            <a:r>
              <a:rPr lang="en-US" sz="1400" dirty="0"/>
              <a:t> Chapter </a:t>
            </a:r>
            <a:r>
              <a:rPr lang="en-US" sz="1400" dirty="0" smtClean="0"/>
              <a:t>2 Maintenance </a:t>
            </a:r>
            <a:r>
              <a:rPr lang="en-US" sz="1400" dirty="0"/>
              <a:t>of Adult Stem Cells: </a:t>
            </a:r>
            <a:r>
              <a:rPr lang="en-US" sz="1400" dirty="0" smtClean="0"/>
              <a:t>Role of </a:t>
            </a:r>
            <a:r>
              <a:rPr lang="en-US" sz="1400" dirty="0"/>
              <a:t>the Stem Cell Niche</a:t>
            </a:r>
            <a:endParaRPr lang="en-US" sz="1400" dirty="0" smtClean="0"/>
          </a:p>
          <a:p>
            <a:r>
              <a:rPr lang="en-US" sz="1400" dirty="0"/>
              <a:t>http://stemcells.nih.gov/info/scireport/pages/appendixa.aspx</a:t>
            </a:r>
            <a:endParaRPr lang="en-US" sz="1400" dirty="0" smtClean="0"/>
          </a:p>
          <a:p>
            <a:r>
              <a:rPr lang="pt-PT" sz="1400" dirty="0"/>
              <a:t>http://www.rndsystems.com/molecule_group.aspx?g=3044&amp;r=7</a:t>
            </a:r>
          </a:p>
          <a:p>
            <a:r>
              <a:rPr lang="pt-PT" sz="1400" dirty="0"/>
              <a:t>http://www.independent.co.uk/life-style/health-and-families/health-news/claudia-castillo-the-pioneers-story-1024577.html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547664" y="429708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FFC000"/>
                </a:solidFill>
              </a:rPr>
              <a:t>Bibliografia</a:t>
            </a:r>
            <a:endParaRPr lang="pt-PT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06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09"/>
          <a:stretch/>
        </p:blipFill>
        <p:spPr bwMode="auto">
          <a:xfrm>
            <a:off x="0" y="-32026"/>
            <a:ext cx="9144000" cy="689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799692" y="2426112"/>
            <a:ext cx="55446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</a:t>
            </a:r>
            <a:endParaRPr lang="pt-PT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528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1232453" y="1585820"/>
            <a:ext cx="66519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PT" dirty="0" smtClean="0"/>
              <a:t>São microambientes </a:t>
            </a:r>
            <a:r>
              <a:rPr lang="pt-PT" dirty="0"/>
              <a:t>altamente regulados</a:t>
            </a:r>
            <a:r>
              <a:rPr lang="pt-PT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pt-PT" dirty="0" smtClean="0"/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 smtClean="0"/>
              <a:t>Estão </a:t>
            </a:r>
            <a:r>
              <a:rPr lang="pt-PT" dirty="0"/>
              <a:t>em constante contacto com </a:t>
            </a:r>
            <a:r>
              <a:rPr lang="pt-PT" i="1" dirty="0" err="1"/>
              <a:t>stem</a:t>
            </a:r>
            <a:r>
              <a:rPr lang="pt-PT" i="1" dirty="0"/>
              <a:t> </a:t>
            </a:r>
            <a:r>
              <a:rPr lang="pt-PT" i="1" dirty="0" err="1"/>
              <a:t>cells</a:t>
            </a:r>
            <a:r>
              <a:rPr lang="pt-PT" i="1" dirty="0"/>
              <a:t> </a:t>
            </a:r>
            <a:r>
              <a:rPr lang="pt-PT" dirty="0"/>
              <a:t>e os nichos circundantes</a:t>
            </a:r>
            <a:r>
              <a:rPr lang="pt-PT" dirty="0" smtClean="0"/>
              <a:t>.</a:t>
            </a:r>
          </a:p>
          <a:p>
            <a:pPr marL="285750" indent="-285750" algn="just">
              <a:buFontTx/>
              <a:buChar char="-"/>
            </a:pPr>
            <a:endParaRPr lang="pt-PT" dirty="0" smtClean="0"/>
          </a:p>
          <a:p>
            <a:pPr marL="285750" indent="-285750" algn="just">
              <a:buFontTx/>
              <a:buChar char="-"/>
            </a:pPr>
            <a:endParaRPr lang="pt-PT" dirty="0"/>
          </a:p>
          <a:p>
            <a:pPr marL="285750" indent="-285750" algn="just">
              <a:buFontTx/>
              <a:buChar char="-"/>
            </a:pPr>
            <a:r>
              <a:rPr lang="pt-PT" dirty="0" smtClean="0"/>
              <a:t>Influencia </a:t>
            </a:r>
            <a:r>
              <a:rPr lang="pt-PT" dirty="0"/>
              <a:t>a  decisão entre auto-renovação e diferenciação das </a:t>
            </a:r>
            <a:r>
              <a:rPr lang="pt-PT" i="1" dirty="0" err="1"/>
              <a:t>stem</a:t>
            </a:r>
            <a:r>
              <a:rPr lang="pt-PT" i="1" dirty="0"/>
              <a:t> </a:t>
            </a:r>
            <a:r>
              <a:rPr lang="pt-PT" i="1" dirty="0" err="1"/>
              <a:t>cells</a:t>
            </a:r>
            <a:r>
              <a:rPr lang="pt-PT" dirty="0"/>
              <a:t>.</a:t>
            </a:r>
          </a:p>
          <a:p>
            <a:pPr marL="285750" indent="-285750" algn="just">
              <a:buFontTx/>
              <a:buChar char="-"/>
            </a:pPr>
            <a:endParaRPr lang="pt-PT" dirty="0" smtClean="0"/>
          </a:p>
          <a:p>
            <a:pPr marL="285750" indent="-285750" algn="just">
              <a:buFontTx/>
              <a:buChar char="-"/>
            </a:pPr>
            <a:endParaRPr lang="pt-PT" dirty="0" smtClean="0"/>
          </a:p>
          <a:p>
            <a:pPr marL="285750" indent="-285750" algn="just">
              <a:buFontTx/>
              <a:buChar char="-"/>
            </a:pPr>
            <a:r>
              <a:rPr lang="pt-PT" dirty="0"/>
              <a:t>Acolhem </a:t>
            </a:r>
            <a:r>
              <a:rPr lang="pt-PT" i="1" dirty="0" err="1"/>
              <a:t>stem</a:t>
            </a:r>
            <a:r>
              <a:rPr lang="pt-PT" i="1" dirty="0"/>
              <a:t> </a:t>
            </a:r>
            <a:r>
              <a:rPr lang="pt-PT" i="1" dirty="0" err="1"/>
              <a:t>cells</a:t>
            </a:r>
            <a:r>
              <a:rPr lang="pt-PT" i="1" dirty="0"/>
              <a:t> </a:t>
            </a:r>
            <a:r>
              <a:rPr lang="pt-PT" dirty="0"/>
              <a:t>a partir de estímulos de diferenciação, estímulos </a:t>
            </a:r>
            <a:r>
              <a:rPr lang="pt-PT" dirty="0" err="1"/>
              <a:t>apoptóticos</a:t>
            </a:r>
            <a:r>
              <a:rPr lang="pt-PT" dirty="0"/>
              <a:t> e quaisquer outros estímulos que possam desafiar o armazenamento de </a:t>
            </a:r>
            <a:r>
              <a:rPr lang="pt-PT" i="1" dirty="0" err="1"/>
              <a:t>stem</a:t>
            </a:r>
            <a:r>
              <a:rPr lang="pt-PT" i="1" dirty="0"/>
              <a:t> </a:t>
            </a:r>
            <a:r>
              <a:rPr lang="pt-PT" i="1" dirty="0" err="1" smtClean="0"/>
              <a:t>cells</a:t>
            </a:r>
            <a:r>
              <a:rPr lang="pt-PT" i="1" dirty="0" smtClean="0"/>
              <a:t>.</a:t>
            </a:r>
            <a:endParaRPr lang="pt-PT" i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483768" y="42970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FFC000"/>
                </a:solidFill>
              </a:rPr>
              <a:t>Nichos de </a:t>
            </a:r>
            <a:r>
              <a:rPr lang="pt-PT" sz="3600" b="1" i="1" dirty="0" smtClean="0">
                <a:solidFill>
                  <a:srgbClr val="FFC000"/>
                </a:solidFill>
              </a:rPr>
              <a:t>Stem Cells</a:t>
            </a:r>
            <a:endParaRPr lang="pt-PT" sz="3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20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88976" y="3540403"/>
            <a:ext cx="180020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/>
              <a:t>Totipotentes</a:t>
            </a:r>
            <a:endParaRPr lang="pt-PT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546019" y="4553157"/>
            <a:ext cx="2052140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dirty="0" smtClean="0"/>
              <a:t>Multipotentes</a:t>
            </a:r>
            <a:endParaRPr lang="pt-PT" sz="2400" dirty="0"/>
          </a:p>
        </p:txBody>
      </p:sp>
      <p:sp>
        <p:nvSpPr>
          <p:cNvPr id="6" name="Rectângulo 5"/>
          <p:cNvSpPr/>
          <p:nvPr/>
        </p:nvSpPr>
        <p:spPr>
          <a:xfrm>
            <a:off x="2286089" y="22048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PT" dirty="0"/>
              <a:t>São classificadas de acordo com o seu potencial de diferenciação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300192" y="3540404"/>
            <a:ext cx="1872208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PT" sz="2400" dirty="0" err="1" smtClean="0"/>
              <a:t>Pluripotentes</a:t>
            </a:r>
            <a:endParaRPr lang="pt-PT" sz="2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627784" y="42970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i="1" dirty="0" smtClean="0">
                <a:solidFill>
                  <a:srgbClr val="FFC000"/>
                </a:solidFill>
              </a:rPr>
              <a:t>Stem Cells</a:t>
            </a:r>
            <a:endParaRPr lang="pt-PT" sz="3600" b="1" i="1" dirty="0">
              <a:solidFill>
                <a:srgbClr val="FFC000"/>
              </a:solidFill>
            </a:endParaRPr>
          </a:p>
        </p:txBody>
      </p:sp>
      <p:cxnSp>
        <p:nvCxnSpPr>
          <p:cNvPr id="3" name="Conexão recta unidireccional 2"/>
          <p:cNvCxnSpPr/>
          <p:nvPr/>
        </p:nvCxnSpPr>
        <p:spPr>
          <a:xfrm flipH="1">
            <a:off x="2123728" y="2708920"/>
            <a:ext cx="765449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Conexão recta unidireccional 10"/>
          <p:cNvCxnSpPr/>
          <p:nvPr/>
        </p:nvCxnSpPr>
        <p:spPr>
          <a:xfrm flipH="1">
            <a:off x="4535996" y="3032956"/>
            <a:ext cx="36096" cy="1260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Conexão recta unidireccional 16"/>
          <p:cNvCxnSpPr/>
          <p:nvPr/>
        </p:nvCxnSpPr>
        <p:spPr>
          <a:xfrm>
            <a:off x="6300192" y="2708920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64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827584" y="1412776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Podem ser classificadas em dois grandes grupos relativamente à sua origem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19761" y="3135451"/>
            <a:ext cx="2088232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Embrionárias</a:t>
            </a:r>
            <a:endParaRPr lang="pt-PT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5508104" y="3172549"/>
            <a:ext cx="2092838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400" dirty="0" smtClean="0"/>
              <a:t>Adultas</a:t>
            </a:r>
            <a:endParaRPr lang="pt-PT" sz="24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627784" y="40466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i="1" dirty="0" smtClean="0">
                <a:solidFill>
                  <a:srgbClr val="FFC000"/>
                </a:solidFill>
              </a:rPr>
              <a:t>Stem Cells</a:t>
            </a:r>
            <a:endParaRPr lang="pt-PT" sz="36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55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ângulo 4"/>
          <p:cNvSpPr/>
          <p:nvPr/>
        </p:nvSpPr>
        <p:spPr>
          <a:xfrm>
            <a:off x="1619672" y="2060848"/>
            <a:ext cx="6471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pt-PT" dirty="0" smtClean="0"/>
              <a:t>Têm </a:t>
            </a:r>
            <a:r>
              <a:rPr lang="pt-PT" dirty="0"/>
              <a:t>uma </a:t>
            </a:r>
            <a:r>
              <a:rPr lang="pt-PT" dirty="0" smtClean="0"/>
              <a:t> origem </a:t>
            </a:r>
            <a:r>
              <a:rPr lang="pt-PT" dirty="0"/>
              <a:t>embrionária e são isoladas a partir </a:t>
            </a:r>
            <a:r>
              <a:rPr lang="pt-PT" dirty="0" smtClean="0"/>
              <a:t> da </a:t>
            </a:r>
            <a:r>
              <a:rPr lang="pt-PT" dirty="0"/>
              <a:t>massa interna de </a:t>
            </a:r>
            <a:r>
              <a:rPr lang="pt-PT" dirty="0" smtClean="0"/>
              <a:t>blastocistos pré-implantados. 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Têm </a:t>
            </a:r>
            <a:r>
              <a:rPr lang="pt-PT" dirty="0"/>
              <a:t>um potencial </a:t>
            </a:r>
            <a:r>
              <a:rPr lang="pt-PT" dirty="0" smtClean="0"/>
              <a:t>de diferenciação  quase </a:t>
            </a:r>
            <a:r>
              <a:rPr lang="pt-PT" dirty="0"/>
              <a:t>ilimitado, podendo originar quase todos os tipos </a:t>
            </a:r>
            <a:r>
              <a:rPr lang="pt-PT" dirty="0" smtClean="0"/>
              <a:t>celulares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São </a:t>
            </a:r>
            <a:r>
              <a:rPr lang="pt-PT" dirty="0"/>
              <a:t>consideradas </a:t>
            </a:r>
            <a:r>
              <a:rPr lang="pt-PT" i="1" dirty="0" err="1" smtClean="0"/>
              <a:t>stem</a:t>
            </a:r>
            <a:r>
              <a:rPr lang="pt-PT" i="1" dirty="0" smtClean="0"/>
              <a:t> </a:t>
            </a:r>
            <a:r>
              <a:rPr lang="pt-PT" i="1" dirty="0" err="1" smtClean="0"/>
              <a:t>cells</a:t>
            </a:r>
            <a:r>
              <a:rPr lang="pt-PT" dirty="0" smtClean="0"/>
              <a:t> </a:t>
            </a:r>
            <a:r>
              <a:rPr lang="pt-PT" dirty="0" err="1" smtClean="0"/>
              <a:t>pluripotentes</a:t>
            </a:r>
            <a:endParaRPr lang="pt-PT" dirty="0"/>
          </a:p>
          <a:p>
            <a:pPr marL="285750" indent="-285750">
              <a:buFontTx/>
              <a:buChar char="-"/>
            </a:pPr>
            <a:endParaRPr lang="pt-PT" dirty="0" smtClean="0"/>
          </a:p>
          <a:p>
            <a:pPr marL="285750" indent="-285750">
              <a:buFontTx/>
              <a:buChar char="-"/>
            </a:pPr>
            <a:r>
              <a:rPr lang="pt-PT" dirty="0" smtClean="0"/>
              <a:t>São relativamente fáceis de crescer em cultura.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95736" y="40466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i="1" dirty="0" smtClean="0">
                <a:solidFill>
                  <a:srgbClr val="FFC000"/>
                </a:solidFill>
              </a:rPr>
              <a:t>Stem Cells </a:t>
            </a:r>
            <a:r>
              <a:rPr lang="pt-PT" sz="3600" b="1" dirty="0" smtClean="0">
                <a:solidFill>
                  <a:srgbClr val="FFC000"/>
                </a:solidFill>
              </a:rPr>
              <a:t>Embrionárias</a:t>
            </a:r>
            <a:endParaRPr lang="pt-PT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15616" y="2019824"/>
            <a:ext cx="6912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PT" dirty="0" smtClean="0"/>
              <a:t>São células que fazem a manutenção e reparação de tecidos específicos e órgãos onde se encontram.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Estão presentes nos órgãos e tecidos fetais e adultos.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Podem dar origem a percursores de células maduras e diferenciadas, com funções e características morfológicas específicas.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 smtClean="0"/>
              <a:t>São difíceis de isolar, purificar e manter num estado indiferenciado.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95736" y="40466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i="1" dirty="0" smtClean="0">
                <a:solidFill>
                  <a:srgbClr val="FFC000"/>
                </a:solidFill>
              </a:rPr>
              <a:t>Stem Cells </a:t>
            </a:r>
            <a:r>
              <a:rPr lang="pt-PT" sz="3600" b="1" dirty="0" smtClean="0">
                <a:solidFill>
                  <a:srgbClr val="FFC000"/>
                </a:solidFill>
              </a:rPr>
              <a:t>Adultas</a:t>
            </a:r>
            <a:endParaRPr lang="pt-PT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89096" y="3211919"/>
            <a:ext cx="4013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Plasticidade é a capacidade das </a:t>
            </a:r>
            <a:r>
              <a:rPr lang="pt-PT" i="1" dirty="0" err="1" smtClean="0"/>
              <a:t>stem</a:t>
            </a:r>
            <a:r>
              <a:rPr lang="pt-PT" i="1" dirty="0" smtClean="0"/>
              <a:t> </a:t>
            </a:r>
            <a:r>
              <a:rPr lang="pt-PT" i="1" dirty="0" err="1" smtClean="0"/>
              <a:t>cells</a:t>
            </a:r>
            <a:r>
              <a:rPr lang="pt-PT" dirty="0"/>
              <a:t> </a:t>
            </a:r>
            <a:r>
              <a:rPr lang="pt-PT" dirty="0" smtClean="0"/>
              <a:t>de, a partir de um tecido adulto, dar origem a tipos diferenciados de outros tecidos.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2056" r="2863" b="2512"/>
          <a:stretch/>
        </p:blipFill>
        <p:spPr bwMode="auto">
          <a:xfrm>
            <a:off x="4283968" y="1162524"/>
            <a:ext cx="4649857" cy="532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ângulo 2"/>
          <p:cNvSpPr/>
          <p:nvPr/>
        </p:nvSpPr>
        <p:spPr>
          <a:xfrm>
            <a:off x="4540154" y="648926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b="1" dirty="0" err="1" smtClean="0"/>
              <a:t>Plasticidade</a:t>
            </a:r>
            <a:r>
              <a:rPr lang="en-US" sz="900" b="1" dirty="0" smtClean="0"/>
              <a:t> </a:t>
            </a:r>
            <a:r>
              <a:rPr lang="en-US" sz="900" b="1" dirty="0" err="1" smtClean="0"/>
              <a:t>nas</a:t>
            </a:r>
            <a:r>
              <a:rPr lang="en-US" sz="900" b="1" dirty="0" smtClean="0"/>
              <a:t> ASC  </a:t>
            </a:r>
            <a:r>
              <a:rPr lang="pt-PT" sz="900" dirty="0" smtClean="0"/>
              <a:t>http</a:t>
            </a:r>
            <a:r>
              <a:rPr lang="pt-PT" sz="900" dirty="0"/>
              <a:t>://stemcells.nih.gov/info/scireport/pages/chapter4.aspx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195736" y="40466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FFC000"/>
                </a:solidFill>
              </a:rPr>
              <a:t>Plasticidade das </a:t>
            </a:r>
            <a:r>
              <a:rPr lang="pt-PT" sz="3600" b="1" i="1" dirty="0" err="1" smtClean="0">
                <a:solidFill>
                  <a:srgbClr val="FFC000"/>
                </a:solidFill>
              </a:rPr>
              <a:t>Stem</a:t>
            </a:r>
            <a:r>
              <a:rPr lang="pt-PT" sz="3600" b="1" i="1" dirty="0" smtClean="0">
                <a:solidFill>
                  <a:srgbClr val="FFC000"/>
                </a:solidFill>
              </a:rPr>
              <a:t> Cells </a:t>
            </a:r>
            <a:r>
              <a:rPr lang="pt-PT" sz="3600" b="1" dirty="0" smtClean="0">
                <a:solidFill>
                  <a:srgbClr val="FFC000"/>
                </a:solidFill>
              </a:rPr>
              <a:t>Adultas</a:t>
            </a:r>
            <a:endParaRPr lang="pt-PT" sz="36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195736" y="404664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rgbClr val="FFC000"/>
                </a:solidFill>
              </a:rPr>
              <a:t>Plasticidade das </a:t>
            </a:r>
            <a:r>
              <a:rPr lang="pt-PT" sz="3600" b="1" i="1" dirty="0" err="1" smtClean="0">
                <a:solidFill>
                  <a:srgbClr val="FFC000"/>
                </a:solidFill>
              </a:rPr>
              <a:t>Stem</a:t>
            </a:r>
            <a:r>
              <a:rPr lang="pt-PT" sz="3600" b="1" i="1" dirty="0" smtClean="0">
                <a:solidFill>
                  <a:srgbClr val="FFC000"/>
                </a:solidFill>
              </a:rPr>
              <a:t> Cells </a:t>
            </a:r>
            <a:r>
              <a:rPr lang="pt-PT" sz="3600" b="1" dirty="0" smtClean="0">
                <a:solidFill>
                  <a:srgbClr val="FFC000"/>
                </a:solidFill>
              </a:rPr>
              <a:t>Adultas</a:t>
            </a:r>
            <a:endParaRPr lang="pt-PT" sz="3600" b="1" dirty="0">
              <a:solidFill>
                <a:srgbClr val="FFC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4" y="2564904"/>
            <a:ext cx="760959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899592" y="4787860"/>
            <a:ext cx="734481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900" b="1" dirty="0" smtClean="0"/>
              <a:t>Mecanismos de diferenciação  </a:t>
            </a:r>
            <a:r>
              <a:rPr lang="pt-PT" sz="900" dirty="0" smtClean="0"/>
              <a:t>www.dbio.uevora.pt/BD/Diferenciacao/Plasticity_marrow-derived_stem_cells.pdf</a:t>
            </a:r>
            <a:endParaRPr lang="pt-PT" sz="900" dirty="0"/>
          </a:p>
        </p:txBody>
      </p:sp>
    </p:spTree>
    <p:extLst>
      <p:ext uri="{BB962C8B-B14F-4D97-AF65-F5344CB8AC3E}">
        <p14:creationId xmlns:p14="http://schemas.microsoft.com/office/powerpoint/2010/main" val="19253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omposto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t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1035</TotalTime>
  <Words>1702</Words>
  <Application>Microsoft Office PowerPoint</Application>
  <PresentationFormat>Apresentação no Ecrã (4:3)</PresentationFormat>
  <Paragraphs>196</Paragraphs>
  <Slides>23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23</vt:i4>
      </vt:variant>
    </vt:vector>
  </HeadingPairs>
  <TitlesOfParts>
    <vt:vector size="24" baseType="lpstr">
      <vt:lpstr>Executive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Francisca</dc:creator>
  <cp:lastModifiedBy>Francisca</cp:lastModifiedBy>
  <cp:revision>81</cp:revision>
  <dcterms:created xsi:type="dcterms:W3CDTF">2013-06-20T20:19:29Z</dcterms:created>
  <dcterms:modified xsi:type="dcterms:W3CDTF">2013-06-27T14:22:27Z</dcterms:modified>
</cp:coreProperties>
</file>